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147482861" r:id="rId5"/>
    <p:sldId id="2147482863" r:id="rId6"/>
    <p:sldId id="2147482860" r:id="rId7"/>
    <p:sldId id="2147482864" r:id="rId8"/>
    <p:sldId id="2147482865" r:id="rId9"/>
    <p:sldId id="2147482866" r:id="rId10"/>
    <p:sldId id="348" r:id="rId11"/>
    <p:sldId id="2147482867" r:id="rId12"/>
    <p:sldId id="2147482852"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629"/>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4093F-2235-4D65-9EC1-4A1D665AB820}" v="18" dt="2024-05-08T17:34:59.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4660"/>
  </p:normalViewPr>
  <p:slideViewPr>
    <p:cSldViewPr snapToGrid="0">
      <p:cViewPr varScale="1">
        <p:scale>
          <a:sx n="108" d="100"/>
          <a:sy n="108" d="100"/>
        </p:scale>
        <p:origin x="426" y="96"/>
      </p:cViewPr>
      <p:guideLst/>
    </p:cSldViewPr>
  </p:slideViewPr>
  <p:notesTextViewPr>
    <p:cViewPr>
      <p:scale>
        <a:sx n="1" d="1"/>
        <a:sy n="1" d="1"/>
      </p:scale>
      <p:origin x="0" y="0"/>
    </p:cViewPr>
  </p:notesTextViewPr>
  <p:notesViewPr>
    <p:cSldViewPr snapToGrid="0">
      <p:cViewPr varScale="1">
        <p:scale>
          <a:sx n="119" d="100"/>
          <a:sy n="119" d="100"/>
        </p:scale>
        <p:origin x="41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 Caroline E CTR USARMY PEO EIS (USA)" userId="21e90bf0-69ae-40cc-8728-53258a2c7b93" providerId="ADAL" clId="{A590B68F-685C-4C2A-B259-1E792C31A8DC}"/>
    <pc:docChg chg="custSel modSld modMainMaster">
      <pc:chgData name="Diaz, Caroline E CTR USARMY PEO EIS (USA)" userId="21e90bf0-69ae-40cc-8728-53258a2c7b93" providerId="ADAL" clId="{A590B68F-685C-4C2A-B259-1E792C31A8DC}" dt="2024-05-03T17:33:05.094" v="30" actId="14100"/>
      <pc:docMkLst>
        <pc:docMk/>
      </pc:docMkLst>
      <pc:sldChg chg="addSp modSp mod">
        <pc:chgData name="Diaz, Caroline E CTR USARMY PEO EIS (USA)" userId="21e90bf0-69ae-40cc-8728-53258a2c7b93" providerId="ADAL" clId="{A590B68F-685C-4C2A-B259-1E792C31A8DC}" dt="2024-05-03T17:33:05.094" v="30" actId="14100"/>
        <pc:sldMkLst>
          <pc:docMk/>
          <pc:sldMk cId="4100890407" sldId="2147482861"/>
        </pc:sldMkLst>
        <pc:spChg chg="add mod">
          <ac:chgData name="Diaz, Caroline E CTR USARMY PEO EIS (USA)" userId="21e90bf0-69ae-40cc-8728-53258a2c7b93" providerId="ADAL" clId="{A590B68F-685C-4C2A-B259-1E792C31A8DC}" dt="2024-05-03T17:33:05.094" v="30" actId="14100"/>
          <ac:spMkLst>
            <pc:docMk/>
            <pc:sldMk cId="4100890407" sldId="2147482861"/>
            <ac:spMk id="5" creationId="{D5EF0A97-E03B-83DA-D9B8-BB0D113AC559}"/>
          </ac:spMkLst>
        </pc:spChg>
      </pc:sldChg>
      <pc:sldMasterChg chg="modSldLayout">
        <pc:chgData name="Diaz, Caroline E CTR USARMY PEO EIS (USA)" userId="21e90bf0-69ae-40cc-8728-53258a2c7b93" providerId="ADAL" clId="{A590B68F-685C-4C2A-B259-1E792C31A8DC}" dt="2024-05-03T16:53:27.584" v="0" actId="478"/>
        <pc:sldMasterMkLst>
          <pc:docMk/>
          <pc:sldMasterMk cId="682200447" sldId="2147483648"/>
        </pc:sldMasterMkLst>
        <pc:sldLayoutChg chg="delSp mod">
          <pc:chgData name="Diaz, Caroline E CTR USARMY PEO EIS (USA)" userId="21e90bf0-69ae-40cc-8728-53258a2c7b93" providerId="ADAL" clId="{A590B68F-685C-4C2A-B259-1E792C31A8DC}" dt="2024-05-03T16:53:27.584" v="0" actId="478"/>
          <pc:sldLayoutMkLst>
            <pc:docMk/>
            <pc:sldMasterMk cId="682200447" sldId="2147483648"/>
            <pc:sldLayoutMk cId="2773107961" sldId="2147483660"/>
          </pc:sldLayoutMkLst>
          <pc:spChg chg="del">
            <ac:chgData name="Diaz, Caroline E CTR USARMY PEO EIS (USA)" userId="21e90bf0-69ae-40cc-8728-53258a2c7b93" providerId="ADAL" clId="{A590B68F-685C-4C2A-B259-1E792C31A8DC}" dt="2024-05-03T16:53:27.584" v="0" actId="478"/>
            <ac:spMkLst>
              <pc:docMk/>
              <pc:sldMasterMk cId="682200447" sldId="2147483648"/>
              <pc:sldLayoutMk cId="2773107961" sldId="2147483660"/>
              <ac:spMk id="12" creationId="{0C382286-0C88-7A94-2162-B8C90C7239FC}"/>
            </ac:spMkLst>
          </pc:spChg>
        </pc:sldLayoutChg>
      </pc:sldMasterChg>
    </pc:docChg>
  </pc:docChgLst>
  <pc:docChgLst>
    <pc:chgData name="Kipers, Julia M (Julie) CTR USARMY PEO EIS (USA)" userId="S::julia.m.kipers.ctr@army.mil::fd1c7039-ac6e-44b9-9376-c81e36c9f1ad" providerId="AD" clId="Web-{1344093F-2235-4D65-9EC1-4A1D665AB820}"/>
    <pc:docChg chg="modSld">
      <pc:chgData name="Kipers, Julia M (Julie) CTR USARMY PEO EIS (USA)" userId="S::julia.m.kipers.ctr@army.mil::fd1c7039-ac6e-44b9-9376-c81e36c9f1ad" providerId="AD" clId="Web-{1344093F-2235-4D65-9EC1-4A1D665AB820}" dt="2024-05-08T17:34:58.769" v="16" actId="20577"/>
      <pc:docMkLst>
        <pc:docMk/>
      </pc:docMkLst>
      <pc:sldChg chg="modSp">
        <pc:chgData name="Kipers, Julia M (Julie) CTR USARMY PEO EIS (USA)" userId="S::julia.m.kipers.ctr@army.mil::fd1c7039-ac6e-44b9-9376-c81e36c9f1ad" providerId="AD" clId="Web-{1344093F-2235-4D65-9EC1-4A1D665AB820}" dt="2024-05-08T17:34:58.769" v="16" actId="20577"/>
        <pc:sldMkLst>
          <pc:docMk/>
          <pc:sldMk cId="1856710877" sldId="2147482852"/>
        </pc:sldMkLst>
        <pc:spChg chg="mod">
          <ac:chgData name="Kipers, Julia M (Julie) CTR USARMY PEO EIS (USA)" userId="S::julia.m.kipers.ctr@army.mil::fd1c7039-ac6e-44b9-9376-c81e36c9f1ad" providerId="AD" clId="Web-{1344093F-2235-4D65-9EC1-4A1D665AB820}" dt="2024-05-08T17:34:58.769" v="16" actId="20577"/>
          <ac:spMkLst>
            <pc:docMk/>
            <pc:sldMk cId="1856710877" sldId="2147482852"/>
            <ac:spMk id="37" creationId="{0B55148F-39EA-26CC-9339-3BDED28454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E17C8-23D0-C361-0EC0-CD12F1364E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6DF83C-F353-DD5E-E0AC-171636C3C1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B94BE8-C69F-494D-AE7A-0C1D37FCD1E6}" type="datetimeFigureOut">
              <a:rPr lang="en-US" smtClean="0"/>
              <a:t>5/8/2024</a:t>
            </a:fld>
            <a:endParaRPr lang="en-US" dirty="0"/>
          </a:p>
        </p:txBody>
      </p:sp>
      <p:sp>
        <p:nvSpPr>
          <p:cNvPr id="4" name="Footer Placeholder 3">
            <a:extLst>
              <a:ext uri="{FF2B5EF4-FFF2-40B4-BE49-F238E27FC236}">
                <a16:creationId xmlns:a16="http://schemas.microsoft.com/office/drawing/2014/main" id="{970605EC-1254-3F95-445C-7B93718B6C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62A4E73-23A6-10F5-A418-53DDA34AAD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DF671F-AD99-498D-9615-078373970E04}" type="slidenum">
              <a:rPr lang="en-US" smtClean="0"/>
              <a:t>‹#›</a:t>
            </a:fld>
            <a:endParaRPr lang="en-US" dirty="0"/>
          </a:p>
        </p:txBody>
      </p:sp>
    </p:spTree>
    <p:extLst>
      <p:ext uri="{BB962C8B-B14F-4D97-AF65-F5344CB8AC3E}">
        <p14:creationId xmlns:p14="http://schemas.microsoft.com/office/powerpoint/2010/main" val="251480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65882-1110-4AD5-A164-71F1E9B9DA20}" type="datetimeFigureOut">
              <a:rPr lang="en-US" smtClean="0"/>
              <a:t>5/8/2024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BAB69-B5D0-4CEA-B23C-4CA245E8795F}" type="slidenum">
              <a:rPr lang="en-US" smtClean="0"/>
              <a:t>‹#›</a:t>
            </a:fld>
            <a:endParaRPr lang="en-US" dirty="0"/>
          </a:p>
        </p:txBody>
      </p:sp>
    </p:spTree>
    <p:extLst>
      <p:ext uri="{BB962C8B-B14F-4D97-AF65-F5344CB8AC3E}">
        <p14:creationId xmlns:p14="http://schemas.microsoft.com/office/powerpoint/2010/main" val="83057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6FF9167-449B-44E9-938E-709EC1E12511}" type="slidenum">
              <a:rPr lang="en-US"/>
              <a:t>3</a:t>
            </a:fld>
            <a:endParaRPr lang="en-US" dirty="0"/>
          </a:p>
        </p:txBody>
      </p:sp>
    </p:spTree>
    <p:extLst>
      <p:ext uri="{BB962C8B-B14F-4D97-AF65-F5344CB8AC3E}">
        <p14:creationId xmlns:p14="http://schemas.microsoft.com/office/powerpoint/2010/main" val="178537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6FF9167-449B-44E9-938E-709EC1E12511}" type="slidenum">
              <a:rPr lang="en-US"/>
              <a:t>4</a:t>
            </a:fld>
            <a:endParaRPr lang="en-US" dirty="0"/>
          </a:p>
        </p:txBody>
      </p:sp>
    </p:spTree>
    <p:extLst>
      <p:ext uri="{BB962C8B-B14F-4D97-AF65-F5344CB8AC3E}">
        <p14:creationId xmlns:p14="http://schemas.microsoft.com/office/powerpoint/2010/main" val="394073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6FF9167-449B-44E9-938E-709EC1E12511}" type="slidenum">
              <a:rPr lang="en-US"/>
              <a:t>5</a:t>
            </a:fld>
            <a:endParaRPr lang="en-US" dirty="0"/>
          </a:p>
        </p:txBody>
      </p:sp>
    </p:spTree>
    <p:extLst>
      <p:ext uri="{BB962C8B-B14F-4D97-AF65-F5344CB8AC3E}">
        <p14:creationId xmlns:p14="http://schemas.microsoft.com/office/powerpoint/2010/main" val="296584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6FF9167-449B-44E9-938E-709EC1E12511}" type="slidenum">
              <a:rPr lang="en-US"/>
              <a:t>6</a:t>
            </a:fld>
            <a:endParaRPr lang="en-US" dirty="0"/>
          </a:p>
        </p:txBody>
      </p:sp>
    </p:spTree>
    <p:extLst>
      <p:ext uri="{BB962C8B-B14F-4D97-AF65-F5344CB8AC3E}">
        <p14:creationId xmlns:p14="http://schemas.microsoft.com/office/powerpoint/2010/main" val="291404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7</a:t>
            </a:fld>
            <a:endParaRPr lang="en-US" dirty="0"/>
          </a:p>
        </p:txBody>
      </p:sp>
    </p:spTree>
    <p:extLst>
      <p:ext uri="{BB962C8B-B14F-4D97-AF65-F5344CB8AC3E}">
        <p14:creationId xmlns:p14="http://schemas.microsoft.com/office/powerpoint/2010/main" val="176236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6FF9167-449B-44E9-938E-709EC1E12511}" type="slidenum">
              <a:rPr lang="en-US"/>
              <a:t>9</a:t>
            </a:fld>
            <a:endParaRPr lang="en-US" dirty="0"/>
          </a:p>
        </p:txBody>
      </p:sp>
    </p:spTree>
    <p:extLst>
      <p:ext uri="{BB962C8B-B14F-4D97-AF65-F5344CB8AC3E}">
        <p14:creationId xmlns:p14="http://schemas.microsoft.com/office/powerpoint/2010/main" val="147852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6FF9167-449B-44E9-938E-709EC1E12511}" type="slidenum">
              <a:rPr lang="en-US"/>
              <a:t>10</a:t>
            </a:fld>
            <a:endParaRPr lang="en-US" dirty="0"/>
          </a:p>
        </p:txBody>
      </p:sp>
    </p:spTree>
    <p:extLst>
      <p:ext uri="{BB962C8B-B14F-4D97-AF65-F5344CB8AC3E}">
        <p14:creationId xmlns:p14="http://schemas.microsoft.com/office/powerpoint/2010/main" val="4122416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02D137-2EB3-A710-6765-395D82AB0D92}"/>
              </a:ext>
            </a:extLst>
          </p:cNvPr>
          <p:cNvSpPr>
            <a:spLocks noGrp="1"/>
          </p:cNvSpPr>
          <p:nvPr>
            <p:ph type="ctrTitle" hasCustomPrompt="1"/>
          </p:nvPr>
        </p:nvSpPr>
        <p:spPr>
          <a:xfrm>
            <a:off x="722157" y="2184581"/>
            <a:ext cx="9144000" cy="1769814"/>
          </a:xfrm>
        </p:spPr>
        <p:txBody>
          <a:bodyPr>
            <a:normAutofit/>
          </a:bodyPr>
          <a:lstStyle>
            <a:lvl1pPr>
              <a:defRPr sz="4000"/>
            </a:lvl1pPr>
          </a:lstStyle>
          <a:p>
            <a:pPr algn="l"/>
            <a:r>
              <a:rPr lang="en-US" sz="3600" dirty="0">
                <a:solidFill>
                  <a:schemeClr val="bg1"/>
                </a:solidFill>
                <a:latin typeface="Arial"/>
                <a:cs typeface="Arial"/>
              </a:rPr>
              <a:t>PEO EIS</a:t>
            </a:r>
            <a:br>
              <a:rPr lang="en-US" sz="3600" dirty="0">
                <a:solidFill>
                  <a:srgbClr val="FFCC01"/>
                </a:solidFill>
                <a:latin typeface="Arial"/>
                <a:cs typeface="Arial"/>
              </a:rPr>
            </a:br>
            <a:r>
              <a:rPr lang="en-US" sz="4000" dirty="0">
                <a:solidFill>
                  <a:srgbClr val="FFCC01"/>
                </a:solidFill>
                <a:latin typeface="Arial"/>
                <a:cs typeface="Arial"/>
              </a:rPr>
              <a:t>COMMAND BRIEF</a:t>
            </a:r>
            <a:endParaRPr lang="en-US" sz="3600" dirty="0">
              <a:solidFill>
                <a:srgbClr val="FFCC01"/>
              </a:solidFill>
              <a:latin typeface="Arial"/>
              <a:cs typeface="Arial"/>
            </a:endParaRPr>
          </a:p>
        </p:txBody>
      </p:sp>
      <p:sp>
        <p:nvSpPr>
          <p:cNvPr id="11" name="Rectangle 10">
            <a:extLst>
              <a:ext uri="{FF2B5EF4-FFF2-40B4-BE49-F238E27FC236}">
                <a16:creationId xmlns:a16="http://schemas.microsoft.com/office/drawing/2014/main" id="{9FA54E06-AB73-42AC-07B7-96A52591C02B}"/>
              </a:ext>
            </a:extLst>
          </p:cNvPr>
          <p:cNvSpPr/>
          <p:nvPr userDrawn="1"/>
        </p:nvSpPr>
        <p:spPr>
          <a:xfrm rot="5400000">
            <a:off x="1941400" y="2592169"/>
            <a:ext cx="19414" cy="227143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16DFC996-E358-AADB-944A-448889FC52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7185" y="371068"/>
            <a:ext cx="3238500" cy="762000"/>
          </a:xfrm>
          <a:prstGeom prst="rect">
            <a:avLst/>
          </a:prstGeom>
        </p:spPr>
      </p:pic>
      <p:grpSp>
        <p:nvGrpSpPr>
          <p:cNvPr id="14" name="Group 13">
            <a:extLst>
              <a:ext uri="{FF2B5EF4-FFF2-40B4-BE49-F238E27FC236}">
                <a16:creationId xmlns:a16="http://schemas.microsoft.com/office/drawing/2014/main" id="{413B7706-3397-7495-FD1D-BE453B7F0349}"/>
              </a:ext>
            </a:extLst>
          </p:cNvPr>
          <p:cNvGrpSpPr/>
          <p:nvPr userDrawn="1"/>
        </p:nvGrpSpPr>
        <p:grpSpPr>
          <a:xfrm>
            <a:off x="8211443" y="484550"/>
            <a:ext cx="3540662" cy="648518"/>
            <a:chOff x="7477543" y="400875"/>
            <a:chExt cx="4343234" cy="795520"/>
          </a:xfrm>
        </p:grpSpPr>
        <p:pic>
          <p:nvPicPr>
            <p:cNvPr id="15" name="Graphic 6">
              <a:extLst>
                <a:ext uri="{FF2B5EF4-FFF2-40B4-BE49-F238E27FC236}">
                  <a16:creationId xmlns:a16="http://schemas.microsoft.com/office/drawing/2014/main" id="{837D0F1A-0CC2-3676-4212-1C1F1EA9756E}"/>
                </a:ext>
              </a:extLst>
            </p:cNvPr>
            <p:cNvPicPr>
              <a:picLocks noChangeAspect="1"/>
            </p:cNvPicPr>
            <p:nvPr userDrawn="1"/>
          </p:nvPicPr>
          <p:blipFill>
            <a:blip r:embed="rId4"/>
            <a:srcRect/>
            <a:stretch/>
          </p:blipFill>
          <p:spPr>
            <a:xfrm>
              <a:off x="9748461" y="454888"/>
              <a:ext cx="2072316" cy="667303"/>
            </a:xfrm>
            <a:prstGeom prst="rect">
              <a:avLst/>
            </a:prstGeom>
          </p:spPr>
        </p:pic>
        <p:cxnSp>
          <p:nvCxnSpPr>
            <p:cNvPr id="16" name="Straight Connector 15">
              <a:extLst>
                <a:ext uri="{FF2B5EF4-FFF2-40B4-BE49-F238E27FC236}">
                  <a16:creationId xmlns:a16="http://schemas.microsoft.com/office/drawing/2014/main" id="{052200AE-411F-CB79-33E3-ECB1E81A0618}"/>
                </a:ext>
              </a:extLst>
            </p:cNvPr>
            <p:cNvCxnSpPr>
              <a:cxnSpLocks/>
            </p:cNvCxnSpPr>
            <p:nvPr userDrawn="1"/>
          </p:nvCxnSpPr>
          <p:spPr>
            <a:xfrm>
              <a:off x="9601614" y="418416"/>
              <a:ext cx="0" cy="77797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 black and white logo&#10;&#10;Description automatically generated with medium confidence">
              <a:extLst>
                <a:ext uri="{FF2B5EF4-FFF2-40B4-BE49-F238E27FC236}">
                  <a16:creationId xmlns:a16="http://schemas.microsoft.com/office/drawing/2014/main" id="{89454F24-DA5D-2FCF-908B-1A4A3891A25F}"/>
                </a:ext>
              </a:extLst>
            </p:cNvPr>
            <p:cNvPicPr>
              <a:picLocks noChangeAspect="1"/>
            </p:cNvPicPr>
            <p:nvPr userDrawn="1"/>
          </p:nvPicPr>
          <p:blipFill>
            <a:blip r:embed="rId5"/>
            <a:stretch>
              <a:fillRect/>
            </a:stretch>
          </p:blipFill>
          <p:spPr>
            <a:xfrm>
              <a:off x="7477543" y="400875"/>
              <a:ext cx="1905156" cy="702385"/>
            </a:xfrm>
            <a:prstGeom prst="rect">
              <a:avLst/>
            </a:prstGeom>
          </p:spPr>
        </p:pic>
      </p:grpSp>
    </p:spTree>
    <p:extLst>
      <p:ext uri="{BB962C8B-B14F-4D97-AF65-F5344CB8AC3E}">
        <p14:creationId xmlns:p14="http://schemas.microsoft.com/office/powerpoint/2010/main" val="277310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F43DAD7-0B48-4893-5459-4B4DBC2AE6BA}"/>
              </a:ext>
            </a:extLst>
          </p:cNvPr>
          <p:cNvSpPr/>
          <p:nvPr userDrawn="1"/>
        </p:nvSpPr>
        <p:spPr>
          <a:xfrm>
            <a:off x="-1893" y="921224"/>
            <a:ext cx="12193893" cy="5949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16DFC996-E358-AADB-944A-448889FC52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707" y="156336"/>
            <a:ext cx="2437430" cy="573513"/>
          </a:xfrm>
          <a:prstGeom prst="rect">
            <a:avLst/>
          </a:prstGeom>
        </p:spPr>
      </p:pic>
      <p:grpSp>
        <p:nvGrpSpPr>
          <p:cNvPr id="20" name="Group 19">
            <a:extLst>
              <a:ext uri="{FF2B5EF4-FFF2-40B4-BE49-F238E27FC236}">
                <a16:creationId xmlns:a16="http://schemas.microsoft.com/office/drawing/2014/main" id="{490CD73C-C72D-D0BA-A0A8-26A013AE402D}"/>
              </a:ext>
            </a:extLst>
          </p:cNvPr>
          <p:cNvGrpSpPr/>
          <p:nvPr userDrawn="1"/>
        </p:nvGrpSpPr>
        <p:grpSpPr>
          <a:xfrm>
            <a:off x="8761477" y="212087"/>
            <a:ext cx="2990627" cy="547772"/>
            <a:chOff x="7477543" y="400875"/>
            <a:chExt cx="4343234" cy="795520"/>
          </a:xfrm>
        </p:grpSpPr>
        <p:pic>
          <p:nvPicPr>
            <p:cNvPr id="21" name="Graphic 6">
              <a:extLst>
                <a:ext uri="{FF2B5EF4-FFF2-40B4-BE49-F238E27FC236}">
                  <a16:creationId xmlns:a16="http://schemas.microsoft.com/office/drawing/2014/main" id="{7B5CF599-7F6B-7CF9-5F7F-AA966001F2F8}"/>
                </a:ext>
              </a:extLst>
            </p:cNvPr>
            <p:cNvPicPr>
              <a:picLocks noChangeAspect="1"/>
            </p:cNvPicPr>
            <p:nvPr userDrawn="1"/>
          </p:nvPicPr>
          <p:blipFill>
            <a:blip r:embed="rId4"/>
            <a:srcRect/>
            <a:stretch/>
          </p:blipFill>
          <p:spPr>
            <a:xfrm>
              <a:off x="9748461" y="454888"/>
              <a:ext cx="2072316" cy="667303"/>
            </a:xfrm>
            <a:prstGeom prst="rect">
              <a:avLst/>
            </a:prstGeom>
          </p:spPr>
        </p:pic>
        <p:cxnSp>
          <p:nvCxnSpPr>
            <p:cNvPr id="22" name="Straight Connector 21">
              <a:extLst>
                <a:ext uri="{FF2B5EF4-FFF2-40B4-BE49-F238E27FC236}">
                  <a16:creationId xmlns:a16="http://schemas.microsoft.com/office/drawing/2014/main" id="{ADB19B39-9A66-5090-4267-108D5076E37F}"/>
                </a:ext>
              </a:extLst>
            </p:cNvPr>
            <p:cNvCxnSpPr>
              <a:cxnSpLocks/>
            </p:cNvCxnSpPr>
            <p:nvPr userDrawn="1"/>
          </p:nvCxnSpPr>
          <p:spPr>
            <a:xfrm>
              <a:off x="9601614" y="418416"/>
              <a:ext cx="0" cy="77797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A black and white logo&#10;&#10;Description automatically generated with medium confidence">
              <a:extLst>
                <a:ext uri="{FF2B5EF4-FFF2-40B4-BE49-F238E27FC236}">
                  <a16:creationId xmlns:a16="http://schemas.microsoft.com/office/drawing/2014/main" id="{BE52A17F-DD24-B472-65CA-76DA873AC03B}"/>
                </a:ext>
              </a:extLst>
            </p:cNvPr>
            <p:cNvPicPr>
              <a:picLocks noChangeAspect="1"/>
            </p:cNvPicPr>
            <p:nvPr userDrawn="1"/>
          </p:nvPicPr>
          <p:blipFill>
            <a:blip r:embed="rId5"/>
            <a:stretch>
              <a:fillRect/>
            </a:stretch>
          </p:blipFill>
          <p:spPr>
            <a:xfrm>
              <a:off x="7477543" y="400875"/>
              <a:ext cx="1905156" cy="702385"/>
            </a:xfrm>
            <a:prstGeom prst="rect">
              <a:avLst/>
            </a:prstGeom>
          </p:spPr>
        </p:pic>
      </p:grpSp>
    </p:spTree>
    <p:extLst>
      <p:ext uri="{BB962C8B-B14F-4D97-AF65-F5344CB8AC3E}">
        <p14:creationId xmlns:p14="http://schemas.microsoft.com/office/powerpoint/2010/main" val="310836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F43DAD7-0B48-4893-5459-4B4DBC2AE6BA}"/>
              </a:ext>
            </a:extLst>
          </p:cNvPr>
          <p:cNvSpPr/>
          <p:nvPr userDrawn="1"/>
        </p:nvSpPr>
        <p:spPr>
          <a:xfrm>
            <a:off x="-1893" y="921224"/>
            <a:ext cx="12193893" cy="5949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16DFC996-E358-AADB-944A-448889FC52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707" y="156336"/>
            <a:ext cx="2437430" cy="573513"/>
          </a:xfrm>
          <a:prstGeom prst="rect">
            <a:avLst/>
          </a:prstGeom>
        </p:spPr>
      </p:pic>
      <p:grpSp>
        <p:nvGrpSpPr>
          <p:cNvPr id="20" name="Group 19">
            <a:extLst>
              <a:ext uri="{FF2B5EF4-FFF2-40B4-BE49-F238E27FC236}">
                <a16:creationId xmlns:a16="http://schemas.microsoft.com/office/drawing/2014/main" id="{490CD73C-C72D-D0BA-A0A8-26A013AE402D}"/>
              </a:ext>
            </a:extLst>
          </p:cNvPr>
          <p:cNvGrpSpPr/>
          <p:nvPr userDrawn="1"/>
        </p:nvGrpSpPr>
        <p:grpSpPr>
          <a:xfrm>
            <a:off x="8761477" y="212087"/>
            <a:ext cx="2990627" cy="547772"/>
            <a:chOff x="7477543" y="400875"/>
            <a:chExt cx="4343234" cy="795520"/>
          </a:xfrm>
        </p:grpSpPr>
        <p:pic>
          <p:nvPicPr>
            <p:cNvPr id="21" name="Graphic 6">
              <a:extLst>
                <a:ext uri="{FF2B5EF4-FFF2-40B4-BE49-F238E27FC236}">
                  <a16:creationId xmlns:a16="http://schemas.microsoft.com/office/drawing/2014/main" id="{7B5CF599-7F6B-7CF9-5F7F-AA966001F2F8}"/>
                </a:ext>
              </a:extLst>
            </p:cNvPr>
            <p:cNvPicPr>
              <a:picLocks noChangeAspect="1"/>
            </p:cNvPicPr>
            <p:nvPr userDrawn="1"/>
          </p:nvPicPr>
          <p:blipFill>
            <a:blip r:embed="rId4"/>
            <a:srcRect/>
            <a:stretch/>
          </p:blipFill>
          <p:spPr>
            <a:xfrm>
              <a:off x="9748461" y="454888"/>
              <a:ext cx="2072316" cy="667303"/>
            </a:xfrm>
            <a:prstGeom prst="rect">
              <a:avLst/>
            </a:prstGeom>
          </p:spPr>
        </p:pic>
        <p:cxnSp>
          <p:nvCxnSpPr>
            <p:cNvPr id="22" name="Straight Connector 21">
              <a:extLst>
                <a:ext uri="{FF2B5EF4-FFF2-40B4-BE49-F238E27FC236}">
                  <a16:creationId xmlns:a16="http://schemas.microsoft.com/office/drawing/2014/main" id="{ADB19B39-9A66-5090-4267-108D5076E37F}"/>
                </a:ext>
              </a:extLst>
            </p:cNvPr>
            <p:cNvCxnSpPr>
              <a:cxnSpLocks/>
            </p:cNvCxnSpPr>
            <p:nvPr userDrawn="1"/>
          </p:nvCxnSpPr>
          <p:spPr>
            <a:xfrm>
              <a:off x="9601614" y="418416"/>
              <a:ext cx="0" cy="77797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A black and white logo&#10;&#10;Description automatically generated with medium confidence">
              <a:extLst>
                <a:ext uri="{FF2B5EF4-FFF2-40B4-BE49-F238E27FC236}">
                  <a16:creationId xmlns:a16="http://schemas.microsoft.com/office/drawing/2014/main" id="{BE52A17F-DD24-B472-65CA-76DA873AC03B}"/>
                </a:ext>
              </a:extLst>
            </p:cNvPr>
            <p:cNvPicPr>
              <a:picLocks noChangeAspect="1"/>
            </p:cNvPicPr>
            <p:nvPr userDrawn="1"/>
          </p:nvPicPr>
          <p:blipFill>
            <a:blip r:embed="rId5"/>
            <a:stretch>
              <a:fillRect/>
            </a:stretch>
          </p:blipFill>
          <p:spPr>
            <a:xfrm>
              <a:off x="7477543" y="400875"/>
              <a:ext cx="1905156" cy="702385"/>
            </a:xfrm>
            <a:prstGeom prst="rect">
              <a:avLst/>
            </a:prstGeom>
          </p:spPr>
        </p:pic>
      </p:grpSp>
      <p:pic>
        <p:nvPicPr>
          <p:cNvPr id="3" name="object 3">
            <a:extLst>
              <a:ext uri="{FF2B5EF4-FFF2-40B4-BE49-F238E27FC236}">
                <a16:creationId xmlns:a16="http://schemas.microsoft.com/office/drawing/2014/main" id="{1F1AC9DF-25B7-F562-8FA0-813AD0156C66}"/>
              </a:ext>
            </a:extLst>
          </p:cNvPr>
          <p:cNvPicPr/>
          <p:nvPr userDrawn="1"/>
        </p:nvPicPr>
        <p:blipFill rotWithShape="1">
          <a:blip r:embed="rId6" cstate="print"/>
          <a:srcRect l="8846" t="3219" r="783" b="706"/>
          <a:stretch/>
        </p:blipFill>
        <p:spPr>
          <a:xfrm>
            <a:off x="8334376" y="921222"/>
            <a:ext cx="3857624" cy="5936777"/>
          </a:xfrm>
          <a:prstGeom prst="rect">
            <a:avLst/>
          </a:prstGeom>
          <a:ln>
            <a:noFill/>
          </a:ln>
        </p:spPr>
      </p:pic>
    </p:spTree>
    <p:extLst>
      <p:ext uri="{BB962C8B-B14F-4D97-AF65-F5344CB8AC3E}">
        <p14:creationId xmlns:p14="http://schemas.microsoft.com/office/powerpoint/2010/main" val="224090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6DFC996-E358-AADB-944A-448889FC52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7185" y="371068"/>
            <a:ext cx="3238500" cy="762000"/>
          </a:xfrm>
          <a:prstGeom prst="rect">
            <a:avLst/>
          </a:prstGeom>
        </p:spPr>
      </p:pic>
      <p:sp>
        <p:nvSpPr>
          <p:cNvPr id="8" name="Rectangle 7">
            <a:extLst>
              <a:ext uri="{FF2B5EF4-FFF2-40B4-BE49-F238E27FC236}">
                <a16:creationId xmlns:a16="http://schemas.microsoft.com/office/drawing/2014/main" id="{38509A6D-102B-454A-B937-83D1CB1A983C}"/>
              </a:ext>
            </a:extLst>
          </p:cNvPr>
          <p:cNvSpPr/>
          <p:nvPr userDrawn="1"/>
        </p:nvSpPr>
        <p:spPr>
          <a:xfrm>
            <a:off x="8885901" y="5272981"/>
            <a:ext cx="3312242" cy="817307"/>
          </a:xfrm>
          <a:prstGeom prst="rect">
            <a:avLst/>
          </a:prstGeom>
          <a:solidFill>
            <a:schemeClr val="bg2">
              <a:lumMod val="2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51DB3AA-01D8-9CAF-1EC9-B2A93C42A370}"/>
              </a:ext>
            </a:extLst>
          </p:cNvPr>
          <p:cNvSpPr/>
          <p:nvPr userDrawn="1"/>
        </p:nvSpPr>
        <p:spPr>
          <a:xfrm rot="16200000" flipH="1">
            <a:off x="2273417" y="-758687"/>
            <a:ext cx="26510" cy="457712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64E867C-1AFB-08DC-5DF3-CC4A4808D99C}"/>
              </a:ext>
            </a:extLst>
          </p:cNvPr>
          <p:cNvSpPr/>
          <p:nvPr userDrawn="1"/>
        </p:nvSpPr>
        <p:spPr>
          <a:xfrm>
            <a:off x="8775289" y="2052917"/>
            <a:ext cx="2384323" cy="3011129"/>
          </a:xfrm>
          <a:prstGeom prst="rect">
            <a:avLst/>
          </a:prstGeom>
          <a:noFill/>
          <a:ln w="28575">
            <a:solidFill>
              <a:srgbClr val="FFCC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525B6E8-65F3-5917-C852-DE08EF443E9F}"/>
              </a:ext>
            </a:extLst>
          </p:cNvPr>
          <p:cNvSpPr/>
          <p:nvPr userDrawn="1"/>
        </p:nvSpPr>
        <p:spPr>
          <a:xfrm flipH="1">
            <a:off x="8761478" y="5272981"/>
            <a:ext cx="26510" cy="817307"/>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490CD73C-C72D-D0BA-A0A8-26A013AE402D}"/>
              </a:ext>
            </a:extLst>
          </p:cNvPr>
          <p:cNvGrpSpPr/>
          <p:nvPr userDrawn="1"/>
        </p:nvGrpSpPr>
        <p:grpSpPr>
          <a:xfrm>
            <a:off x="8211443" y="484550"/>
            <a:ext cx="3540662" cy="648518"/>
            <a:chOff x="7477543" y="400875"/>
            <a:chExt cx="4343234" cy="795520"/>
          </a:xfrm>
        </p:grpSpPr>
        <p:pic>
          <p:nvPicPr>
            <p:cNvPr id="21" name="Graphic 6">
              <a:extLst>
                <a:ext uri="{FF2B5EF4-FFF2-40B4-BE49-F238E27FC236}">
                  <a16:creationId xmlns:a16="http://schemas.microsoft.com/office/drawing/2014/main" id="{7B5CF599-7F6B-7CF9-5F7F-AA966001F2F8}"/>
                </a:ext>
              </a:extLst>
            </p:cNvPr>
            <p:cNvPicPr>
              <a:picLocks noChangeAspect="1"/>
            </p:cNvPicPr>
            <p:nvPr userDrawn="1"/>
          </p:nvPicPr>
          <p:blipFill>
            <a:blip r:embed="rId4"/>
            <a:srcRect/>
            <a:stretch/>
          </p:blipFill>
          <p:spPr>
            <a:xfrm>
              <a:off x="9748461" y="454888"/>
              <a:ext cx="2072316" cy="667303"/>
            </a:xfrm>
            <a:prstGeom prst="rect">
              <a:avLst/>
            </a:prstGeom>
          </p:spPr>
        </p:pic>
        <p:cxnSp>
          <p:nvCxnSpPr>
            <p:cNvPr id="22" name="Straight Connector 21">
              <a:extLst>
                <a:ext uri="{FF2B5EF4-FFF2-40B4-BE49-F238E27FC236}">
                  <a16:creationId xmlns:a16="http://schemas.microsoft.com/office/drawing/2014/main" id="{ADB19B39-9A66-5090-4267-108D5076E37F}"/>
                </a:ext>
              </a:extLst>
            </p:cNvPr>
            <p:cNvCxnSpPr>
              <a:cxnSpLocks/>
            </p:cNvCxnSpPr>
            <p:nvPr userDrawn="1"/>
          </p:nvCxnSpPr>
          <p:spPr>
            <a:xfrm>
              <a:off x="9601614" y="418416"/>
              <a:ext cx="0" cy="77797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A black and white logo&#10;&#10;Description automatically generated with medium confidence">
              <a:extLst>
                <a:ext uri="{FF2B5EF4-FFF2-40B4-BE49-F238E27FC236}">
                  <a16:creationId xmlns:a16="http://schemas.microsoft.com/office/drawing/2014/main" id="{BE52A17F-DD24-B472-65CA-76DA873AC03B}"/>
                </a:ext>
              </a:extLst>
            </p:cNvPr>
            <p:cNvPicPr>
              <a:picLocks noChangeAspect="1"/>
            </p:cNvPicPr>
            <p:nvPr userDrawn="1"/>
          </p:nvPicPr>
          <p:blipFill>
            <a:blip r:embed="rId5"/>
            <a:stretch>
              <a:fillRect/>
            </a:stretch>
          </p:blipFill>
          <p:spPr>
            <a:xfrm>
              <a:off x="7477543" y="400875"/>
              <a:ext cx="1905156" cy="702385"/>
            </a:xfrm>
            <a:prstGeom prst="rect">
              <a:avLst/>
            </a:prstGeom>
          </p:spPr>
        </p:pic>
      </p:grpSp>
    </p:spTree>
    <p:extLst>
      <p:ext uri="{BB962C8B-B14F-4D97-AF65-F5344CB8AC3E}">
        <p14:creationId xmlns:p14="http://schemas.microsoft.com/office/powerpoint/2010/main" val="265881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6DFC996-E358-AADB-944A-448889FC52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7185" y="371068"/>
            <a:ext cx="3238500" cy="762000"/>
          </a:xfrm>
          <a:prstGeom prst="rect">
            <a:avLst/>
          </a:prstGeom>
        </p:spPr>
      </p:pic>
      <p:grpSp>
        <p:nvGrpSpPr>
          <p:cNvPr id="20" name="Group 19">
            <a:extLst>
              <a:ext uri="{FF2B5EF4-FFF2-40B4-BE49-F238E27FC236}">
                <a16:creationId xmlns:a16="http://schemas.microsoft.com/office/drawing/2014/main" id="{490CD73C-C72D-D0BA-A0A8-26A013AE402D}"/>
              </a:ext>
            </a:extLst>
          </p:cNvPr>
          <p:cNvGrpSpPr/>
          <p:nvPr userDrawn="1"/>
        </p:nvGrpSpPr>
        <p:grpSpPr>
          <a:xfrm>
            <a:off x="8211443" y="484550"/>
            <a:ext cx="3540662" cy="648518"/>
            <a:chOff x="7477543" y="400875"/>
            <a:chExt cx="4343234" cy="795520"/>
          </a:xfrm>
        </p:grpSpPr>
        <p:pic>
          <p:nvPicPr>
            <p:cNvPr id="21" name="Graphic 6">
              <a:extLst>
                <a:ext uri="{FF2B5EF4-FFF2-40B4-BE49-F238E27FC236}">
                  <a16:creationId xmlns:a16="http://schemas.microsoft.com/office/drawing/2014/main" id="{7B5CF599-7F6B-7CF9-5F7F-AA966001F2F8}"/>
                </a:ext>
              </a:extLst>
            </p:cNvPr>
            <p:cNvPicPr>
              <a:picLocks noChangeAspect="1"/>
            </p:cNvPicPr>
            <p:nvPr userDrawn="1"/>
          </p:nvPicPr>
          <p:blipFill>
            <a:blip r:embed="rId4"/>
            <a:srcRect/>
            <a:stretch/>
          </p:blipFill>
          <p:spPr>
            <a:xfrm>
              <a:off x="9748461" y="454888"/>
              <a:ext cx="2072316" cy="667303"/>
            </a:xfrm>
            <a:prstGeom prst="rect">
              <a:avLst/>
            </a:prstGeom>
          </p:spPr>
        </p:pic>
        <p:cxnSp>
          <p:nvCxnSpPr>
            <p:cNvPr id="22" name="Straight Connector 21">
              <a:extLst>
                <a:ext uri="{FF2B5EF4-FFF2-40B4-BE49-F238E27FC236}">
                  <a16:creationId xmlns:a16="http://schemas.microsoft.com/office/drawing/2014/main" id="{ADB19B39-9A66-5090-4267-108D5076E37F}"/>
                </a:ext>
              </a:extLst>
            </p:cNvPr>
            <p:cNvCxnSpPr>
              <a:cxnSpLocks/>
            </p:cNvCxnSpPr>
            <p:nvPr userDrawn="1"/>
          </p:nvCxnSpPr>
          <p:spPr>
            <a:xfrm>
              <a:off x="9601614" y="418416"/>
              <a:ext cx="0" cy="77797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A black and white logo&#10;&#10;Description automatically generated with medium confidence">
              <a:extLst>
                <a:ext uri="{FF2B5EF4-FFF2-40B4-BE49-F238E27FC236}">
                  <a16:creationId xmlns:a16="http://schemas.microsoft.com/office/drawing/2014/main" id="{BE52A17F-DD24-B472-65CA-76DA873AC03B}"/>
                </a:ext>
              </a:extLst>
            </p:cNvPr>
            <p:cNvPicPr>
              <a:picLocks noChangeAspect="1"/>
            </p:cNvPicPr>
            <p:nvPr userDrawn="1"/>
          </p:nvPicPr>
          <p:blipFill>
            <a:blip r:embed="rId5"/>
            <a:stretch>
              <a:fillRect/>
            </a:stretch>
          </p:blipFill>
          <p:spPr>
            <a:xfrm>
              <a:off x="7477543" y="400875"/>
              <a:ext cx="1905156" cy="702385"/>
            </a:xfrm>
            <a:prstGeom prst="rect">
              <a:avLst/>
            </a:prstGeom>
          </p:spPr>
        </p:pic>
      </p:grpSp>
    </p:spTree>
    <p:extLst>
      <p:ext uri="{BB962C8B-B14F-4D97-AF65-F5344CB8AC3E}">
        <p14:creationId xmlns:p14="http://schemas.microsoft.com/office/powerpoint/2010/main" val="58379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2265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D68235BF-5094-B6AD-6429-61352C54DE99}"/>
              </a:ext>
            </a:extLst>
          </p:cNvPr>
          <p:cNvSpPr>
            <a:spLocks noGrp="1"/>
          </p:cNvSpPr>
          <p:nvPr>
            <p:ph type="pic" sz="quarter" idx="10"/>
          </p:nvPr>
        </p:nvSpPr>
        <p:spPr>
          <a:xfrm>
            <a:off x="0" y="0"/>
            <a:ext cx="12192000" cy="6858000"/>
          </a:xfrm>
          <a:solidFill>
            <a:srgbClr val="565557"/>
          </a:solidFill>
        </p:spPr>
        <p:txBody>
          <a:bodyPr anchor="ctr" anchorCtr="0"/>
          <a:lstStyle>
            <a:lvl1pPr marL="0" indent="0" algn="ctr">
              <a:buFontTx/>
              <a:buNone/>
              <a:defRPr sz="1000">
                <a:solidFill>
                  <a:srgbClr val="FFFFFF"/>
                </a:solidFill>
              </a:defRPr>
            </a:lvl1pPr>
          </a:lstStyle>
          <a:p>
            <a:r>
              <a:rPr lang="en-US" dirty="0"/>
              <a:t>Click icon to add picture</a:t>
            </a:r>
          </a:p>
        </p:txBody>
      </p:sp>
      <p:sp>
        <p:nvSpPr>
          <p:cNvPr id="2" name="Title 2"/>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548640" y="2148840"/>
            <a:ext cx="6795135"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132754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A411D-644A-2BCC-F929-BB1270558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6E4EA-A4A8-E4B7-A1ED-E4FD6A93A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1A76B-0A51-0730-F8ED-525EED618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E0A33-E2D2-46BE-BF21-71CC5D958687}" type="datetimeFigureOut">
              <a:rPr lang="en-US" smtClean="0"/>
              <a:t>5/8/2024</a:t>
            </a:fld>
            <a:endParaRPr lang="en-US" dirty="0"/>
          </a:p>
        </p:txBody>
      </p:sp>
      <p:sp>
        <p:nvSpPr>
          <p:cNvPr id="5" name="Footer Placeholder 4">
            <a:extLst>
              <a:ext uri="{FF2B5EF4-FFF2-40B4-BE49-F238E27FC236}">
                <a16:creationId xmlns:a16="http://schemas.microsoft.com/office/drawing/2014/main" id="{65CC33A3-D106-BE65-2F60-155A6D7DD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400C319-C2C4-7122-890D-3E11F1CC8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CB396F-C003-4639-A102-53F88E4F9B21}" type="slidenum">
              <a:rPr lang="en-US" smtClean="0"/>
              <a:t>‹#›</a:t>
            </a:fld>
            <a:endParaRPr lang="en-US" dirty="0"/>
          </a:p>
        </p:txBody>
      </p:sp>
    </p:spTree>
    <p:extLst>
      <p:ext uri="{BB962C8B-B14F-4D97-AF65-F5344CB8AC3E}">
        <p14:creationId xmlns:p14="http://schemas.microsoft.com/office/powerpoint/2010/main" val="682200447"/>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8" r:id="rId3"/>
    <p:sldLayoutId id="2147483667" r:id="rId4"/>
    <p:sldLayoutId id="2147483669"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1720-C6A9-6DDD-2390-DB04588A2775}"/>
              </a:ext>
            </a:extLst>
          </p:cNvPr>
          <p:cNvSpPr>
            <a:spLocks noGrp="1"/>
          </p:cNvSpPr>
          <p:nvPr>
            <p:ph type="ctrTitle"/>
          </p:nvPr>
        </p:nvSpPr>
        <p:spPr>
          <a:xfrm>
            <a:off x="728177" y="2121220"/>
            <a:ext cx="9144000" cy="1769814"/>
          </a:xfrm>
        </p:spPr>
        <p:txBody>
          <a:bodyPr/>
          <a:lstStyle/>
          <a:p>
            <a:r>
              <a:rPr lang="en-US" b="1" dirty="0">
                <a:solidFill>
                  <a:schemeClr val="bg1"/>
                </a:solidFill>
                <a:latin typeface="Arial" panose="020B0604020202020204" pitchFamily="34" charset="0"/>
                <a:cs typeface="Arial" panose="020B0604020202020204" pitchFamily="34" charset="0"/>
              </a:rPr>
              <a:t>Agile Perspective </a:t>
            </a:r>
            <a:r>
              <a:rPr lang="en-US" dirty="0">
                <a:solidFill>
                  <a:schemeClr val="bg1"/>
                </a:solidFill>
                <a:latin typeface="Arial" panose="020B0604020202020204" pitchFamily="34" charset="0"/>
                <a:cs typeface="Arial" panose="020B0604020202020204" pitchFamily="34" charset="0"/>
              </a:rPr>
              <a:t>and the </a:t>
            </a:r>
            <a:br>
              <a:rPr lang="en-US"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Future State of Army ERPs</a:t>
            </a:r>
          </a:p>
        </p:txBody>
      </p:sp>
      <p:sp>
        <p:nvSpPr>
          <p:cNvPr id="4" name="TextBox 3">
            <a:extLst>
              <a:ext uri="{FF2B5EF4-FFF2-40B4-BE49-F238E27FC236}">
                <a16:creationId xmlns:a16="http://schemas.microsoft.com/office/drawing/2014/main" id="{62C19F94-B1E9-86F3-7648-9C1F7BEAE61E}"/>
              </a:ext>
            </a:extLst>
          </p:cNvPr>
          <p:cNvSpPr txBox="1"/>
          <p:nvPr/>
        </p:nvSpPr>
        <p:spPr>
          <a:xfrm>
            <a:off x="728177" y="5979435"/>
            <a:ext cx="8531995" cy="584775"/>
          </a:xfrm>
          <a:prstGeom prst="rect">
            <a:avLst/>
          </a:prstGeom>
          <a:noFill/>
        </p:spPr>
        <p:txBody>
          <a:bodyPr wrap="square">
            <a:spAutoFit/>
          </a:bodyPr>
          <a:lstStyle/>
          <a:p>
            <a:endParaRPr lang="en-US" sz="1600" dirty="0">
              <a:solidFill>
                <a:schemeClr val="bg1"/>
              </a:solidFill>
            </a:endParaRPr>
          </a:p>
          <a:p>
            <a:r>
              <a:rPr lang="en-US" sz="1600" dirty="0">
                <a:solidFill>
                  <a:schemeClr val="bg1"/>
                </a:solidFill>
              </a:rPr>
              <a:t>DISTRIBUTION STATEMENT A. Approved for public release: distribution unlimited. </a:t>
            </a:r>
          </a:p>
        </p:txBody>
      </p:sp>
      <p:sp>
        <p:nvSpPr>
          <p:cNvPr id="5" name="TextBox 4">
            <a:extLst>
              <a:ext uri="{FF2B5EF4-FFF2-40B4-BE49-F238E27FC236}">
                <a16:creationId xmlns:a16="http://schemas.microsoft.com/office/drawing/2014/main" id="{D5EF0A97-E03B-83DA-D9B8-BB0D113AC559}"/>
              </a:ext>
            </a:extLst>
          </p:cNvPr>
          <p:cNvSpPr txBox="1"/>
          <p:nvPr/>
        </p:nvSpPr>
        <p:spPr>
          <a:xfrm>
            <a:off x="10564427" y="6087156"/>
            <a:ext cx="1444839" cy="338554"/>
          </a:xfrm>
          <a:prstGeom prst="rect">
            <a:avLst/>
          </a:prstGeom>
          <a:noFill/>
        </p:spPr>
        <p:txBody>
          <a:bodyPr wrap="square">
            <a:spAutoFit/>
          </a:bodyPr>
          <a:lstStyle/>
          <a:p>
            <a:pPr algn="r"/>
            <a:r>
              <a:rPr lang="en-US" sz="1600" b="1" dirty="0">
                <a:solidFill>
                  <a:srgbClr val="FFCC01"/>
                </a:solidFill>
                <a:latin typeface="Arial"/>
                <a:cs typeface="Arial"/>
              </a:rPr>
              <a:t>May 14, 2024</a:t>
            </a:r>
            <a:endParaRPr lang="en-US" sz="1600" b="1" dirty="0">
              <a:solidFill>
                <a:srgbClr val="FFCC01"/>
              </a:solidFill>
            </a:endParaRPr>
          </a:p>
        </p:txBody>
      </p:sp>
    </p:spTree>
    <p:extLst>
      <p:ext uri="{BB962C8B-B14F-4D97-AF65-F5344CB8AC3E}">
        <p14:creationId xmlns:p14="http://schemas.microsoft.com/office/powerpoint/2010/main" val="410089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9C62333-FCD4-AE98-1EBE-D2BD7546DE4A}"/>
              </a:ext>
            </a:extLst>
          </p:cNvPr>
          <p:cNvSpPr>
            <a:spLocks noGrp="1"/>
          </p:cNvSpPr>
          <p:nvPr>
            <p:ph type="title" idx="4294967295"/>
          </p:nvPr>
        </p:nvSpPr>
        <p:spPr>
          <a:xfrm>
            <a:off x="514350" y="2233483"/>
            <a:ext cx="10166350" cy="690562"/>
          </a:xfrm>
        </p:spPr>
        <p:txBody>
          <a:bodyPr>
            <a:normAutofit fontScale="90000"/>
          </a:bodyPr>
          <a:lstStyle/>
          <a:p>
            <a:pPr>
              <a:lnSpc>
                <a:spcPct val="100000"/>
              </a:lnSpc>
            </a:pPr>
            <a:r>
              <a:rPr lang="en-US" dirty="0">
                <a:solidFill>
                  <a:schemeClr val="bg1"/>
                </a:solidFill>
                <a:latin typeface="Arial"/>
                <a:cs typeface="Arial"/>
              </a:rPr>
              <a:t>THE ARMY RELIES ON PEO EIS</a:t>
            </a:r>
            <a:endParaRPr lang="en-US" dirty="0">
              <a:solidFill>
                <a:schemeClr val="bg1"/>
              </a:solidFill>
            </a:endParaRPr>
          </a:p>
        </p:txBody>
      </p:sp>
      <p:pic>
        <p:nvPicPr>
          <p:cNvPr id="21" name="Picture 5">
            <a:extLst>
              <a:ext uri="{FF2B5EF4-FFF2-40B4-BE49-F238E27FC236}">
                <a16:creationId xmlns:a16="http://schemas.microsoft.com/office/drawing/2014/main" id="{6C0CDB98-88BA-8851-8988-7C80CB997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537" y="4897696"/>
            <a:ext cx="268604" cy="258942"/>
          </a:xfrm>
          <a:prstGeom prst="rect">
            <a:avLst/>
          </a:prstGeom>
        </p:spPr>
      </p:pic>
      <p:pic>
        <p:nvPicPr>
          <p:cNvPr id="22" name="Picture 7" descr="A picture containing transport&#10;&#10;Description generated with very high confidence">
            <a:extLst>
              <a:ext uri="{FF2B5EF4-FFF2-40B4-BE49-F238E27FC236}">
                <a16:creationId xmlns:a16="http://schemas.microsoft.com/office/drawing/2014/main" id="{17673A0D-DDE6-A567-D6AE-B6609A1C1F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33" y="5563947"/>
            <a:ext cx="243578" cy="249519"/>
          </a:xfrm>
          <a:prstGeom prst="rect">
            <a:avLst/>
          </a:prstGeom>
        </p:spPr>
      </p:pic>
      <p:pic>
        <p:nvPicPr>
          <p:cNvPr id="23" name="Picture 9" descr="A close up of a logo&#10;&#10;Description generated with high confidence">
            <a:extLst>
              <a:ext uri="{FF2B5EF4-FFF2-40B4-BE49-F238E27FC236}">
                <a16:creationId xmlns:a16="http://schemas.microsoft.com/office/drawing/2014/main" id="{95AB9828-E4CF-6E8D-92A2-5C699BCDC5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690" y="5222585"/>
            <a:ext cx="302987" cy="291105"/>
          </a:xfrm>
          <a:prstGeom prst="rect">
            <a:avLst/>
          </a:prstGeom>
        </p:spPr>
      </p:pic>
      <p:sp>
        <p:nvSpPr>
          <p:cNvPr id="24" name="TextBox 23">
            <a:extLst>
              <a:ext uri="{FF2B5EF4-FFF2-40B4-BE49-F238E27FC236}">
                <a16:creationId xmlns:a16="http://schemas.microsoft.com/office/drawing/2014/main" id="{60BC926F-2000-3EE9-6F5C-24DF4AF89FCF}"/>
              </a:ext>
            </a:extLst>
          </p:cNvPr>
          <p:cNvSpPr txBox="1"/>
          <p:nvPr/>
        </p:nvSpPr>
        <p:spPr>
          <a:xfrm>
            <a:off x="911111" y="5542158"/>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solidFill>
                  <a:schemeClr val="bg1"/>
                </a:solidFill>
                <a:latin typeface="Arial"/>
                <a:cs typeface="Arial"/>
              </a:rPr>
              <a:t>WWW.EIS.ARMY.MIL</a:t>
            </a:r>
          </a:p>
        </p:txBody>
      </p:sp>
      <p:sp>
        <p:nvSpPr>
          <p:cNvPr id="25" name="TextBox 24">
            <a:extLst>
              <a:ext uri="{FF2B5EF4-FFF2-40B4-BE49-F238E27FC236}">
                <a16:creationId xmlns:a16="http://schemas.microsoft.com/office/drawing/2014/main" id="{985DBD6C-BE8F-1016-F3FA-AD0FB2D95E4C}"/>
              </a:ext>
            </a:extLst>
          </p:cNvPr>
          <p:cNvSpPr txBox="1"/>
          <p:nvPr/>
        </p:nvSpPr>
        <p:spPr>
          <a:xfrm>
            <a:off x="899832" y="5222585"/>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solidFill>
                  <a:schemeClr val="bg1"/>
                </a:solidFill>
                <a:latin typeface="Arial"/>
                <a:cs typeface="Arial"/>
              </a:rPr>
              <a:t>@PEOEISPAOFFICE</a:t>
            </a:r>
          </a:p>
        </p:txBody>
      </p:sp>
      <p:sp>
        <p:nvSpPr>
          <p:cNvPr id="26" name="TextBox 25">
            <a:extLst>
              <a:ext uri="{FF2B5EF4-FFF2-40B4-BE49-F238E27FC236}">
                <a16:creationId xmlns:a16="http://schemas.microsoft.com/office/drawing/2014/main" id="{9F6A4041-32E1-4166-0524-3C99B28E595F}"/>
              </a:ext>
            </a:extLst>
          </p:cNvPr>
          <p:cNvSpPr txBox="1"/>
          <p:nvPr/>
        </p:nvSpPr>
        <p:spPr>
          <a:xfrm>
            <a:off x="899832" y="4861025"/>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solidFill>
                  <a:schemeClr val="bg1"/>
                </a:solidFill>
                <a:latin typeface="Arial"/>
                <a:cs typeface="Arial"/>
              </a:rPr>
              <a:t>PEO.EIS</a:t>
            </a:r>
          </a:p>
        </p:txBody>
      </p:sp>
      <p:sp>
        <p:nvSpPr>
          <p:cNvPr id="27" name="Oval 26">
            <a:extLst>
              <a:ext uri="{FF2B5EF4-FFF2-40B4-BE49-F238E27FC236}">
                <a16:creationId xmlns:a16="http://schemas.microsoft.com/office/drawing/2014/main" id="{90DA643B-FFE0-B9AA-CF3F-F47526E31C63}"/>
              </a:ext>
            </a:extLst>
          </p:cNvPr>
          <p:cNvSpPr/>
          <p:nvPr/>
        </p:nvSpPr>
        <p:spPr>
          <a:xfrm>
            <a:off x="648172" y="4539531"/>
            <a:ext cx="271657" cy="268248"/>
          </a:xfrm>
          <a:prstGeom prst="ellipse">
            <a:avLst/>
          </a:prstGeom>
          <a:solidFill>
            <a:srgbClr val="FFD53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8" name="TextBox 27">
            <a:extLst>
              <a:ext uri="{FF2B5EF4-FFF2-40B4-BE49-F238E27FC236}">
                <a16:creationId xmlns:a16="http://schemas.microsoft.com/office/drawing/2014/main" id="{0A390DEC-139C-6E51-7D08-A5C95FBE7A7E}"/>
              </a:ext>
            </a:extLst>
          </p:cNvPr>
          <p:cNvSpPr txBox="1"/>
          <p:nvPr/>
        </p:nvSpPr>
        <p:spPr>
          <a:xfrm>
            <a:off x="908550" y="4539531"/>
            <a:ext cx="3277829"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dirty="0">
                <a:solidFill>
                  <a:schemeClr val="bg1"/>
                </a:solidFill>
                <a:latin typeface="Arial"/>
                <a:cs typeface="Arial"/>
              </a:rPr>
              <a:t>COMPANY/USARMYPEOEIS</a:t>
            </a:r>
          </a:p>
        </p:txBody>
      </p:sp>
      <p:pic>
        <p:nvPicPr>
          <p:cNvPr id="29" name="Picture 28">
            <a:extLst>
              <a:ext uri="{FF2B5EF4-FFF2-40B4-BE49-F238E27FC236}">
                <a16:creationId xmlns:a16="http://schemas.microsoft.com/office/drawing/2014/main" id="{B4965032-C4C5-2453-83CD-4662682828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387" y="4576414"/>
            <a:ext cx="195027" cy="195027"/>
          </a:xfrm>
          <a:prstGeom prst="rect">
            <a:avLst/>
          </a:prstGeom>
        </p:spPr>
      </p:pic>
      <p:sp>
        <p:nvSpPr>
          <p:cNvPr id="30" name="Oval 29">
            <a:extLst>
              <a:ext uri="{FF2B5EF4-FFF2-40B4-BE49-F238E27FC236}">
                <a16:creationId xmlns:a16="http://schemas.microsoft.com/office/drawing/2014/main" id="{B33EF98E-FCE4-8459-4503-FBE9019BDA5F}"/>
              </a:ext>
            </a:extLst>
          </p:cNvPr>
          <p:cNvSpPr/>
          <p:nvPr/>
        </p:nvSpPr>
        <p:spPr>
          <a:xfrm>
            <a:off x="644429" y="5886641"/>
            <a:ext cx="271657" cy="268248"/>
          </a:xfrm>
          <a:prstGeom prst="ellipse">
            <a:avLst/>
          </a:prstGeom>
          <a:solidFill>
            <a:srgbClr val="FFD53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TextBox 30">
            <a:extLst>
              <a:ext uri="{FF2B5EF4-FFF2-40B4-BE49-F238E27FC236}">
                <a16:creationId xmlns:a16="http://schemas.microsoft.com/office/drawing/2014/main" id="{1C67F4B4-B85D-0B34-B470-76C4118FFD59}"/>
              </a:ext>
            </a:extLst>
          </p:cNvPr>
          <p:cNvSpPr txBox="1"/>
          <p:nvPr/>
        </p:nvSpPr>
        <p:spPr>
          <a:xfrm>
            <a:off x="926677" y="5882266"/>
            <a:ext cx="1734101"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solidFill>
                  <a:schemeClr val="bg1"/>
                </a:solidFill>
                <a:latin typeface="Arial"/>
                <a:cs typeface="Arial"/>
              </a:rPr>
              <a:t>@USARMY.PEOEIS</a:t>
            </a:r>
          </a:p>
        </p:txBody>
      </p:sp>
      <p:pic>
        <p:nvPicPr>
          <p:cNvPr id="32" name="Picture 31">
            <a:extLst>
              <a:ext uri="{FF2B5EF4-FFF2-40B4-BE49-F238E27FC236}">
                <a16:creationId xmlns:a16="http://schemas.microsoft.com/office/drawing/2014/main" id="{9F984818-3A43-4A35-B751-BD11F67CCF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330" y="5937012"/>
            <a:ext cx="179347" cy="179347"/>
          </a:xfrm>
          <a:prstGeom prst="rect">
            <a:avLst/>
          </a:prstGeom>
        </p:spPr>
      </p:pic>
      <p:pic>
        <p:nvPicPr>
          <p:cNvPr id="4" name="Picture 3" descr="A qr code with a black and white background&#10;&#10;Description automatically generated">
            <a:extLst>
              <a:ext uri="{FF2B5EF4-FFF2-40B4-BE49-F238E27FC236}">
                <a16:creationId xmlns:a16="http://schemas.microsoft.com/office/drawing/2014/main" id="{69FA9FB7-01B2-1490-8495-9896DB8C94D7}"/>
              </a:ext>
            </a:extLst>
          </p:cNvPr>
          <p:cNvPicPr>
            <a:picLocks noChangeAspect="1"/>
          </p:cNvPicPr>
          <p:nvPr/>
        </p:nvPicPr>
        <p:blipFill rotWithShape="1">
          <a:blip r:embed="rId8">
            <a:extLst>
              <a:ext uri="{28A0092B-C50C-407E-A947-70E740481C1C}">
                <a14:useLocalDpi xmlns:a14="http://schemas.microsoft.com/office/drawing/2010/main" val="0"/>
              </a:ext>
            </a:extLst>
          </a:blip>
          <a:srcRect b="16300"/>
          <a:stretch/>
        </p:blipFill>
        <p:spPr>
          <a:xfrm>
            <a:off x="8809032" y="3532544"/>
            <a:ext cx="3103941" cy="3082641"/>
          </a:xfrm>
          <a:prstGeom prst="rect">
            <a:avLst/>
          </a:prstGeom>
        </p:spPr>
      </p:pic>
      <p:sp>
        <p:nvSpPr>
          <p:cNvPr id="12" name="Rectangle 11">
            <a:extLst>
              <a:ext uri="{FF2B5EF4-FFF2-40B4-BE49-F238E27FC236}">
                <a16:creationId xmlns:a16="http://schemas.microsoft.com/office/drawing/2014/main" id="{51AB6A5B-9ECE-811D-C822-0C7AA5F55980}"/>
              </a:ext>
            </a:extLst>
          </p:cNvPr>
          <p:cNvSpPr/>
          <p:nvPr/>
        </p:nvSpPr>
        <p:spPr>
          <a:xfrm rot="5400000">
            <a:off x="4407414" y="-1711012"/>
            <a:ext cx="19414" cy="7586862"/>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73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1C361FDE-1F10-AFFA-A60D-692422B9282B}"/>
              </a:ext>
            </a:extLst>
          </p:cNvPr>
          <p:cNvSpPr>
            <a:spLocks noGrp="1"/>
          </p:cNvSpPr>
          <p:nvPr/>
        </p:nvSpPr>
        <p:spPr>
          <a:xfrm>
            <a:off x="757817" y="3250950"/>
            <a:ext cx="5493571" cy="2154771"/>
          </a:xfrm>
          <a:prstGeom prst="rect">
            <a:avLst/>
          </a:prstGeom>
        </p:spPr>
        <p:txBody>
          <a:bodyPr vert="horz" lIns="0" tIns="0" rIns="0" bIns="0" spcCol="365760" rtlCol="0" anchor="t">
            <a:noAutofit/>
          </a:bodyPr>
          <a:lstStyle>
            <a:lvl1pPr marL="0" indent="0" algn="l" defTabSz="914400" rtl="0" eaLnBrk="1" latinLnBrk="0" hangingPunct="1">
              <a:lnSpc>
                <a:spcPct val="95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1828800" indent="0" algn="l" defTabSz="914400" rtl="0" eaLnBrk="1" latinLnBrk="0" hangingPunct="1">
              <a:lnSpc>
                <a:spcPct val="95000"/>
              </a:lnSpc>
              <a:spcBef>
                <a:spcPts val="500"/>
              </a:spcBef>
              <a:buFont typeface="Arial" panose="020B0604020202020204" pitchFamily="34" charset="0"/>
              <a:buNone/>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a:lstStyle>
          <a:p>
            <a:pPr>
              <a:lnSpc>
                <a:spcPct val="100000"/>
              </a:lnSpc>
            </a:pPr>
            <a:r>
              <a:rPr lang="en-US" sz="1600" b="0" dirty="0">
                <a:latin typeface="Arial"/>
                <a:ea typeface="Avenir Medium" charset="0"/>
                <a:cs typeface="Arial"/>
              </a:rPr>
              <a:t>Enterprise Business Systems – Convergence (EBS-C) is the Army’s business modernization and transformation effort to simplify, streamline, standardize and unify business operations while improving auditability.</a:t>
            </a:r>
            <a:endParaRPr lang="en-US" sz="1600" dirty="0"/>
          </a:p>
          <a:p>
            <a:pPr>
              <a:lnSpc>
                <a:spcPct val="100000"/>
              </a:lnSpc>
            </a:pPr>
            <a:endParaRPr lang="en-US" sz="1600" b="0" dirty="0"/>
          </a:p>
        </p:txBody>
      </p:sp>
      <p:sp>
        <p:nvSpPr>
          <p:cNvPr id="3" name="Title 1">
            <a:extLst>
              <a:ext uri="{FF2B5EF4-FFF2-40B4-BE49-F238E27FC236}">
                <a16:creationId xmlns:a16="http://schemas.microsoft.com/office/drawing/2014/main" id="{A9A2B4E7-C040-23E8-04B5-79113DEE129C}"/>
              </a:ext>
            </a:extLst>
          </p:cNvPr>
          <p:cNvSpPr txBox="1">
            <a:spLocks/>
          </p:cNvSpPr>
          <p:nvPr/>
        </p:nvSpPr>
        <p:spPr>
          <a:xfrm>
            <a:off x="663188" y="1907153"/>
            <a:ext cx="7566411" cy="64545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cap="all" dirty="0">
                <a:solidFill>
                  <a:schemeClr val="bg1"/>
                </a:solidFill>
                <a:latin typeface="Arial"/>
                <a:cs typeface="Arial"/>
              </a:rPr>
              <a:t>ENTERPRISE BUSINESS </a:t>
            </a:r>
            <a:br>
              <a:rPr lang="en-US" sz="3200" b="1" cap="all" dirty="0">
                <a:solidFill>
                  <a:schemeClr val="bg1"/>
                </a:solidFill>
                <a:latin typeface="Arial"/>
                <a:cs typeface="Arial"/>
              </a:rPr>
            </a:br>
            <a:r>
              <a:rPr lang="en-US" sz="3200" b="1" cap="all" dirty="0">
                <a:solidFill>
                  <a:schemeClr val="bg1"/>
                </a:solidFill>
                <a:latin typeface="Arial"/>
                <a:cs typeface="Arial"/>
              </a:rPr>
              <a:t>SYSTEMS – cONVERGENCE</a:t>
            </a:r>
            <a:endParaRPr lang="en-US" dirty="0">
              <a:solidFill>
                <a:schemeClr val="bg1"/>
              </a:solidFill>
            </a:endParaRPr>
          </a:p>
        </p:txBody>
      </p:sp>
      <p:sp>
        <p:nvSpPr>
          <p:cNvPr id="4" name="Title 2">
            <a:extLst>
              <a:ext uri="{FF2B5EF4-FFF2-40B4-BE49-F238E27FC236}">
                <a16:creationId xmlns:a16="http://schemas.microsoft.com/office/drawing/2014/main" id="{F787F56F-CAB5-1908-FA96-D59FCC73E7B2}"/>
              </a:ext>
            </a:extLst>
          </p:cNvPr>
          <p:cNvSpPr txBox="1">
            <a:spLocks/>
          </p:cNvSpPr>
          <p:nvPr/>
        </p:nvSpPr>
        <p:spPr>
          <a:xfrm>
            <a:off x="8995014" y="5394965"/>
            <a:ext cx="3196986" cy="693863"/>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pPr>
            <a:r>
              <a:rPr lang="en-US" sz="1400" dirty="0">
                <a:solidFill>
                  <a:srgbClr val="FFCC01"/>
                </a:solidFill>
                <a:latin typeface="Arial"/>
                <a:cs typeface="Arial"/>
              </a:rPr>
              <a:t>ACTING PROJECT MANAGER</a:t>
            </a:r>
          </a:p>
          <a:p>
            <a:pPr>
              <a:spcBef>
                <a:spcPct val="0"/>
              </a:spcBef>
            </a:pPr>
            <a:r>
              <a:rPr lang="en-US" b="1" dirty="0">
                <a:solidFill>
                  <a:schemeClr val="bg1"/>
                </a:solidFill>
                <a:latin typeface="Arial"/>
                <a:ea typeface="Avenir Medium" charset="0"/>
                <a:cs typeface="Arial"/>
              </a:rPr>
              <a:t>MR. MICHAEL GORMLEY</a:t>
            </a:r>
            <a:endParaRPr lang="en-US" b="1" dirty="0">
              <a:solidFill>
                <a:schemeClr val="bg1"/>
              </a:solidFill>
            </a:endParaRPr>
          </a:p>
        </p:txBody>
      </p:sp>
      <p:pic>
        <p:nvPicPr>
          <p:cNvPr id="5" name="Picture 4">
            <a:extLst>
              <a:ext uri="{FF2B5EF4-FFF2-40B4-BE49-F238E27FC236}">
                <a16:creationId xmlns:a16="http://schemas.microsoft.com/office/drawing/2014/main" id="{C4595E5A-7996-C766-A6B1-C937E274B4D7}"/>
              </a:ext>
            </a:extLst>
          </p:cNvPr>
          <p:cNvPicPr>
            <a:picLocks noChangeAspect="1"/>
          </p:cNvPicPr>
          <p:nvPr/>
        </p:nvPicPr>
        <p:blipFill rotWithShape="1">
          <a:blip r:embed="rId2"/>
          <a:srcRect l="878" t="552" r="4491" b="1405"/>
          <a:stretch/>
        </p:blipFill>
        <p:spPr>
          <a:xfrm>
            <a:off x="8905687" y="2171021"/>
            <a:ext cx="2132898" cy="2762284"/>
          </a:xfrm>
          <a:prstGeom prst="rect">
            <a:avLst/>
          </a:prstGeom>
        </p:spPr>
      </p:pic>
    </p:spTree>
    <p:extLst>
      <p:ext uri="{BB962C8B-B14F-4D97-AF65-F5344CB8AC3E}">
        <p14:creationId xmlns:p14="http://schemas.microsoft.com/office/powerpoint/2010/main" val="232453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C8853C9-7FA8-B239-2B73-DF3F8E1BBD98}"/>
              </a:ext>
            </a:extLst>
          </p:cNvPr>
          <p:cNvSpPr>
            <a:spLocks noGrp="1"/>
          </p:cNvSpPr>
          <p:nvPr>
            <p:ph idx="4294967295"/>
          </p:nvPr>
        </p:nvSpPr>
        <p:spPr>
          <a:xfrm>
            <a:off x="515472" y="1797050"/>
            <a:ext cx="11676527" cy="1631950"/>
          </a:xfrm>
        </p:spPr>
        <p:txBody>
          <a:bodyPr anchor="ctr"/>
          <a:lstStyle/>
          <a:p>
            <a:pPr marL="0" indent="0">
              <a:spcAft>
                <a:spcPts val="1200"/>
              </a:spcAft>
              <a:buNone/>
            </a:pPr>
            <a:r>
              <a:rPr lang="en-US" dirty="0">
                <a:latin typeface=" Arial"/>
              </a:rPr>
              <a:t>Update on the EBS-C Project</a:t>
            </a:r>
          </a:p>
          <a:p>
            <a:pPr marL="0" indent="0">
              <a:spcAft>
                <a:spcPts val="1200"/>
              </a:spcAft>
              <a:buNone/>
            </a:pPr>
            <a:r>
              <a:rPr lang="en-US" dirty="0">
                <a:latin typeface=" Arial"/>
              </a:rPr>
              <a:t>How agile practices are shaping the EBS-C solution</a:t>
            </a:r>
          </a:p>
        </p:txBody>
      </p:sp>
      <p:sp>
        <p:nvSpPr>
          <p:cNvPr id="2" name="Title 1">
            <a:extLst>
              <a:ext uri="{FF2B5EF4-FFF2-40B4-BE49-F238E27FC236}">
                <a16:creationId xmlns:a16="http://schemas.microsoft.com/office/drawing/2014/main" id="{C872461C-25F3-A506-14F5-719F20A9D971}"/>
              </a:ext>
            </a:extLst>
          </p:cNvPr>
          <p:cNvSpPr>
            <a:spLocks noGrp="1"/>
          </p:cNvSpPr>
          <p:nvPr>
            <p:ph type="title" idx="4294967295"/>
          </p:nvPr>
        </p:nvSpPr>
        <p:spPr>
          <a:xfrm>
            <a:off x="109538" y="954419"/>
            <a:ext cx="10117137" cy="830262"/>
          </a:xfrm>
        </p:spPr>
        <p:txBody>
          <a:bodyPr>
            <a:normAutofit/>
          </a:bodyPr>
          <a:lstStyle/>
          <a:p>
            <a:r>
              <a:rPr lang="en-US" sz="3600" b="1" dirty="0">
                <a:latin typeface="Arial" panose="020B0604020202020204" pitchFamily="34" charset="0"/>
                <a:cs typeface="Arial" panose="020B0604020202020204" pitchFamily="34" charset="0"/>
              </a:rPr>
              <a:t>Agenda</a:t>
            </a:r>
          </a:p>
        </p:txBody>
      </p:sp>
      <p:sp>
        <p:nvSpPr>
          <p:cNvPr id="3" name="Rectangle 2">
            <a:extLst>
              <a:ext uri="{FF2B5EF4-FFF2-40B4-BE49-F238E27FC236}">
                <a16:creationId xmlns:a16="http://schemas.microsoft.com/office/drawing/2014/main" id="{6CCFEC7D-0C71-4310-3BFD-109E82E35FDC}"/>
              </a:ext>
            </a:extLst>
          </p:cNvPr>
          <p:cNvSpPr/>
          <p:nvPr/>
        </p:nvSpPr>
        <p:spPr>
          <a:xfrm flipH="1">
            <a:off x="327504" y="1858730"/>
            <a:ext cx="26510" cy="1570270"/>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73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8198E2-ABF8-3AF4-3653-F5138AC6671A}"/>
              </a:ext>
            </a:extLst>
          </p:cNvPr>
          <p:cNvSpPr txBox="1">
            <a:spLocks/>
          </p:cNvSpPr>
          <p:nvPr/>
        </p:nvSpPr>
        <p:spPr>
          <a:xfrm>
            <a:off x="109538" y="954419"/>
            <a:ext cx="10117137" cy="830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Who We Are</a:t>
            </a:r>
          </a:p>
        </p:txBody>
      </p:sp>
      <p:pic>
        <p:nvPicPr>
          <p:cNvPr id="6" name="object 6">
            <a:extLst>
              <a:ext uri="{FF2B5EF4-FFF2-40B4-BE49-F238E27FC236}">
                <a16:creationId xmlns:a16="http://schemas.microsoft.com/office/drawing/2014/main" id="{AC94CEC8-EAC4-AEC3-6699-541A3651E9A2}"/>
              </a:ext>
            </a:extLst>
          </p:cNvPr>
          <p:cNvPicPr/>
          <p:nvPr/>
        </p:nvPicPr>
        <p:blipFill>
          <a:blip r:embed="rId3" cstate="print"/>
          <a:stretch>
            <a:fillRect/>
          </a:stretch>
        </p:blipFill>
        <p:spPr>
          <a:xfrm>
            <a:off x="201729" y="1895930"/>
            <a:ext cx="510911" cy="510349"/>
          </a:xfrm>
          <a:prstGeom prst="rect">
            <a:avLst/>
          </a:prstGeom>
        </p:spPr>
      </p:pic>
      <p:sp>
        <p:nvSpPr>
          <p:cNvPr id="8" name="object 9">
            <a:extLst>
              <a:ext uri="{FF2B5EF4-FFF2-40B4-BE49-F238E27FC236}">
                <a16:creationId xmlns:a16="http://schemas.microsoft.com/office/drawing/2014/main" id="{EE7B8101-5CF1-C2B7-C90D-F8D7F5C2C003}"/>
              </a:ext>
            </a:extLst>
          </p:cNvPr>
          <p:cNvSpPr txBox="1"/>
          <p:nvPr/>
        </p:nvSpPr>
        <p:spPr>
          <a:xfrm>
            <a:off x="850381" y="1824434"/>
            <a:ext cx="2457477" cy="1099660"/>
          </a:xfrm>
          <a:prstGeom prst="rect">
            <a:avLst/>
          </a:prstGeom>
        </p:spPr>
        <p:txBody>
          <a:bodyPr vert="horz" wrap="square" lIns="0" tIns="9525" rIns="0" bIns="0" rtlCol="0">
            <a:spAutoFit/>
          </a:bodyPr>
          <a:lstStyle/>
          <a:p>
            <a:pPr marL="9525" marR="105728" defTabSz="685800">
              <a:spcBef>
                <a:spcPts val="75"/>
              </a:spcBef>
              <a:defRPr/>
            </a:pPr>
            <a:r>
              <a:rPr lang="en-US" sz="1400" b="1" kern="0" dirty="0">
                <a:solidFill>
                  <a:sysClr val="windowText" lastClr="000000"/>
                </a:solidFill>
                <a:latin typeface="Arial Narrow" panose="020B0606020202030204" pitchFamily="34" charset="0"/>
                <a:cs typeface="Arial"/>
              </a:rPr>
              <a:t>Agile Approach</a:t>
            </a:r>
          </a:p>
          <a:p>
            <a:pPr marL="9525" marR="105728" defTabSz="685800">
              <a:spcBef>
                <a:spcPts val="75"/>
              </a:spcBef>
              <a:defRPr/>
            </a:pPr>
            <a:r>
              <a:rPr lang="en-US" sz="1400" kern="0" dirty="0">
                <a:solidFill>
                  <a:sysClr val="windowText" lastClr="000000"/>
                </a:solidFill>
                <a:latin typeface="Arial Narrow" panose="020B0606020202030204" pitchFamily="34" charset="0"/>
                <a:cs typeface="Arial"/>
              </a:rPr>
              <a:t>EBS-C is one of the PEO EIS programs that is using agile acquisition and software development approaches. </a:t>
            </a:r>
            <a:endParaRPr sz="1400" kern="0" dirty="0">
              <a:solidFill>
                <a:sysClr val="windowText" lastClr="000000"/>
              </a:solidFill>
              <a:latin typeface="Arial Narrow" panose="020B0606020202030204" pitchFamily="34" charset="0"/>
              <a:cs typeface="Arial"/>
            </a:endParaRPr>
          </a:p>
        </p:txBody>
      </p:sp>
      <p:pic>
        <p:nvPicPr>
          <p:cNvPr id="9" name="object 12">
            <a:extLst>
              <a:ext uri="{FF2B5EF4-FFF2-40B4-BE49-F238E27FC236}">
                <a16:creationId xmlns:a16="http://schemas.microsoft.com/office/drawing/2014/main" id="{33727130-0109-AF7D-83FE-F1F7055339BC}"/>
              </a:ext>
            </a:extLst>
          </p:cNvPr>
          <p:cNvPicPr/>
          <p:nvPr/>
        </p:nvPicPr>
        <p:blipFill>
          <a:blip r:embed="rId4" cstate="print"/>
          <a:stretch>
            <a:fillRect/>
          </a:stretch>
        </p:blipFill>
        <p:spPr>
          <a:xfrm>
            <a:off x="4048701" y="4728503"/>
            <a:ext cx="510920" cy="510349"/>
          </a:xfrm>
          <a:prstGeom prst="rect">
            <a:avLst/>
          </a:prstGeom>
        </p:spPr>
      </p:pic>
      <p:pic>
        <p:nvPicPr>
          <p:cNvPr id="10" name="object 14">
            <a:extLst>
              <a:ext uri="{FF2B5EF4-FFF2-40B4-BE49-F238E27FC236}">
                <a16:creationId xmlns:a16="http://schemas.microsoft.com/office/drawing/2014/main" id="{0D464615-D216-CA23-8C68-BD7398AF3102}"/>
              </a:ext>
            </a:extLst>
          </p:cNvPr>
          <p:cNvPicPr/>
          <p:nvPr/>
        </p:nvPicPr>
        <p:blipFill>
          <a:blip r:embed="rId5" cstate="print"/>
          <a:stretch>
            <a:fillRect/>
          </a:stretch>
        </p:blipFill>
        <p:spPr>
          <a:xfrm>
            <a:off x="4048701" y="1895930"/>
            <a:ext cx="510920" cy="510349"/>
          </a:xfrm>
          <a:prstGeom prst="rect">
            <a:avLst/>
          </a:prstGeom>
        </p:spPr>
      </p:pic>
      <p:sp>
        <p:nvSpPr>
          <p:cNvPr id="11" name="object 15">
            <a:extLst>
              <a:ext uri="{FF2B5EF4-FFF2-40B4-BE49-F238E27FC236}">
                <a16:creationId xmlns:a16="http://schemas.microsoft.com/office/drawing/2014/main" id="{74DED476-C6D2-9A3F-69F6-443368BCA82B}"/>
              </a:ext>
            </a:extLst>
          </p:cNvPr>
          <p:cNvSpPr txBox="1"/>
          <p:nvPr/>
        </p:nvSpPr>
        <p:spPr>
          <a:xfrm>
            <a:off x="4669014" y="1824434"/>
            <a:ext cx="3188339" cy="1948610"/>
          </a:xfrm>
          <a:prstGeom prst="rect">
            <a:avLst/>
          </a:prstGeom>
        </p:spPr>
        <p:txBody>
          <a:bodyPr vert="horz" wrap="square" lIns="0" tIns="9525" rIns="0" bIns="0" rtlCol="0" anchor="t">
            <a:spAutoFit/>
          </a:bodyPr>
          <a:lstStyle/>
          <a:p>
            <a:pPr marL="9525" marR="183356" defTabSz="685800">
              <a:spcBef>
                <a:spcPts val="75"/>
              </a:spcBef>
              <a:defRPr/>
            </a:pPr>
            <a:r>
              <a:rPr lang="en-US" sz="1400" b="1" kern="0" dirty="0">
                <a:solidFill>
                  <a:sysClr val="windowText" lastClr="000000"/>
                </a:solidFill>
                <a:latin typeface="Arial Narrow" panose="020B0606020202030204" pitchFamily="34" charset="0"/>
                <a:cs typeface="Arial"/>
              </a:rPr>
              <a:t>Business Process Re-engineering</a:t>
            </a:r>
            <a:endParaRPr sz="1400" kern="0" dirty="0">
              <a:solidFill>
                <a:sysClr val="windowText" lastClr="000000"/>
              </a:solidFill>
              <a:latin typeface="Arial Narrow" panose="020B0606020202030204" pitchFamily="34" charset="0"/>
              <a:cs typeface="Arial"/>
            </a:endParaRPr>
          </a:p>
          <a:p>
            <a:pPr marL="9525" marR="3810" defTabSz="685800">
              <a:defRPr/>
            </a:pPr>
            <a:r>
              <a:rPr lang="en-US" sz="1400" kern="0" dirty="0">
                <a:solidFill>
                  <a:sysClr val="windowText" lastClr="000000"/>
                </a:solidFill>
                <a:latin typeface="Arial Narrow" panose="020B0606020202030204" pitchFamily="34" charset="0"/>
                <a:cs typeface="Arial"/>
              </a:rPr>
              <a:t>The EBS-C Multi-functional Capabilities Team (MFCT) led by the Army’s Chief of Ordnance is partnering with more than 400 Army-wide stakeholders across the finance, logistics, human resources, and acquisition communities to identify common processes and areas for process improvement that the PMO will use to develop a technical solution.</a:t>
            </a:r>
            <a:endParaRPr sz="1400" kern="0" dirty="0">
              <a:solidFill>
                <a:sysClr val="windowText" lastClr="000000"/>
              </a:solidFill>
              <a:latin typeface="Arial Narrow" panose="020B0606020202030204" pitchFamily="34" charset="0"/>
              <a:cs typeface="Arial"/>
            </a:endParaRPr>
          </a:p>
        </p:txBody>
      </p:sp>
      <p:pic>
        <p:nvPicPr>
          <p:cNvPr id="12" name="object 16">
            <a:extLst>
              <a:ext uri="{FF2B5EF4-FFF2-40B4-BE49-F238E27FC236}">
                <a16:creationId xmlns:a16="http://schemas.microsoft.com/office/drawing/2014/main" id="{91A4FE95-95F6-F3DB-0573-A5B6A9EFD1BD}"/>
              </a:ext>
            </a:extLst>
          </p:cNvPr>
          <p:cNvPicPr/>
          <p:nvPr/>
        </p:nvPicPr>
        <p:blipFill>
          <a:blip r:embed="rId6" cstate="print"/>
          <a:stretch>
            <a:fillRect/>
          </a:stretch>
        </p:blipFill>
        <p:spPr>
          <a:xfrm>
            <a:off x="201720" y="4743341"/>
            <a:ext cx="510920" cy="510349"/>
          </a:xfrm>
          <a:prstGeom prst="rect">
            <a:avLst/>
          </a:prstGeom>
        </p:spPr>
      </p:pic>
      <p:sp>
        <p:nvSpPr>
          <p:cNvPr id="13" name="object 17">
            <a:extLst>
              <a:ext uri="{FF2B5EF4-FFF2-40B4-BE49-F238E27FC236}">
                <a16:creationId xmlns:a16="http://schemas.microsoft.com/office/drawing/2014/main" id="{5F1DAF8F-32E3-1359-DCDE-B4AC8DB70E92}"/>
              </a:ext>
            </a:extLst>
          </p:cNvPr>
          <p:cNvSpPr txBox="1"/>
          <p:nvPr/>
        </p:nvSpPr>
        <p:spPr>
          <a:xfrm>
            <a:off x="850380" y="4659290"/>
            <a:ext cx="3021071" cy="1733167"/>
          </a:xfrm>
          <a:prstGeom prst="rect">
            <a:avLst/>
          </a:prstGeom>
        </p:spPr>
        <p:txBody>
          <a:bodyPr vert="horz" wrap="square" lIns="0" tIns="9525" rIns="0" bIns="0" rtlCol="0" anchor="t">
            <a:spAutoFit/>
          </a:bodyPr>
          <a:lstStyle/>
          <a:p>
            <a:pPr marL="9525" marR="248603" defTabSz="685800">
              <a:spcBef>
                <a:spcPts val="75"/>
              </a:spcBef>
              <a:defRPr/>
            </a:pPr>
            <a:r>
              <a:rPr lang="en-US" sz="1400" b="1" kern="0" dirty="0">
                <a:solidFill>
                  <a:sysClr val="windowText" lastClr="000000"/>
                </a:solidFill>
                <a:latin typeface="Arial Narrow" panose="020B0606020202030204" pitchFamily="34" charset="0"/>
                <a:cs typeface="Arial"/>
              </a:rPr>
              <a:t>Converging Systems</a:t>
            </a:r>
            <a:endParaRPr sz="1400" kern="0" dirty="0">
              <a:solidFill>
                <a:sysClr val="windowText" lastClr="000000"/>
              </a:solidFill>
              <a:latin typeface="Arial Narrow" panose="020B0606020202030204" pitchFamily="34" charset="0"/>
              <a:cs typeface="Arial"/>
            </a:endParaRPr>
          </a:p>
          <a:p>
            <a:pPr marL="9525" marR="3810" defTabSz="685800">
              <a:defRPr/>
            </a:pPr>
            <a:r>
              <a:rPr lang="en-US" sz="1400" kern="0" dirty="0">
                <a:solidFill>
                  <a:srgbClr val="000000"/>
                </a:solidFill>
                <a:latin typeface="Arial Narrow" panose="020B0606020202030204" pitchFamily="34" charset="0"/>
              </a:rPr>
              <a:t>The systems being consolidated include the Logistics Modernization Program, General Fund Enterprise Business System, General Funds Enterprise Business System – Sensitive Activities, Global Combat Support System-Army, and the Army Enterprise Systems Integration Program Hub.</a:t>
            </a:r>
            <a:endParaRPr sz="1400" kern="0" dirty="0">
              <a:solidFill>
                <a:sysClr val="windowText" lastClr="000000"/>
              </a:solidFill>
              <a:latin typeface="Arial Narrow" panose="020B0606020202030204" pitchFamily="34" charset="0"/>
              <a:cs typeface="Arial"/>
            </a:endParaRPr>
          </a:p>
        </p:txBody>
      </p:sp>
      <p:pic>
        <p:nvPicPr>
          <p:cNvPr id="14" name="object 18">
            <a:extLst>
              <a:ext uri="{FF2B5EF4-FFF2-40B4-BE49-F238E27FC236}">
                <a16:creationId xmlns:a16="http://schemas.microsoft.com/office/drawing/2014/main" id="{EA73F783-C550-3B68-A902-741AE36B5E30}"/>
              </a:ext>
            </a:extLst>
          </p:cNvPr>
          <p:cNvPicPr/>
          <p:nvPr/>
        </p:nvPicPr>
        <p:blipFill>
          <a:blip r:embed="rId7" cstate="print"/>
          <a:stretch>
            <a:fillRect/>
          </a:stretch>
        </p:blipFill>
        <p:spPr>
          <a:xfrm>
            <a:off x="201720" y="3295064"/>
            <a:ext cx="510920" cy="510349"/>
          </a:xfrm>
          <a:prstGeom prst="rect">
            <a:avLst/>
          </a:prstGeom>
        </p:spPr>
      </p:pic>
      <p:sp>
        <p:nvSpPr>
          <p:cNvPr id="15" name="object 19">
            <a:extLst>
              <a:ext uri="{FF2B5EF4-FFF2-40B4-BE49-F238E27FC236}">
                <a16:creationId xmlns:a16="http://schemas.microsoft.com/office/drawing/2014/main" id="{830E1462-97FD-5C21-7820-998940AD510A}"/>
              </a:ext>
            </a:extLst>
          </p:cNvPr>
          <p:cNvSpPr txBox="1"/>
          <p:nvPr/>
        </p:nvSpPr>
        <p:spPr>
          <a:xfrm>
            <a:off x="850381" y="3248274"/>
            <a:ext cx="2652361" cy="1086836"/>
          </a:xfrm>
          <a:prstGeom prst="rect">
            <a:avLst/>
          </a:prstGeom>
        </p:spPr>
        <p:txBody>
          <a:bodyPr vert="horz" wrap="square" lIns="0" tIns="9525" rIns="0" bIns="0" rtlCol="0" anchor="t">
            <a:spAutoFit/>
          </a:bodyPr>
          <a:lstStyle/>
          <a:p>
            <a:pPr marL="9525" defTabSz="685800">
              <a:spcBef>
                <a:spcPts val="75"/>
              </a:spcBef>
              <a:defRPr/>
            </a:pPr>
            <a:r>
              <a:rPr sz="1400" b="1" kern="0" dirty="0">
                <a:solidFill>
                  <a:sysClr val="windowText" lastClr="000000"/>
                </a:solidFill>
                <a:latin typeface="Arial Narrow" panose="020B0606020202030204" pitchFamily="34" charset="0"/>
                <a:cs typeface="Arial"/>
              </a:rPr>
              <a:t>Human</a:t>
            </a:r>
            <a:r>
              <a:rPr sz="1400" b="1" kern="0" spc="-15" dirty="0">
                <a:solidFill>
                  <a:sysClr val="windowText" lastClr="000000"/>
                </a:solidFill>
                <a:latin typeface="Arial Narrow" panose="020B0606020202030204" pitchFamily="34" charset="0"/>
                <a:cs typeface="Arial"/>
              </a:rPr>
              <a:t> </a:t>
            </a:r>
            <a:r>
              <a:rPr lang="en-US" sz="1400" b="1" kern="0" dirty="0">
                <a:solidFill>
                  <a:sysClr val="windowText" lastClr="000000"/>
                </a:solidFill>
                <a:latin typeface="Arial Narrow" panose="020B0606020202030204" pitchFamily="34" charset="0"/>
                <a:cs typeface="Arial"/>
              </a:rPr>
              <a:t>Centered Design</a:t>
            </a:r>
            <a:endParaRPr sz="1400" kern="0" dirty="0">
              <a:solidFill>
                <a:sysClr val="windowText" lastClr="000000"/>
              </a:solidFill>
              <a:latin typeface="Arial Narrow" panose="020B0606020202030204" pitchFamily="34" charset="0"/>
              <a:cs typeface="Arial"/>
            </a:endParaRPr>
          </a:p>
          <a:p>
            <a:pPr marL="9525" marR="3810" defTabSz="685800">
              <a:defRPr/>
            </a:pPr>
            <a:r>
              <a:rPr lang="en-US" sz="1400" kern="0" dirty="0">
                <a:solidFill>
                  <a:sysClr val="windowText" lastClr="000000"/>
                </a:solidFill>
                <a:latin typeface="Arial Narrow" panose="020B0606020202030204" pitchFamily="34" charset="0"/>
                <a:cs typeface="Arial"/>
              </a:rPr>
              <a:t>EBS-C will deliver a human-centered user experience that will simplify workflows and implement intuitive hardware and software user interfaces.</a:t>
            </a:r>
            <a:endParaRPr sz="1400" kern="0" dirty="0">
              <a:solidFill>
                <a:sysClr val="windowText" lastClr="000000"/>
              </a:solidFill>
              <a:latin typeface="Arial Narrow" panose="020B0606020202030204" pitchFamily="34" charset="0"/>
              <a:cs typeface="Arial"/>
            </a:endParaRPr>
          </a:p>
        </p:txBody>
      </p:sp>
      <p:sp>
        <p:nvSpPr>
          <p:cNvPr id="16" name="object 15">
            <a:extLst>
              <a:ext uri="{FF2B5EF4-FFF2-40B4-BE49-F238E27FC236}">
                <a16:creationId xmlns:a16="http://schemas.microsoft.com/office/drawing/2014/main" id="{E4DCB3DC-640F-AA4A-729A-E679DCC7AD4C}"/>
              </a:ext>
            </a:extLst>
          </p:cNvPr>
          <p:cNvSpPr txBox="1"/>
          <p:nvPr/>
        </p:nvSpPr>
        <p:spPr>
          <a:xfrm>
            <a:off x="4667865" y="4659290"/>
            <a:ext cx="3258161" cy="1548501"/>
          </a:xfrm>
          <a:prstGeom prst="rect">
            <a:avLst/>
          </a:prstGeom>
        </p:spPr>
        <p:txBody>
          <a:bodyPr vert="horz" wrap="square" lIns="0" tIns="9525" rIns="0" bIns="0" rtlCol="0" anchor="t">
            <a:spAutoFit/>
          </a:bodyPr>
          <a:lstStyle/>
          <a:p>
            <a:pPr marL="9525" marR="183356" defTabSz="685800">
              <a:spcBef>
                <a:spcPts val="75"/>
              </a:spcBef>
              <a:defRPr/>
            </a:pPr>
            <a:r>
              <a:rPr lang="en-US" sz="1600" b="1" kern="0" dirty="0">
                <a:solidFill>
                  <a:sysClr val="windowText" lastClr="000000"/>
                </a:solidFill>
                <a:latin typeface="Arial Narrow" panose="020B0606020202030204" pitchFamily="34" charset="0"/>
                <a:cs typeface="Arial"/>
              </a:rPr>
              <a:t>Other Transaction Authority (OTA)</a:t>
            </a:r>
            <a:endParaRPr sz="1600" kern="0" dirty="0">
              <a:solidFill>
                <a:sysClr val="windowText" lastClr="000000"/>
              </a:solidFill>
              <a:latin typeface="Arial Narrow" panose="020B0606020202030204" pitchFamily="34" charset="0"/>
              <a:cs typeface="Arial"/>
            </a:endParaRPr>
          </a:p>
          <a:p>
            <a:pPr marL="9525" marR="3810" defTabSz="685800">
              <a:defRPr/>
            </a:pPr>
            <a:r>
              <a:rPr lang="en-US" sz="1400" kern="0" dirty="0">
                <a:solidFill>
                  <a:sysClr val="windowText" lastClr="000000"/>
                </a:solidFill>
                <a:latin typeface="Arial Narrow" panose="020B0606020202030204" pitchFamily="34" charset="0"/>
                <a:cs typeface="Arial"/>
              </a:rPr>
              <a:t>The EBS-C OTA mitigates risk by assessing the viability of software solutions to meet the EBS-C mission using prototyping. This sets the conditions to working in an agile environment with continuous integration and continuous delivery to rapid deploy capability to soldiers and civilians.</a:t>
            </a:r>
            <a:endParaRPr sz="1400" kern="0" dirty="0">
              <a:solidFill>
                <a:sysClr val="windowText" lastClr="000000"/>
              </a:solidFill>
              <a:latin typeface="Arial Narrow" panose="020B0606020202030204" pitchFamily="34" charset="0"/>
              <a:cs typeface="Arial"/>
            </a:endParaRPr>
          </a:p>
        </p:txBody>
      </p:sp>
      <p:sp>
        <p:nvSpPr>
          <p:cNvPr id="18" name="object 28">
            <a:extLst>
              <a:ext uri="{FF2B5EF4-FFF2-40B4-BE49-F238E27FC236}">
                <a16:creationId xmlns:a16="http://schemas.microsoft.com/office/drawing/2014/main" id="{B5893846-E436-0815-0EE1-64795A286A35}"/>
              </a:ext>
            </a:extLst>
          </p:cNvPr>
          <p:cNvSpPr txBox="1"/>
          <p:nvPr/>
        </p:nvSpPr>
        <p:spPr>
          <a:xfrm>
            <a:off x="2699134" y="993720"/>
            <a:ext cx="5487484" cy="502061"/>
          </a:xfrm>
          <a:prstGeom prst="rect">
            <a:avLst/>
          </a:prstGeom>
        </p:spPr>
        <p:txBody>
          <a:bodyPr vert="horz" wrap="square" lIns="0" tIns="9525" rIns="0" bIns="0" rtlCol="0">
            <a:spAutoFit/>
          </a:bodyPr>
          <a:lstStyle/>
          <a:p>
            <a:pPr marL="9525" algn="r" defTabSz="685800">
              <a:spcBef>
                <a:spcPts val="75"/>
              </a:spcBef>
              <a:defRPr/>
            </a:pPr>
            <a:r>
              <a:rPr lang="en-US" sz="1600" b="1" i="1" kern="0" dirty="0">
                <a:solidFill>
                  <a:srgbClr val="FFC629"/>
                </a:solidFill>
                <a:latin typeface="G.I. 750" pitchFamily="2" charset="0"/>
                <a:cs typeface="Calibri"/>
              </a:rPr>
              <a:t>As Commercial as Possible</a:t>
            </a:r>
            <a:br>
              <a:rPr lang="en-US" sz="1600" b="1" i="1" kern="0" dirty="0">
                <a:solidFill>
                  <a:srgbClr val="FFC629"/>
                </a:solidFill>
                <a:latin typeface="G.I. 750" pitchFamily="2" charset="0"/>
                <a:cs typeface="Calibri"/>
              </a:rPr>
            </a:br>
            <a:r>
              <a:rPr lang="en-US" sz="1600" b="1" i="1" kern="0" dirty="0">
                <a:solidFill>
                  <a:srgbClr val="FFC629"/>
                </a:solidFill>
                <a:latin typeface="G.I. 750" pitchFamily="2" charset="0"/>
                <a:cs typeface="Calibri"/>
              </a:rPr>
              <a:t>As Military as Necessary</a:t>
            </a:r>
            <a:endParaRPr sz="1600" kern="0" dirty="0">
              <a:solidFill>
                <a:srgbClr val="FFC629"/>
              </a:solidFill>
              <a:latin typeface="G.I. 750" pitchFamily="2" charset="0"/>
              <a:cs typeface="Calibri"/>
            </a:endParaRPr>
          </a:p>
        </p:txBody>
      </p:sp>
      <p:sp>
        <p:nvSpPr>
          <p:cNvPr id="19" name="object 20">
            <a:extLst>
              <a:ext uri="{FF2B5EF4-FFF2-40B4-BE49-F238E27FC236}">
                <a16:creationId xmlns:a16="http://schemas.microsoft.com/office/drawing/2014/main" id="{06BCFF74-F530-249B-6612-8992984A3356}"/>
              </a:ext>
            </a:extLst>
          </p:cNvPr>
          <p:cNvSpPr/>
          <p:nvPr/>
        </p:nvSpPr>
        <p:spPr>
          <a:xfrm>
            <a:off x="8332798" y="1176301"/>
            <a:ext cx="2058824" cy="275749"/>
          </a:xfrm>
          <a:custGeom>
            <a:avLst/>
            <a:gdLst/>
            <a:ahLst/>
            <a:cxnLst/>
            <a:rect l="l" t="t" r="r" b="b"/>
            <a:pathLst>
              <a:path w="1617979" h="367665">
                <a:moveTo>
                  <a:pt x="1556512" y="0"/>
                </a:moveTo>
                <a:lnTo>
                  <a:pt x="0" y="0"/>
                </a:lnTo>
                <a:lnTo>
                  <a:pt x="0" y="367284"/>
                </a:lnTo>
                <a:lnTo>
                  <a:pt x="1617726" y="367284"/>
                </a:lnTo>
                <a:lnTo>
                  <a:pt x="1617726" y="61214"/>
                </a:lnTo>
                <a:lnTo>
                  <a:pt x="1556512" y="0"/>
                </a:lnTo>
                <a:close/>
              </a:path>
            </a:pathLst>
          </a:custGeom>
          <a:solidFill>
            <a:srgbClr val="F4C70B"/>
          </a:solidFill>
        </p:spPr>
        <p:txBody>
          <a:bodyPr wrap="square" lIns="0" tIns="0" rIns="0" bIns="0" rtlCol="0"/>
          <a:lstStyle/>
          <a:p>
            <a:pPr defTabSz="685800">
              <a:defRPr/>
            </a:pPr>
            <a:endParaRPr sz="1350" kern="0" dirty="0">
              <a:solidFill>
                <a:sysClr val="windowText" lastClr="000000"/>
              </a:solidFill>
            </a:endParaRPr>
          </a:p>
        </p:txBody>
      </p:sp>
      <p:sp>
        <p:nvSpPr>
          <p:cNvPr id="20" name="object 21">
            <a:extLst>
              <a:ext uri="{FF2B5EF4-FFF2-40B4-BE49-F238E27FC236}">
                <a16:creationId xmlns:a16="http://schemas.microsoft.com/office/drawing/2014/main" id="{13A5C44D-A492-4490-B718-91B0D92E1FCE}"/>
              </a:ext>
            </a:extLst>
          </p:cNvPr>
          <p:cNvSpPr txBox="1"/>
          <p:nvPr/>
        </p:nvSpPr>
        <p:spPr>
          <a:xfrm>
            <a:off x="8482466" y="1200594"/>
            <a:ext cx="1648034" cy="224581"/>
          </a:xfrm>
          <a:prstGeom prst="rect">
            <a:avLst/>
          </a:prstGeom>
        </p:spPr>
        <p:txBody>
          <a:bodyPr vert="horz" wrap="square" lIns="0" tIns="9049" rIns="0" bIns="0" rtlCol="0">
            <a:spAutoFit/>
          </a:bodyPr>
          <a:lstStyle/>
          <a:p>
            <a:pPr marL="9525" defTabSz="685800">
              <a:spcBef>
                <a:spcPts val="71"/>
              </a:spcBef>
              <a:defRPr/>
            </a:pPr>
            <a:r>
              <a:rPr sz="1400" b="1" kern="0" dirty="0">
                <a:solidFill>
                  <a:sysClr val="windowText" lastClr="000000"/>
                </a:solidFill>
                <a:latin typeface="Arial" panose="020B0604020202020204" pitchFamily="34" charset="0"/>
                <a:cs typeface="Arial" panose="020B0604020202020204" pitchFamily="34" charset="0"/>
              </a:rPr>
              <a:t>BY</a:t>
            </a:r>
            <a:r>
              <a:rPr sz="1400" b="1" kern="0" spc="-45" dirty="0">
                <a:solidFill>
                  <a:sysClr val="windowText" lastClr="000000"/>
                </a:solidFill>
                <a:latin typeface="Arial" panose="020B0604020202020204" pitchFamily="34" charset="0"/>
                <a:cs typeface="Arial" panose="020B0604020202020204" pitchFamily="34" charset="0"/>
              </a:rPr>
              <a:t> </a:t>
            </a:r>
            <a:r>
              <a:rPr sz="1400" b="1" kern="0" dirty="0">
                <a:solidFill>
                  <a:sysClr val="windowText" lastClr="000000"/>
                </a:solidFill>
                <a:latin typeface="Arial" panose="020B0604020202020204" pitchFamily="34" charset="0"/>
                <a:cs typeface="Arial" panose="020B0604020202020204" pitchFamily="34" charset="0"/>
              </a:rPr>
              <a:t>THE</a:t>
            </a:r>
            <a:r>
              <a:rPr sz="1400" b="1" kern="0" spc="-34" dirty="0">
                <a:solidFill>
                  <a:sysClr val="windowText" lastClr="000000"/>
                </a:solidFill>
                <a:latin typeface="Arial" panose="020B0604020202020204" pitchFamily="34" charset="0"/>
                <a:cs typeface="Arial" panose="020B0604020202020204" pitchFamily="34" charset="0"/>
              </a:rPr>
              <a:t> </a:t>
            </a:r>
            <a:r>
              <a:rPr sz="1400" b="1" kern="0" spc="-8" dirty="0">
                <a:solidFill>
                  <a:sysClr val="windowText" lastClr="000000"/>
                </a:solidFill>
                <a:latin typeface="Arial" panose="020B0604020202020204" pitchFamily="34" charset="0"/>
                <a:cs typeface="Arial" panose="020B0604020202020204" pitchFamily="34" charset="0"/>
              </a:rPr>
              <a:t>NUMBERS</a:t>
            </a:r>
            <a:endParaRPr sz="1400" kern="0" dirty="0">
              <a:solidFill>
                <a:sysClr val="windowText" lastClr="000000"/>
              </a:solidFill>
              <a:latin typeface="Arial" panose="020B0604020202020204" pitchFamily="34" charset="0"/>
              <a:cs typeface="Arial" panose="020B0604020202020204" pitchFamily="34" charset="0"/>
            </a:endParaRPr>
          </a:p>
        </p:txBody>
      </p:sp>
      <p:sp>
        <p:nvSpPr>
          <p:cNvPr id="21" name="object 22">
            <a:extLst>
              <a:ext uri="{FF2B5EF4-FFF2-40B4-BE49-F238E27FC236}">
                <a16:creationId xmlns:a16="http://schemas.microsoft.com/office/drawing/2014/main" id="{DE8BA230-1A05-DDC0-FF58-E39817D00D22}"/>
              </a:ext>
            </a:extLst>
          </p:cNvPr>
          <p:cNvSpPr/>
          <p:nvPr/>
        </p:nvSpPr>
        <p:spPr>
          <a:xfrm>
            <a:off x="8332798" y="3620728"/>
            <a:ext cx="2058824" cy="276225"/>
          </a:xfrm>
          <a:custGeom>
            <a:avLst/>
            <a:gdLst/>
            <a:ahLst/>
            <a:cxnLst/>
            <a:rect l="l" t="t" r="r" b="b"/>
            <a:pathLst>
              <a:path w="1617979" h="368300">
                <a:moveTo>
                  <a:pt x="1556385" y="0"/>
                </a:moveTo>
                <a:lnTo>
                  <a:pt x="0" y="0"/>
                </a:lnTo>
                <a:lnTo>
                  <a:pt x="0" y="368046"/>
                </a:lnTo>
                <a:lnTo>
                  <a:pt x="1617726" y="368046"/>
                </a:lnTo>
                <a:lnTo>
                  <a:pt x="1617726" y="61341"/>
                </a:lnTo>
                <a:lnTo>
                  <a:pt x="1556385" y="0"/>
                </a:lnTo>
                <a:close/>
              </a:path>
            </a:pathLst>
          </a:custGeom>
          <a:solidFill>
            <a:srgbClr val="F4C70B"/>
          </a:solidFill>
        </p:spPr>
        <p:txBody>
          <a:bodyPr wrap="square" lIns="0" tIns="0" rIns="0" bIns="0" rtlCol="0"/>
          <a:lstStyle/>
          <a:p>
            <a:pPr defTabSz="685800">
              <a:defRPr/>
            </a:pPr>
            <a:endParaRPr kern="0" dirty="0">
              <a:solidFill>
                <a:sysClr val="windowText" lastClr="000000"/>
              </a:solidFill>
            </a:endParaRPr>
          </a:p>
        </p:txBody>
      </p:sp>
      <p:sp>
        <p:nvSpPr>
          <p:cNvPr id="22" name="object 23">
            <a:extLst>
              <a:ext uri="{FF2B5EF4-FFF2-40B4-BE49-F238E27FC236}">
                <a16:creationId xmlns:a16="http://schemas.microsoft.com/office/drawing/2014/main" id="{F84BF07F-726B-5D36-316F-E9FFC2DAB97E}"/>
              </a:ext>
            </a:extLst>
          </p:cNvPr>
          <p:cNvSpPr txBox="1"/>
          <p:nvPr/>
        </p:nvSpPr>
        <p:spPr>
          <a:xfrm>
            <a:off x="8482466" y="3646754"/>
            <a:ext cx="1648034" cy="224581"/>
          </a:xfrm>
          <a:prstGeom prst="rect">
            <a:avLst/>
          </a:prstGeom>
        </p:spPr>
        <p:txBody>
          <a:bodyPr vert="horz" wrap="square" lIns="0" tIns="9049" rIns="0" bIns="0" rtlCol="0">
            <a:spAutoFit/>
          </a:bodyPr>
          <a:lstStyle/>
          <a:p>
            <a:pPr marL="9525" defTabSz="685800">
              <a:spcBef>
                <a:spcPts val="71"/>
              </a:spcBef>
              <a:defRPr/>
            </a:pPr>
            <a:r>
              <a:rPr sz="1400" b="1" kern="0" spc="-19" dirty="0">
                <a:solidFill>
                  <a:sysClr val="windowText" lastClr="000000"/>
                </a:solidFill>
                <a:latin typeface="Arial" panose="020B0604020202020204" pitchFamily="34" charset="0"/>
                <a:cs typeface="Arial" panose="020B0604020202020204" pitchFamily="34" charset="0"/>
              </a:rPr>
              <a:t>WHAT</a:t>
            </a:r>
            <a:r>
              <a:rPr sz="1400" b="1" kern="0" spc="-23" dirty="0">
                <a:solidFill>
                  <a:sysClr val="windowText" lastClr="000000"/>
                </a:solidFill>
                <a:latin typeface="Arial" panose="020B0604020202020204" pitchFamily="34" charset="0"/>
                <a:cs typeface="Arial" panose="020B0604020202020204" pitchFamily="34" charset="0"/>
              </a:rPr>
              <a:t> </a:t>
            </a:r>
            <a:r>
              <a:rPr sz="1400" b="1" kern="0" dirty="0">
                <a:solidFill>
                  <a:sysClr val="windowText" lastClr="000000"/>
                </a:solidFill>
                <a:latin typeface="Arial" panose="020B0604020202020204" pitchFamily="34" charset="0"/>
                <a:cs typeface="Arial" panose="020B0604020202020204" pitchFamily="34" charset="0"/>
              </a:rPr>
              <a:t>WE</a:t>
            </a:r>
            <a:r>
              <a:rPr sz="1400" b="1" kern="0" spc="-26" dirty="0">
                <a:solidFill>
                  <a:sysClr val="windowText" lastClr="000000"/>
                </a:solidFill>
                <a:latin typeface="Arial" panose="020B0604020202020204" pitchFamily="34" charset="0"/>
                <a:cs typeface="Arial" panose="020B0604020202020204" pitchFamily="34" charset="0"/>
              </a:rPr>
              <a:t> </a:t>
            </a:r>
            <a:r>
              <a:rPr sz="1400" b="1" kern="0" spc="-19" dirty="0">
                <a:solidFill>
                  <a:sysClr val="windowText" lastClr="000000"/>
                </a:solidFill>
                <a:latin typeface="Arial" panose="020B0604020202020204" pitchFamily="34" charset="0"/>
                <a:cs typeface="Arial" panose="020B0604020202020204" pitchFamily="34" charset="0"/>
              </a:rPr>
              <a:t>DO</a:t>
            </a:r>
            <a:endParaRPr sz="1400" kern="0" dirty="0">
              <a:solidFill>
                <a:sysClr val="windowText" lastClr="000000"/>
              </a:solidFill>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C3CD3626-92CB-CCF7-600C-EFE241DCE442}"/>
              </a:ext>
            </a:extLst>
          </p:cNvPr>
          <p:cNvSpPr txBox="1"/>
          <p:nvPr/>
        </p:nvSpPr>
        <p:spPr>
          <a:xfrm>
            <a:off x="8600479" y="1573216"/>
            <a:ext cx="3481984" cy="2100479"/>
          </a:xfrm>
          <a:prstGeom prst="rect">
            <a:avLst/>
          </a:prstGeom>
        </p:spPr>
        <p:txBody>
          <a:bodyPr vert="horz" wrap="square" lIns="0" tIns="9049" rIns="0" bIns="0" rtlCol="0" anchor="t">
            <a:spAutoFit/>
          </a:bodyPr>
          <a:lstStyle/>
          <a:p>
            <a:pPr marL="136922" marR="3810" indent="-136922" defTabSz="685800">
              <a:lnSpc>
                <a:spcPct val="90000"/>
              </a:lnSpc>
              <a:spcBef>
                <a:spcPts val="71"/>
              </a:spcBef>
              <a:spcAft>
                <a:spcPts val="800"/>
              </a:spcAft>
              <a:buFont typeface="Arial"/>
              <a:buChar char="•"/>
              <a:defRPr/>
            </a:pPr>
            <a:r>
              <a:rPr lang="en-US" sz="1400" kern="0" spc="-8" dirty="0">
                <a:solidFill>
                  <a:srgbClr val="FFFFFF"/>
                </a:solidFill>
                <a:latin typeface="Arial" panose="020B0604020202020204" pitchFamily="34" charset="0"/>
                <a:cs typeface="Arial" panose="020B0604020202020204" pitchFamily="34" charset="0"/>
              </a:rPr>
              <a:t>More than 200K unique users across all major Army commands</a:t>
            </a:r>
          </a:p>
          <a:p>
            <a:pPr marL="136922" marR="3810" indent="-136922" defTabSz="685800">
              <a:lnSpc>
                <a:spcPct val="90000"/>
              </a:lnSpc>
              <a:spcBef>
                <a:spcPts val="71"/>
              </a:spcBef>
              <a:spcAft>
                <a:spcPts val="800"/>
              </a:spcAft>
              <a:buFont typeface="Arial"/>
              <a:buChar char="•"/>
              <a:defRPr/>
            </a:pPr>
            <a:r>
              <a:rPr lang="en-US" sz="1400" kern="0" spc="-8" dirty="0">
                <a:solidFill>
                  <a:srgbClr val="FFFFFF"/>
                </a:solidFill>
                <a:latin typeface="Arial" panose="020B0604020202020204" pitchFamily="34" charset="0"/>
                <a:cs typeface="Arial" panose="020B0604020202020204" pitchFamily="34" charset="0"/>
              </a:rPr>
              <a:t>24 major Army capabilities across </a:t>
            </a:r>
            <a:br>
              <a:rPr lang="en-US" sz="1400" kern="0" spc="-8" dirty="0">
                <a:solidFill>
                  <a:srgbClr val="FFFFFF"/>
                </a:solidFill>
                <a:latin typeface="Arial" panose="020B0604020202020204" pitchFamily="34" charset="0"/>
                <a:cs typeface="Arial" panose="020B0604020202020204" pitchFamily="34" charset="0"/>
              </a:rPr>
            </a:br>
            <a:r>
              <a:rPr lang="en-US" sz="1400" kern="0" spc="-8" dirty="0">
                <a:solidFill>
                  <a:srgbClr val="FFFFFF"/>
                </a:solidFill>
                <a:latin typeface="Arial" panose="020B0604020202020204" pitchFamily="34" charset="0"/>
                <a:cs typeface="Arial" panose="020B0604020202020204" pitchFamily="34" charset="0"/>
              </a:rPr>
              <a:t>the finance and logistics enterprise will </a:t>
            </a:r>
            <a:br>
              <a:rPr lang="en-US" sz="1400" kern="0" spc="-8" dirty="0">
                <a:solidFill>
                  <a:srgbClr val="FFFFFF"/>
                </a:solidFill>
                <a:latin typeface="Arial" panose="020B0604020202020204" pitchFamily="34" charset="0"/>
                <a:cs typeface="Arial" panose="020B0604020202020204" pitchFamily="34" charset="0"/>
              </a:rPr>
            </a:br>
            <a:r>
              <a:rPr lang="en-US" sz="1400" kern="0" spc="-8" dirty="0">
                <a:solidFill>
                  <a:srgbClr val="FFFFFF"/>
                </a:solidFill>
                <a:latin typeface="Arial" panose="020B0604020202020204" pitchFamily="34" charset="0"/>
                <a:cs typeface="Arial" panose="020B0604020202020204" pitchFamily="34" charset="0"/>
              </a:rPr>
              <a:t>be integrated </a:t>
            </a:r>
          </a:p>
          <a:p>
            <a:pPr marL="136922" marR="3810" indent="-136922" defTabSz="685800">
              <a:lnSpc>
                <a:spcPct val="90000"/>
              </a:lnSpc>
              <a:spcBef>
                <a:spcPts val="71"/>
              </a:spcBef>
              <a:spcAft>
                <a:spcPts val="800"/>
              </a:spcAft>
              <a:buFont typeface="Arial"/>
              <a:buChar char="•"/>
              <a:defRPr/>
            </a:pPr>
            <a:r>
              <a:rPr lang="en-US" sz="1400" kern="0" spc="-8" dirty="0">
                <a:solidFill>
                  <a:srgbClr val="FFFFFF"/>
                </a:solidFill>
                <a:latin typeface="Arial" panose="020B0604020202020204" pitchFamily="34" charset="0"/>
                <a:cs typeface="Arial" panose="020B0604020202020204" pitchFamily="34" charset="0"/>
              </a:rPr>
              <a:t>5 ERPs systems will converge into </a:t>
            </a:r>
            <a:br>
              <a:rPr lang="en-US" sz="1400" kern="0" spc="-8" dirty="0">
                <a:solidFill>
                  <a:srgbClr val="FFFFFF"/>
                </a:solidFill>
                <a:latin typeface="Arial" panose="020B0604020202020204" pitchFamily="34" charset="0"/>
                <a:cs typeface="Arial" panose="020B0604020202020204" pitchFamily="34" charset="0"/>
              </a:rPr>
            </a:br>
            <a:r>
              <a:rPr lang="en-US" sz="1400" kern="0" spc="-8" dirty="0">
                <a:solidFill>
                  <a:srgbClr val="FFFFFF"/>
                </a:solidFill>
                <a:latin typeface="Arial" panose="020B0604020202020204" pitchFamily="34" charset="0"/>
                <a:cs typeface="Arial" panose="020B0604020202020204" pitchFamily="34" charset="0"/>
              </a:rPr>
              <a:t>one modernized solution with an </a:t>
            </a:r>
            <a:br>
              <a:rPr lang="en-US" sz="1400" kern="0" spc="-8" dirty="0">
                <a:solidFill>
                  <a:srgbClr val="FFFFFF"/>
                </a:solidFill>
                <a:latin typeface="Arial" panose="020B0604020202020204" pitchFamily="34" charset="0"/>
                <a:cs typeface="Arial" panose="020B0604020202020204" pitchFamily="34" charset="0"/>
              </a:rPr>
            </a:br>
            <a:r>
              <a:rPr lang="en-US" sz="1400" kern="0" spc="-8" dirty="0">
                <a:solidFill>
                  <a:srgbClr val="FFFFFF"/>
                </a:solidFill>
                <a:latin typeface="Arial" panose="020B0604020202020204" pitchFamily="34" charset="0"/>
                <a:cs typeface="Arial" panose="020B0604020202020204" pitchFamily="34" charset="0"/>
              </a:rPr>
              <a:t>SAP S/4 HANA core</a:t>
            </a:r>
          </a:p>
          <a:p>
            <a:pPr marL="136922" marR="3810" indent="-136922" defTabSz="685800">
              <a:lnSpc>
                <a:spcPct val="90000"/>
              </a:lnSpc>
              <a:spcBef>
                <a:spcPts val="71"/>
              </a:spcBef>
              <a:spcAft>
                <a:spcPts val="800"/>
              </a:spcAft>
              <a:buFont typeface="Arial"/>
              <a:buChar char="•"/>
              <a:defRPr/>
            </a:pPr>
            <a:endParaRPr lang="en-US" sz="1400" kern="0" spc="-8" dirty="0">
              <a:solidFill>
                <a:srgbClr val="FFFFFF"/>
              </a:solidFill>
              <a:latin typeface="Arial" panose="020B0604020202020204" pitchFamily="34" charset="0"/>
              <a:cs typeface="Arial" panose="020B0604020202020204" pitchFamily="34" charset="0"/>
            </a:endParaRPr>
          </a:p>
        </p:txBody>
      </p:sp>
      <p:sp>
        <p:nvSpPr>
          <p:cNvPr id="26" name="object 27">
            <a:extLst>
              <a:ext uri="{FF2B5EF4-FFF2-40B4-BE49-F238E27FC236}">
                <a16:creationId xmlns:a16="http://schemas.microsoft.com/office/drawing/2014/main" id="{D4FA0743-AF98-B1C0-1BA1-DB42A98DA158}"/>
              </a:ext>
            </a:extLst>
          </p:cNvPr>
          <p:cNvSpPr txBox="1"/>
          <p:nvPr/>
        </p:nvSpPr>
        <p:spPr>
          <a:xfrm>
            <a:off x="8598303" y="4048851"/>
            <a:ext cx="3593697" cy="2635497"/>
          </a:xfrm>
          <a:prstGeom prst="rect">
            <a:avLst/>
          </a:prstGeom>
        </p:spPr>
        <p:txBody>
          <a:bodyPr vert="horz" wrap="square" lIns="0" tIns="9049" rIns="0" bIns="0" rtlCol="0" anchor="t">
            <a:spAutoFit/>
          </a:bodyPr>
          <a:lstStyle/>
          <a:p>
            <a:pPr defTabSz="685800" fontAlgn="base">
              <a:lnSpc>
                <a:spcPct val="90000"/>
              </a:lnSpc>
              <a:spcAft>
                <a:spcPts val="800"/>
              </a:spcAft>
              <a:defRPr/>
            </a:pPr>
            <a:r>
              <a:rPr lang="en-US" sz="1400" kern="0" dirty="0">
                <a:solidFill>
                  <a:prstClr val="white"/>
                </a:solidFill>
                <a:latin typeface="Arial" panose="020B0604020202020204" pitchFamily="34" charset="0"/>
                <a:cs typeface="Arial" panose="020B0604020202020204" pitchFamily="34" charset="0"/>
              </a:rPr>
              <a:t>EBS-Convergence will provide sweeping improvements to Army enterprise business processes. </a:t>
            </a:r>
          </a:p>
          <a:p>
            <a:pPr defTabSz="685800">
              <a:lnSpc>
                <a:spcPct val="90000"/>
              </a:lnSpc>
              <a:spcAft>
                <a:spcPts val="800"/>
              </a:spcAft>
              <a:defRPr/>
            </a:pPr>
            <a:r>
              <a:rPr lang="en-US" sz="1400" kern="0" dirty="0">
                <a:solidFill>
                  <a:prstClr val="white"/>
                </a:solidFill>
                <a:latin typeface="Arial" panose="020B0604020202020204" pitchFamily="34" charset="0"/>
                <a:cs typeface="Arial" panose="020B0604020202020204" pitchFamily="34" charset="0"/>
              </a:rPr>
              <a:t>Specifically, it will: ​</a:t>
            </a:r>
          </a:p>
          <a:p>
            <a:pPr marL="257175" indent="-170260" defTabSz="685800" fontAlgn="base">
              <a:lnSpc>
                <a:spcPct val="90000"/>
              </a:lnSpc>
              <a:spcAft>
                <a:spcPts val="800"/>
              </a:spcAft>
              <a:defRPr/>
            </a:pPr>
            <a:r>
              <a:rPr lang="en-US" sz="1400" kern="0" dirty="0">
                <a:solidFill>
                  <a:prstClr val="white"/>
                </a:solidFill>
                <a:latin typeface="Arial" panose="020B0604020202020204" pitchFamily="34" charset="0"/>
                <a:cs typeface="Arial" panose="020B0604020202020204" pitchFamily="34" charset="0"/>
              </a:rPr>
              <a:t>• 	Implement a modernized approach </a:t>
            </a:r>
            <a:br>
              <a:rPr lang="en-US" sz="1400" kern="0" dirty="0">
                <a:solidFill>
                  <a:prstClr val="white"/>
                </a:solidFill>
                <a:latin typeface="Arial" panose="020B0604020202020204" pitchFamily="34" charset="0"/>
                <a:cs typeface="Arial" panose="020B0604020202020204" pitchFamily="34" charset="0"/>
              </a:rPr>
            </a:br>
            <a:r>
              <a:rPr lang="en-US" sz="1400" kern="0" dirty="0">
                <a:solidFill>
                  <a:prstClr val="white"/>
                </a:solidFill>
                <a:latin typeface="Arial" panose="020B0604020202020204" pitchFamily="34" charset="0"/>
                <a:cs typeface="Arial" panose="020B0604020202020204" pitchFamily="34" charset="0"/>
              </a:rPr>
              <a:t>to Army business processes through </a:t>
            </a:r>
            <a:br>
              <a:rPr lang="en-US" sz="1400" kern="0" dirty="0">
                <a:solidFill>
                  <a:prstClr val="white"/>
                </a:solidFill>
                <a:latin typeface="Arial" panose="020B0604020202020204" pitchFamily="34" charset="0"/>
                <a:cs typeface="Arial" panose="020B0604020202020204" pitchFamily="34" charset="0"/>
              </a:rPr>
            </a:br>
            <a:r>
              <a:rPr lang="en-US" sz="1400" kern="0" dirty="0">
                <a:solidFill>
                  <a:prstClr val="white"/>
                </a:solidFill>
                <a:latin typeface="Arial" panose="020B0604020202020204" pitchFamily="34" charset="0"/>
                <a:cs typeface="Arial" panose="020B0604020202020204" pitchFamily="34" charset="0"/>
              </a:rPr>
              <a:t>re-engineering</a:t>
            </a:r>
          </a:p>
          <a:p>
            <a:pPr marL="257175" indent="-170260" defTabSz="685800" fontAlgn="base">
              <a:lnSpc>
                <a:spcPct val="90000"/>
              </a:lnSpc>
              <a:spcAft>
                <a:spcPts val="800"/>
              </a:spcAft>
              <a:defRPr/>
            </a:pPr>
            <a:r>
              <a:rPr lang="en-US" sz="1400" kern="0" dirty="0">
                <a:solidFill>
                  <a:prstClr val="white"/>
                </a:solidFill>
                <a:latin typeface="Arial" panose="020B0604020202020204" pitchFamily="34" charset="0"/>
                <a:cs typeface="Arial" panose="020B0604020202020204" pitchFamily="34" charset="0"/>
              </a:rPr>
              <a:t>• 	Provide force planning, equipping, readiness, and deployment capabilities</a:t>
            </a:r>
          </a:p>
          <a:p>
            <a:pPr marL="257175" indent="-170260" defTabSz="685800" fontAlgn="base">
              <a:lnSpc>
                <a:spcPct val="90000"/>
              </a:lnSpc>
              <a:spcAft>
                <a:spcPts val="800"/>
              </a:spcAft>
              <a:defRPr/>
            </a:pPr>
            <a:r>
              <a:rPr lang="en-US" sz="1400" kern="0" dirty="0">
                <a:solidFill>
                  <a:prstClr val="white"/>
                </a:solidFill>
                <a:latin typeface="Arial" panose="020B0604020202020204" pitchFamily="34" charset="0"/>
                <a:cs typeface="Arial" panose="020B0604020202020204" pitchFamily="34" charset="0"/>
              </a:rPr>
              <a:t>• 	Enable procurement, human resources, technology, and finance activities</a:t>
            </a:r>
          </a:p>
        </p:txBody>
      </p:sp>
    </p:spTree>
    <p:extLst>
      <p:ext uri="{BB962C8B-B14F-4D97-AF65-F5344CB8AC3E}">
        <p14:creationId xmlns:p14="http://schemas.microsoft.com/office/powerpoint/2010/main" val="224384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8198E2-ABF8-3AF4-3653-F5138AC6671A}"/>
              </a:ext>
            </a:extLst>
          </p:cNvPr>
          <p:cNvSpPr txBox="1">
            <a:spLocks/>
          </p:cNvSpPr>
          <p:nvPr/>
        </p:nvSpPr>
        <p:spPr>
          <a:xfrm>
            <a:off x="109538" y="954419"/>
            <a:ext cx="10117137" cy="830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EBS-C Problem Statement</a:t>
            </a:r>
          </a:p>
        </p:txBody>
      </p:sp>
      <p:pic>
        <p:nvPicPr>
          <p:cNvPr id="2" name="Picture 1">
            <a:extLst>
              <a:ext uri="{FF2B5EF4-FFF2-40B4-BE49-F238E27FC236}">
                <a16:creationId xmlns:a16="http://schemas.microsoft.com/office/drawing/2014/main" id="{BC28C1CE-FD81-38A0-AFAF-BE5AACB5FEF4}"/>
              </a:ext>
            </a:extLst>
          </p:cNvPr>
          <p:cNvPicPr>
            <a:picLocks noChangeAspect="1"/>
          </p:cNvPicPr>
          <p:nvPr/>
        </p:nvPicPr>
        <p:blipFill>
          <a:blip r:embed="rId3">
            <a:extLst>
              <a:ext uri="{28A0092B-C50C-407E-A947-70E740481C1C}">
                <a14:useLocalDpi xmlns:a14="http://schemas.microsoft.com/office/drawing/2010/main"/>
              </a:ext>
            </a:extLst>
          </a:blip>
          <a:srcRect l="4" r="4"/>
          <a:stretch/>
        </p:blipFill>
        <p:spPr>
          <a:xfrm>
            <a:off x="1210044" y="1913446"/>
            <a:ext cx="9175588" cy="3374622"/>
          </a:xfrm>
          <a:prstGeom prst="rect">
            <a:avLst/>
          </a:prstGeom>
        </p:spPr>
      </p:pic>
      <p:grpSp>
        <p:nvGrpSpPr>
          <p:cNvPr id="3" name="Group 2">
            <a:extLst>
              <a:ext uri="{FF2B5EF4-FFF2-40B4-BE49-F238E27FC236}">
                <a16:creationId xmlns:a16="http://schemas.microsoft.com/office/drawing/2014/main" id="{31B755E8-7398-A0B1-DBE6-2B3BD0F780E1}"/>
              </a:ext>
            </a:extLst>
          </p:cNvPr>
          <p:cNvGrpSpPr/>
          <p:nvPr/>
        </p:nvGrpSpPr>
        <p:grpSpPr>
          <a:xfrm>
            <a:off x="77525" y="2464264"/>
            <a:ext cx="1932708" cy="2504561"/>
            <a:chOff x="85609" y="2555632"/>
            <a:chExt cx="1932708" cy="2504561"/>
          </a:xfrm>
        </p:grpSpPr>
        <p:sp>
          <p:nvSpPr>
            <p:cNvPr id="4" name="Rectangle: Rounded Corners 42">
              <a:extLst>
                <a:ext uri="{FF2B5EF4-FFF2-40B4-BE49-F238E27FC236}">
                  <a16:creationId xmlns:a16="http://schemas.microsoft.com/office/drawing/2014/main" id="{19753F3D-5834-0FBC-839D-BA736F1BB404}"/>
                </a:ext>
              </a:extLst>
            </p:cNvPr>
            <p:cNvSpPr/>
            <p:nvPr/>
          </p:nvSpPr>
          <p:spPr>
            <a:xfrm>
              <a:off x="85609" y="2555632"/>
              <a:ext cx="1932708" cy="2504561"/>
            </a:xfrm>
            <a:prstGeom prst="roundRect">
              <a:avLst>
                <a:gd name="adj" fmla="val 7479"/>
              </a:avLst>
            </a:prstGeom>
            <a:noFill/>
            <a:ln w="28575" cap="flat" cmpd="sng" algn="ctr">
              <a:solidFill>
                <a:srgbClr val="FFD530"/>
              </a:solidFill>
              <a:prstDash val="solid"/>
            </a:ln>
            <a:effectLst/>
          </p:spPr>
          <p:txBody>
            <a:bodyPr lIns="91440" tIns="45720" rIns="91440" bIns="45720" rtlCol="0" anchor="ctr"/>
            <a:lstStyle/>
            <a:p>
              <a:pPr marL="0" marR="0" lvl="0" indent="0" algn="ctr" defTabSz="457200" rtl="0" eaLnBrk="1" fontAlgn="auto" latinLnBrk="0" hangingPunct="1">
                <a:lnSpc>
                  <a:spcPct val="90439"/>
                </a:lnSpc>
                <a:spcBef>
                  <a:spcPts val="0"/>
                </a:spcBef>
                <a:spcAft>
                  <a:spcPts val="0"/>
                </a:spcAft>
                <a:buClrTx/>
                <a:buSzTx/>
                <a:buFontTx/>
                <a:buNone/>
                <a:tabLst/>
                <a:defRPr/>
              </a:pPr>
              <a:endParaRPr lang="en-US" sz="1200" b="0" i="0" u="none" strike="noStrike" kern="0" cap="none" spc="0" normalizeH="0" baseline="0" noProof="0" dirty="0">
                <a:ln>
                  <a:noFill/>
                </a:ln>
                <a:solidFill>
                  <a:srgbClr val="FFD530"/>
                </a:solidFill>
                <a:effectLst/>
                <a:uLnTx/>
                <a:uFillTx/>
                <a:latin typeface="Arial"/>
                <a:cs typeface="Arial"/>
              </a:endParaRPr>
            </a:p>
          </p:txBody>
        </p:sp>
        <p:grpSp>
          <p:nvGrpSpPr>
            <p:cNvPr id="7" name="Group 6">
              <a:extLst>
                <a:ext uri="{FF2B5EF4-FFF2-40B4-BE49-F238E27FC236}">
                  <a16:creationId xmlns:a16="http://schemas.microsoft.com/office/drawing/2014/main" id="{B61A36D0-6089-F1DD-1709-880B21F27019}"/>
                </a:ext>
              </a:extLst>
            </p:cNvPr>
            <p:cNvGrpSpPr/>
            <p:nvPr/>
          </p:nvGrpSpPr>
          <p:grpSpPr>
            <a:xfrm>
              <a:off x="154166" y="2800714"/>
              <a:ext cx="1775536" cy="2021719"/>
              <a:chOff x="490586" y="3624286"/>
              <a:chExt cx="1284344" cy="1462423"/>
            </a:xfrm>
          </p:grpSpPr>
          <p:sp>
            <p:nvSpPr>
              <p:cNvPr id="17" name="Rectangle: Rounded Corners 41">
                <a:extLst>
                  <a:ext uri="{FF2B5EF4-FFF2-40B4-BE49-F238E27FC236}">
                    <a16:creationId xmlns:a16="http://schemas.microsoft.com/office/drawing/2014/main" id="{F5DE9138-441F-B0A1-3AA3-074765195F7A}"/>
                  </a:ext>
                </a:extLst>
              </p:cNvPr>
              <p:cNvSpPr/>
              <p:nvPr/>
            </p:nvSpPr>
            <p:spPr>
              <a:xfrm>
                <a:off x="1217086" y="4730613"/>
                <a:ext cx="557844" cy="356096"/>
              </a:xfrm>
              <a:prstGeom prst="roundRect">
                <a:avLst/>
              </a:prstGeom>
              <a:solidFill>
                <a:sysClr val="window" lastClr="FFFFFF">
                  <a:lumMod val="95000"/>
                </a:sysClr>
              </a:solidFill>
              <a:ln w="19050" cap="flat" cmpd="sng" algn="ctr">
                <a:solidFill>
                  <a:srgbClr val="404040"/>
                </a:solidFill>
                <a:prstDash val="solid"/>
              </a:ln>
              <a:effectLst/>
            </p:spPr>
            <p:txBody>
              <a:bodyPr lIns="91440" tIns="45720" rIns="91440" bIns="45720" rtlCol="0" anchor="b"/>
              <a:lstStyle/>
              <a:p>
                <a:pPr marL="0" marR="0" lvl="0" indent="0" algn="ctr" defTabSz="457200" rtl="0" eaLnBrk="1" fontAlgn="auto" latinLnBrk="0" hangingPunct="1">
                  <a:lnSpc>
                    <a:spcPct val="90439"/>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a:ea typeface="+mn-ea"/>
                    <a:cs typeface="+mn-cs"/>
                  </a:rPr>
                  <a:t>Other </a:t>
                </a:r>
                <a:br>
                  <a:rPr kumimoji="0" lang="en-US" sz="1200" b="1" i="0" u="none" strike="noStrike" kern="0" cap="none" spc="0" normalizeH="0" baseline="0" noProof="0" dirty="0">
                    <a:ln>
                      <a:noFill/>
                    </a:ln>
                    <a:solidFill>
                      <a:prstClr val="black"/>
                    </a:solidFill>
                    <a:effectLst/>
                    <a:uLnTx/>
                    <a:uFillTx/>
                    <a:latin typeface="Arial"/>
                    <a:ea typeface="+mn-ea"/>
                    <a:cs typeface="+mn-cs"/>
                  </a:rPr>
                </a:br>
                <a:r>
                  <a:rPr kumimoji="0" lang="en-US" sz="1200" b="1" i="0" u="none" strike="noStrike" kern="0" cap="none" spc="0" normalizeH="0" baseline="0" noProof="0" dirty="0">
                    <a:ln>
                      <a:noFill/>
                    </a:ln>
                    <a:solidFill>
                      <a:prstClr val="black"/>
                    </a:solidFill>
                    <a:effectLst/>
                    <a:uLnTx/>
                    <a:uFillTx/>
                    <a:latin typeface="Arial"/>
                    <a:ea typeface="+mn-ea"/>
                    <a:cs typeface="+mn-cs"/>
                  </a:rPr>
                  <a:t>DBSs</a:t>
                </a:r>
                <a:endParaRPr lang="en-US" dirty="0">
                  <a:ea typeface="+mn-ea"/>
                  <a:cs typeface="+mn-cs"/>
                </a:endParaRPr>
              </a:p>
            </p:txBody>
          </p:sp>
          <p:pic>
            <p:nvPicPr>
              <p:cNvPr id="24" name="Picture 2" descr="GFEBS logo">
                <a:extLst>
                  <a:ext uri="{FF2B5EF4-FFF2-40B4-BE49-F238E27FC236}">
                    <a16:creationId xmlns:a16="http://schemas.microsoft.com/office/drawing/2014/main" id="{BCD6EDAE-A196-FAC2-B4FB-F34660926E0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1827" y="4818811"/>
                <a:ext cx="521764" cy="2334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LMP logo">
                <a:extLst>
                  <a:ext uri="{FF2B5EF4-FFF2-40B4-BE49-F238E27FC236}">
                    <a16:creationId xmlns:a16="http://schemas.microsoft.com/office/drawing/2014/main" id="{59BF5C09-76C5-E721-6782-840F97D953D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6658" y="4185680"/>
                <a:ext cx="489662" cy="3218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GCSS-Army logo">
                <a:extLst>
                  <a:ext uri="{FF2B5EF4-FFF2-40B4-BE49-F238E27FC236}">
                    <a16:creationId xmlns:a16="http://schemas.microsoft.com/office/drawing/2014/main" id="{EBB6425F-B435-724E-3AC1-0D12E453760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0891" y="4218336"/>
                <a:ext cx="639990" cy="2565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rmy Enterprise Systems Integration Program Hub | PEO EIS">
                <a:extLst>
                  <a:ext uri="{FF2B5EF4-FFF2-40B4-BE49-F238E27FC236}">
                    <a16:creationId xmlns:a16="http://schemas.microsoft.com/office/drawing/2014/main" id="{0697C55C-CB40-1129-5081-05085DFED94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0586" y="3659393"/>
                <a:ext cx="677246" cy="3399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Logo&#10;&#10;Description automatically generated">
                <a:extLst>
                  <a:ext uri="{FF2B5EF4-FFF2-40B4-BE49-F238E27FC236}">
                    <a16:creationId xmlns:a16="http://schemas.microsoft.com/office/drawing/2014/main" id="{B05FFB3A-5A90-7BAB-D9D9-EFE580FDB1E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21918" y="3624286"/>
                <a:ext cx="344883" cy="410177"/>
              </a:xfrm>
              <a:prstGeom prst="rect">
                <a:avLst/>
              </a:prstGeom>
            </p:spPr>
          </p:pic>
        </p:grpSp>
      </p:grpSp>
      <p:sp>
        <p:nvSpPr>
          <p:cNvPr id="30" name="Rectangle: Rounded Corners 42">
            <a:extLst>
              <a:ext uri="{FF2B5EF4-FFF2-40B4-BE49-F238E27FC236}">
                <a16:creationId xmlns:a16="http://schemas.microsoft.com/office/drawing/2014/main" id="{FC61ACF3-8508-69C4-46AD-21E4DD684BEA}"/>
              </a:ext>
            </a:extLst>
          </p:cNvPr>
          <p:cNvSpPr/>
          <p:nvPr/>
        </p:nvSpPr>
        <p:spPr>
          <a:xfrm>
            <a:off x="10002689" y="2466016"/>
            <a:ext cx="2111786" cy="2504561"/>
          </a:xfrm>
          <a:prstGeom prst="roundRect">
            <a:avLst>
              <a:gd name="adj" fmla="val 7479"/>
            </a:avLst>
          </a:prstGeom>
          <a:noFill/>
          <a:ln w="28575" cap="flat" cmpd="sng" algn="ctr">
            <a:solidFill>
              <a:srgbClr val="FFD530"/>
            </a:solidFill>
            <a:prstDash val="solid"/>
          </a:ln>
          <a:effectLst/>
        </p:spPr>
        <p:txBody>
          <a:bodyPr lIns="91440" tIns="45720" rIns="91440" bIns="45720" rtlCol="0" anchor="ctr"/>
          <a:lstStyle/>
          <a:p>
            <a:pPr marL="0" marR="0" lvl="0" indent="0" algn="ctr" defTabSz="457200" rtl="0" eaLnBrk="1" fontAlgn="auto" latinLnBrk="0" hangingPunct="1">
              <a:lnSpc>
                <a:spcPct val="90439"/>
              </a:lnSpc>
              <a:spcBef>
                <a:spcPts val="0"/>
              </a:spcBef>
              <a:spcAft>
                <a:spcPts val="0"/>
              </a:spcAft>
              <a:buClrTx/>
              <a:buSzTx/>
              <a:buFontTx/>
              <a:buNone/>
              <a:tabLst/>
              <a:defRPr/>
            </a:pPr>
            <a:endParaRPr lang="en-US" sz="1200" b="0" i="0" u="none" strike="noStrike" kern="0" cap="none" spc="0" normalizeH="0" baseline="0" noProof="0" dirty="0">
              <a:ln>
                <a:noFill/>
              </a:ln>
              <a:solidFill>
                <a:srgbClr val="FFD530"/>
              </a:solidFill>
              <a:effectLst/>
              <a:uLnTx/>
              <a:uFillTx/>
              <a:latin typeface="Arial"/>
              <a:cs typeface="Arial"/>
            </a:endParaRPr>
          </a:p>
        </p:txBody>
      </p:sp>
      <p:sp>
        <p:nvSpPr>
          <p:cNvPr id="31" name="Rectangle: Rounded Corners 19">
            <a:extLst>
              <a:ext uri="{FF2B5EF4-FFF2-40B4-BE49-F238E27FC236}">
                <a16:creationId xmlns:a16="http://schemas.microsoft.com/office/drawing/2014/main" id="{9335ADF8-BB5C-A12E-9A02-00598F83DDD1}"/>
              </a:ext>
            </a:extLst>
          </p:cNvPr>
          <p:cNvSpPr/>
          <p:nvPr/>
        </p:nvSpPr>
        <p:spPr>
          <a:xfrm>
            <a:off x="7641394" y="2544645"/>
            <a:ext cx="1250752" cy="682017"/>
          </a:xfrm>
          <a:prstGeom prst="roundRect">
            <a:avLst/>
          </a:prstGeom>
          <a:solidFill>
            <a:srgbClr val="83847A">
              <a:alpha val="65098"/>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D530"/>
                </a:solidFill>
                <a:effectLst/>
                <a:uLnTx/>
                <a:uFillTx/>
                <a:latin typeface="Arial"/>
                <a:ea typeface="+mn-ea"/>
                <a:cs typeface="+mn-cs"/>
              </a:rPr>
              <a:t>Agility Layer Applications (Including Best of Breed Systems)</a:t>
            </a:r>
            <a:endParaRPr lang="en-US" dirty="0">
              <a:ea typeface="+mn-ea"/>
              <a:cs typeface="+mn-cs"/>
            </a:endParaRPr>
          </a:p>
        </p:txBody>
      </p:sp>
      <p:sp>
        <p:nvSpPr>
          <p:cNvPr id="32" name="Rectangle: Rounded Corners 20">
            <a:extLst>
              <a:ext uri="{FF2B5EF4-FFF2-40B4-BE49-F238E27FC236}">
                <a16:creationId xmlns:a16="http://schemas.microsoft.com/office/drawing/2014/main" id="{A9B7A439-6E83-81EA-E1AD-D27314769375}"/>
              </a:ext>
            </a:extLst>
          </p:cNvPr>
          <p:cNvSpPr/>
          <p:nvPr/>
        </p:nvSpPr>
        <p:spPr>
          <a:xfrm>
            <a:off x="7641394" y="4272810"/>
            <a:ext cx="1250752" cy="627265"/>
          </a:xfrm>
          <a:prstGeom prst="roundRect">
            <a:avLst/>
          </a:prstGeom>
          <a:solidFill>
            <a:srgbClr val="83847A">
              <a:alpha val="65098"/>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D530"/>
                </a:solidFill>
                <a:effectLst/>
                <a:uLnTx/>
                <a:uFillTx/>
                <a:latin typeface="Arial"/>
                <a:ea typeface="+mn-ea"/>
                <a:cs typeface="+mn-cs"/>
              </a:rPr>
              <a:t>Core Transactional System</a:t>
            </a:r>
            <a:endParaRPr lang="en-US" dirty="0">
              <a:ea typeface="+mn-ea"/>
              <a:cs typeface="+mn-cs"/>
            </a:endParaRPr>
          </a:p>
        </p:txBody>
      </p:sp>
      <p:pic>
        <p:nvPicPr>
          <p:cNvPr id="33" name="Picture 32" descr="A screenshot of a computer&#10;&#10;Description automatically generated with low confidence">
            <a:extLst>
              <a:ext uri="{FF2B5EF4-FFF2-40B4-BE49-F238E27FC236}">
                <a16:creationId xmlns:a16="http://schemas.microsoft.com/office/drawing/2014/main" id="{31B9E30C-E442-B339-C929-5FF011BF238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35008" y="3432350"/>
            <a:ext cx="1794716" cy="577726"/>
          </a:xfrm>
          <a:prstGeom prst="rect">
            <a:avLst/>
          </a:prstGeom>
        </p:spPr>
      </p:pic>
      <p:sp>
        <p:nvSpPr>
          <p:cNvPr id="34" name="Rectangle 33">
            <a:extLst>
              <a:ext uri="{FF2B5EF4-FFF2-40B4-BE49-F238E27FC236}">
                <a16:creationId xmlns:a16="http://schemas.microsoft.com/office/drawing/2014/main" id="{49B13B37-F1D9-F30F-55DC-3DE640FC2024}"/>
              </a:ext>
            </a:extLst>
          </p:cNvPr>
          <p:cNvSpPr/>
          <p:nvPr/>
        </p:nvSpPr>
        <p:spPr>
          <a:xfrm rot="16200000">
            <a:off x="8191082" y="3485043"/>
            <a:ext cx="2402712" cy="470748"/>
          </a:xfrm>
          <a:prstGeom prst="rect">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Enterprise Data Integration Platform (EDIP)</a:t>
            </a:r>
          </a:p>
        </p:txBody>
      </p:sp>
      <p:sp>
        <p:nvSpPr>
          <p:cNvPr id="35" name="Isosceles Triangle 34">
            <a:extLst>
              <a:ext uri="{FF2B5EF4-FFF2-40B4-BE49-F238E27FC236}">
                <a16:creationId xmlns:a16="http://schemas.microsoft.com/office/drawing/2014/main" id="{22D9F857-D0C7-4BFE-894F-A69C4D1E1FF6}"/>
              </a:ext>
            </a:extLst>
          </p:cNvPr>
          <p:cNvSpPr/>
          <p:nvPr/>
        </p:nvSpPr>
        <p:spPr>
          <a:xfrm rot="16200000">
            <a:off x="8908703" y="2850900"/>
            <a:ext cx="201049" cy="173318"/>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6" name="Isosceles Triangle 35">
            <a:extLst>
              <a:ext uri="{FF2B5EF4-FFF2-40B4-BE49-F238E27FC236}">
                <a16:creationId xmlns:a16="http://schemas.microsoft.com/office/drawing/2014/main" id="{3CB5B742-40FC-8FCE-3B9C-3BB5D1400BD5}"/>
              </a:ext>
            </a:extLst>
          </p:cNvPr>
          <p:cNvSpPr/>
          <p:nvPr/>
        </p:nvSpPr>
        <p:spPr>
          <a:xfrm rot="16200000">
            <a:off x="8908703" y="3560079"/>
            <a:ext cx="201049" cy="173318"/>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7" name="Isosceles Triangle 36">
            <a:extLst>
              <a:ext uri="{FF2B5EF4-FFF2-40B4-BE49-F238E27FC236}">
                <a16:creationId xmlns:a16="http://schemas.microsoft.com/office/drawing/2014/main" id="{E6BC5EDE-FBA4-2587-3E3C-07F8F0FFAA02}"/>
              </a:ext>
            </a:extLst>
          </p:cNvPr>
          <p:cNvSpPr/>
          <p:nvPr/>
        </p:nvSpPr>
        <p:spPr>
          <a:xfrm rot="16200000">
            <a:off x="8908703" y="4269258"/>
            <a:ext cx="201049" cy="173318"/>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8" name="Isosceles Triangle 37">
            <a:extLst>
              <a:ext uri="{FF2B5EF4-FFF2-40B4-BE49-F238E27FC236}">
                <a16:creationId xmlns:a16="http://schemas.microsoft.com/office/drawing/2014/main" id="{A9BC729F-D4D1-44D7-4E88-9940AD4553AD}"/>
              </a:ext>
            </a:extLst>
          </p:cNvPr>
          <p:cNvSpPr/>
          <p:nvPr/>
        </p:nvSpPr>
        <p:spPr>
          <a:xfrm rot="5400000">
            <a:off x="9682230" y="2850902"/>
            <a:ext cx="201049" cy="173318"/>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9" name="Isosceles Triangle 38">
            <a:extLst>
              <a:ext uri="{FF2B5EF4-FFF2-40B4-BE49-F238E27FC236}">
                <a16:creationId xmlns:a16="http://schemas.microsoft.com/office/drawing/2014/main" id="{D21EBBF3-7AFC-21A2-62E2-82838C254E8F}"/>
              </a:ext>
            </a:extLst>
          </p:cNvPr>
          <p:cNvSpPr/>
          <p:nvPr/>
        </p:nvSpPr>
        <p:spPr>
          <a:xfrm rot="5400000">
            <a:off x="9682230" y="3560081"/>
            <a:ext cx="201049" cy="173318"/>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0" name="Isosceles Triangle 39">
            <a:extLst>
              <a:ext uri="{FF2B5EF4-FFF2-40B4-BE49-F238E27FC236}">
                <a16:creationId xmlns:a16="http://schemas.microsoft.com/office/drawing/2014/main" id="{3AC1B5F0-8161-B651-75B0-3846B9B1220A}"/>
              </a:ext>
            </a:extLst>
          </p:cNvPr>
          <p:cNvSpPr/>
          <p:nvPr/>
        </p:nvSpPr>
        <p:spPr>
          <a:xfrm rot="5400000">
            <a:off x="9682230" y="4269260"/>
            <a:ext cx="201049" cy="173318"/>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1" name="Rectangle: Rounded Corners 40">
            <a:extLst>
              <a:ext uri="{FF2B5EF4-FFF2-40B4-BE49-F238E27FC236}">
                <a16:creationId xmlns:a16="http://schemas.microsoft.com/office/drawing/2014/main" id="{F4A7ACAF-F0F6-E714-ED0F-51DF7AAB3CCF}"/>
              </a:ext>
            </a:extLst>
          </p:cNvPr>
          <p:cNvSpPr/>
          <p:nvPr/>
        </p:nvSpPr>
        <p:spPr>
          <a:xfrm>
            <a:off x="2078517" y="2464540"/>
            <a:ext cx="7853402" cy="2504560"/>
          </a:xfrm>
          <a:prstGeom prst="roundRect">
            <a:avLst>
              <a:gd name="adj" fmla="val 5537"/>
            </a:avLst>
          </a:prstGeom>
          <a:noFill/>
          <a:ln w="28575" cap="flat" cmpd="sng" algn="ctr">
            <a:solidFill>
              <a:srgbClr val="FFD530"/>
            </a:solidFill>
            <a:prstDash val="solid"/>
          </a:ln>
          <a:effectLst/>
        </p:spPr>
        <p:txBody>
          <a:bodyPr lIns="91440" tIns="45720" rIns="91440" bIns="45720" rtlCol="0" anchor="ctr"/>
          <a:lstStyle/>
          <a:p>
            <a:pPr marL="0" marR="0" lvl="0" indent="0" algn="ctr" defTabSz="457200" rtl="0" eaLnBrk="1" fontAlgn="auto" latinLnBrk="0" hangingPunct="1">
              <a:lnSpc>
                <a:spcPct val="90439"/>
              </a:lnSpc>
              <a:spcBef>
                <a:spcPts val="0"/>
              </a:spcBef>
              <a:spcAft>
                <a:spcPts val="0"/>
              </a:spcAft>
              <a:buClrTx/>
              <a:buSzTx/>
              <a:buFontTx/>
              <a:buNone/>
              <a:tabLst/>
              <a:defRPr/>
            </a:pPr>
            <a:endParaRPr lang="en-US" sz="1200" b="0" i="0" u="none" strike="noStrike" kern="0" cap="none" spc="0" normalizeH="0" baseline="0" noProof="0" dirty="0">
              <a:ln>
                <a:noFill/>
              </a:ln>
              <a:solidFill>
                <a:srgbClr val="FFD530"/>
              </a:solidFill>
              <a:effectLst/>
              <a:uLnTx/>
              <a:uFillTx/>
              <a:latin typeface="Arial"/>
              <a:cs typeface="Arial"/>
            </a:endParaRPr>
          </a:p>
        </p:txBody>
      </p:sp>
      <p:grpSp>
        <p:nvGrpSpPr>
          <p:cNvPr id="42" name="Group 41">
            <a:extLst>
              <a:ext uri="{FF2B5EF4-FFF2-40B4-BE49-F238E27FC236}">
                <a16:creationId xmlns:a16="http://schemas.microsoft.com/office/drawing/2014/main" id="{9E5148F1-07D2-301B-9544-193A01704BFB}"/>
              </a:ext>
            </a:extLst>
          </p:cNvPr>
          <p:cNvGrpSpPr/>
          <p:nvPr/>
        </p:nvGrpSpPr>
        <p:grpSpPr>
          <a:xfrm>
            <a:off x="2160848" y="2519059"/>
            <a:ext cx="954082" cy="2402712"/>
            <a:chOff x="1904815" y="2491241"/>
            <a:chExt cx="1243324" cy="3131126"/>
          </a:xfrm>
        </p:grpSpPr>
        <p:sp>
          <p:nvSpPr>
            <p:cNvPr id="43" name="Rectangle 42">
              <a:extLst>
                <a:ext uri="{FF2B5EF4-FFF2-40B4-BE49-F238E27FC236}">
                  <a16:creationId xmlns:a16="http://schemas.microsoft.com/office/drawing/2014/main" id="{5798CFAD-D87B-6C9C-D2C1-CCD32AA60B1A}"/>
                </a:ext>
              </a:extLst>
            </p:cNvPr>
            <p:cNvSpPr/>
            <p:nvPr/>
          </p:nvSpPr>
          <p:spPr>
            <a:xfrm rot="16200000">
              <a:off x="946440" y="3755204"/>
              <a:ext cx="3131126" cy="603199"/>
            </a:xfrm>
            <a:prstGeom prst="rect">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Enterprise Data Integration Platform (EDIP) Bridging Strategy</a:t>
              </a:r>
            </a:p>
          </p:txBody>
        </p:sp>
        <p:sp>
          <p:nvSpPr>
            <p:cNvPr id="44" name="Isosceles Triangle 43">
              <a:extLst>
                <a:ext uri="{FF2B5EF4-FFF2-40B4-BE49-F238E27FC236}">
                  <a16:creationId xmlns:a16="http://schemas.microsoft.com/office/drawing/2014/main" id="{A043BB53-183C-9FB2-7420-03002A5F1A53}"/>
                </a:ext>
              </a:extLst>
            </p:cNvPr>
            <p:cNvSpPr/>
            <p:nvPr/>
          </p:nvSpPr>
          <p:spPr>
            <a:xfrm rot="16200000">
              <a:off x="1886746" y="2923682"/>
              <a:ext cx="262000" cy="225862"/>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sp>
          <p:nvSpPr>
            <p:cNvPr id="45" name="Isosceles Triangle 44">
              <a:extLst>
                <a:ext uri="{FF2B5EF4-FFF2-40B4-BE49-F238E27FC236}">
                  <a16:creationId xmlns:a16="http://schemas.microsoft.com/office/drawing/2014/main" id="{B6CD1627-37CB-83A7-8D2F-A82D8D5F1517}"/>
                </a:ext>
              </a:extLst>
            </p:cNvPr>
            <p:cNvSpPr/>
            <p:nvPr/>
          </p:nvSpPr>
          <p:spPr>
            <a:xfrm rot="16200000">
              <a:off x="1886746" y="3847858"/>
              <a:ext cx="262000" cy="225862"/>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C580B900-B6BA-CC6D-2361-932E2994F8F0}"/>
                </a:ext>
              </a:extLst>
            </p:cNvPr>
            <p:cNvSpPr/>
            <p:nvPr/>
          </p:nvSpPr>
          <p:spPr>
            <a:xfrm rot="16200000">
              <a:off x="1886746" y="4772034"/>
              <a:ext cx="262000" cy="225862"/>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881D9E3D-E862-636A-E6B2-95FAA4BE4174}"/>
                </a:ext>
              </a:extLst>
            </p:cNvPr>
            <p:cNvGrpSpPr/>
            <p:nvPr/>
          </p:nvGrpSpPr>
          <p:grpSpPr>
            <a:xfrm>
              <a:off x="2922276" y="2905616"/>
              <a:ext cx="225863" cy="2110349"/>
              <a:chOff x="10503403" y="2868450"/>
              <a:chExt cx="225863" cy="2110349"/>
            </a:xfrm>
          </p:grpSpPr>
          <p:sp>
            <p:nvSpPr>
              <p:cNvPr id="48" name="Isosceles Triangle 47">
                <a:extLst>
                  <a:ext uri="{FF2B5EF4-FFF2-40B4-BE49-F238E27FC236}">
                    <a16:creationId xmlns:a16="http://schemas.microsoft.com/office/drawing/2014/main" id="{7525CF87-51E8-6B5E-33D2-2ECA1B536D35}"/>
                  </a:ext>
                </a:extLst>
              </p:cNvPr>
              <p:cNvSpPr/>
              <p:nvPr/>
            </p:nvSpPr>
            <p:spPr>
              <a:xfrm rot="5400000">
                <a:off x="10485336" y="2886519"/>
                <a:ext cx="262000" cy="225861"/>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sp>
            <p:nvSpPr>
              <p:cNvPr id="49" name="Isosceles Triangle 48">
                <a:extLst>
                  <a:ext uri="{FF2B5EF4-FFF2-40B4-BE49-F238E27FC236}">
                    <a16:creationId xmlns:a16="http://schemas.microsoft.com/office/drawing/2014/main" id="{524AF13A-0198-BCAC-4E1E-A83810F74294}"/>
                  </a:ext>
                </a:extLst>
              </p:cNvPr>
              <p:cNvSpPr/>
              <p:nvPr/>
            </p:nvSpPr>
            <p:spPr>
              <a:xfrm rot="5400000">
                <a:off x="10485336" y="3810694"/>
                <a:ext cx="262000" cy="225861"/>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sp>
            <p:nvSpPr>
              <p:cNvPr id="50" name="Isosceles Triangle 49">
                <a:extLst>
                  <a:ext uri="{FF2B5EF4-FFF2-40B4-BE49-F238E27FC236}">
                    <a16:creationId xmlns:a16="http://schemas.microsoft.com/office/drawing/2014/main" id="{7C2F5A7C-20CB-BF24-15DC-F0E90B9262B2}"/>
                  </a:ext>
                </a:extLst>
              </p:cNvPr>
              <p:cNvSpPr/>
              <p:nvPr/>
            </p:nvSpPr>
            <p:spPr>
              <a:xfrm rot="5400000">
                <a:off x="10485334" y="4734868"/>
                <a:ext cx="262000" cy="225862"/>
              </a:xfrm>
              <a:prstGeom prst="triangle">
                <a:avLst/>
              </a:prstGeom>
              <a:solidFill>
                <a:srgbClr val="83847A"/>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grpSp>
      </p:grpSp>
      <p:sp>
        <p:nvSpPr>
          <p:cNvPr id="51" name="Freeform: Shape 50">
            <a:extLst>
              <a:ext uri="{FF2B5EF4-FFF2-40B4-BE49-F238E27FC236}">
                <a16:creationId xmlns:a16="http://schemas.microsoft.com/office/drawing/2014/main" id="{2A8C2315-02F1-B6AA-1DB9-156B683B6482}"/>
              </a:ext>
            </a:extLst>
          </p:cNvPr>
          <p:cNvSpPr/>
          <p:nvPr/>
        </p:nvSpPr>
        <p:spPr>
          <a:xfrm>
            <a:off x="2447264" y="5599921"/>
            <a:ext cx="1816963" cy="568171"/>
          </a:xfrm>
          <a:custGeom>
            <a:avLst/>
            <a:gdLst>
              <a:gd name="connsiteX0" fmla="*/ 0 w 1816963"/>
              <a:gd name="connsiteY0" fmla="*/ 568171 h 568171"/>
              <a:gd name="connsiteX1" fmla="*/ 1225118 w 1816963"/>
              <a:gd name="connsiteY1" fmla="*/ 0 h 568171"/>
              <a:gd name="connsiteX2" fmla="*/ 1816963 w 1816963"/>
              <a:gd name="connsiteY2" fmla="*/ 0 h 568171"/>
              <a:gd name="connsiteX3" fmla="*/ 1225118 w 1816963"/>
              <a:gd name="connsiteY3" fmla="*/ 565212 h 568171"/>
              <a:gd name="connsiteX4" fmla="*/ 0 w 1816963"/>
              <a:gd name="connsiteY4" fmla="*/ 568171 h 56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963" h="568171">
                <a:moveTo>
                  <a:pt x="0" y="568171"/>
                </a:moveTo>
                <a:lnTo>
                  <a:pt x="1225118" y="0"/>
                </a:lnTo>
                <a:lnTo>
                  <a:pt x="1816963" y="0"/>
                </a:lnTo>
                <a:lnTo>
                  <a:pt x="1225118" y="565212"/>
                </a:lnTo>
                <a:lnTo>
                  <a:pt x="0" y="568171"/>
                </a:lnTo>
                <a:close/>
              </a:path>
            </a:pathLst>
          </a:custGeom>
          <a:gradFill flip="none" rotWithShape="1">
            <a:gsLst>
              <a:gs pos="0">
                <a:schemeClr val="bg1">
                  <a:lumMod val="65000"/>
                  <a:shade val="30000"/>
                  <a:satMod val="115000"/>
                </a:schemeClr>
              </a:gs>
              <a:gs pos="100000">
                <a:schemeClr val="bg1"/>
              </a:gs>
            </a:gsLst>
            <a:lin ang="162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71A97096-C51B-9B93-348F-B35F64875552}"/>
              </a:ext>
            </a:extLst>
          </p:cNvPr>
          <p:cNvSpPr/>
          <p:nvPr/>
        </p:nvSpPr>
        <p:spPr>
          <a:xfrm flipH="1">
            <a:off x="6991655" y="5599921"/>
            <a:ext cx="1816963" cy="568171"/>
          </a:xfrm>
          <a:custGeom>
            <a:avLst/>
            <a:gdLst>
              <a:gd name="connsiteX0" fmla="*/ 0 w 1816963"/>
              <a:gd name="connsiteY0" fmla="*/ 568171 h 568171"/>
              <a:gd name="connsiteX1" fmla="*/ 1225118 w 1816963"/>
              <a:gd name="connsiteY1" fmla="*/ 0 h 568171"/>
              <a:gd name="connsiteX2" fmla="*/ 1816963 w 1816963"/>
              <a:gd name="connsiteY2" fmla="*/ 0 h 568171"/>
              <a:gd name="connsiteX3" fmla="*/ 1225118 w 1816963"/>
              <a:gd name="connsiteY3" fmla="*/ 565212 h 568171"/>
              <a:gd name="connsiteX4" fmla="*/ 0 w 1816963"/>
              <a:gd name="connsiteY4" fmla="*/ 568171 h 56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963" h="568171">
                <a:moveTo>
                  <a:pt x="0" y="568171"/>
                </a:moveTo>
                <a:lnTo>
                  <a:pt x="1225118" y="0"/>
                </a:lnTo>
                <a:lnTo>
                  <a:pt x="1816963" y="0"/>
                </a:lnTo>
                <a:lnTo>
                  <a:pt x="1225118" y="565212"/>
                </a:lnTo>
                <a:lnTo>
                  <a:pt x="0" y="568171"/>
                </a:lnTo>
                <a:close/>
              </a:path>
            </a:pathLst>
          </a:custGeom>
          <a:gradFill flip="none" rotWithShape="1">
            <a:gsLst>
              <a:gs pos="0">
                <a:schemeClr val="bg1">
                  <a:lumMod val="65000"/>
                  <a:shade val="30000"/>
                  <a:satMod val="115000"/>
                </a:schemeClr>
              </a:gs>
              <a:gs pos="100000">
                <a:schemeClr val="bg1"/>
              </a:gs>
            </a:gsLst>
            <a:lin ang="162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476251C6-346F-4623-190F-8E444CB70A03}"/>
              </a:ext>
            </a:extLst>
          </p:cNvPr>
          <p:cNvSpPr/>
          <p:nvPr/>
        </p:nvSpPr>
        <p:spPr>
          <a:xfrm flipH="1">
            <a:off x="6266596" y="5599921"/>
            <a:ext cx="1255948" cy="568171"/>
          </a:xfrm>
          <a:custGeom>
            <a:avLst/>
            <a:gdLst>
              <a:gd name="connsiteX0" fmla="*/ 0 w 1816963"/>
              <a:gd name="connsiteY0" fmla="*/ 568171 h 568171"/>
              <a:gd name="connsiteX1" fmla="*/ 1225118 w 1816963"/>
              <a:gd name="connsiteY1" fmla="*/ 0 h 568171"/>
              <a:gd name="connsiteX2" fmla="*/ 1816963 w 1816963"/>
              <a:gd name="connsiteY2" fmla="*/ 0 h 568171"/>
              <a:gd name="connsiteX3" fmla="*/ 1225118 w 1816963"/>
              <a:gd name="connsiteY3" fmla="*/ 565212 h 568171"/>
              <a:gd name="connsiteX4" fmla="*/ 0 w 1816963"/>
              <a:gd name="connsiteY4" fmla="*/ 568171 h 568171"/>
              <a:gd name="connsiteX0" fmla="*/ 0 w 2020382"/>
              <a:gd name="connsiteY0" fmla="*/ 568171 h 568171"/>
              <a:gd name="connsiteX1" fmla="*/ 1225118 w 2020382"/>
              <a:gd name="connsiteY1" fmla="*/ 0 h 568171"/>
              <a:gd name="connsiteX2" fmla="*/ 1816963 w 2020382"/>
              <a:gd name="connsiteY2" fmla="*/ 0 h 568171"/>
              <a:gd name="connsiteX3" fmla="*/ 2020382 w 2020382"/>
              <a:gd name="connsiteY3" fmla="*/ 562253 h 568171"/>
              <a:gd name="connsiteX4" fmla="*/ 0 w 2020382"/>
              <a:gd name="connsiteY4" fmla="*/ 568171 h 568171"/>
              <a:gd name="connsiteX0" fmla="*/ 0 w 2057506"/>
              <a:gd name="connsiteY0" fmla="*/ 568171 h 568171"/>
              <a:gd name="connsiteX1" fmla="*/ 1225118 w 2057506"/>
              <a:gd name="connsiteY1" fmla="*/ 0 h 568171"/>
              <a:gd name="connsiteX2" fmla="*/ 2057506 w 2057506"/>
              <a:gd name="connsiteY2" fmla="*/ 2959 h 568171"/>
              <a:gd name="connsiteX3" fmla="*/ 2020382 w 2057506"/>
              <a:gd name="connsiteY3" fmla="*/ 562253 h 568171"/>
              <a:gd name="connsiteX4" fmla="*/ 0 w 2057506"/>
              <a:gd name="connsiteY4" fmla="*/ 568171 h 56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06" h="568171">
                <a:moveTo>
                  <a:pt x="0" y="568171"/>
                </a:moveTo>
                <a:lnTo>
                  <a:pt x="1225118" y="0"/>
                </a:lnTo>
                <a:lnTo>
                  <a:pt x="2057506" y="2959"/>
                </a:lnTo>
                <a:lnTo>
                  <a:pt x="2020382" y="562253"/>
                </a:lnTo>
                <a:lnTo>
                  <a:pt x="0" y="568171"/>
                </a:lnTo>
                <a:close/>
              </a:path>
            </a:pathLst>
          </a:custGeom>
          <a:gradFill flip="none" rotWithShape="1">
            <a:gsLst>
              <a:gs pos="0">
                <a:schemeClr val="bg1">
                  <a:lumMod val="65000"/>
                  <a:shade val="30000"/>
                  <a:satMod val="115000"/>
                </a:schemeClr>
              </a:gs>
              <a:gs pos="100000">
                <a:schemeClr val="bg1"/>
              </a:gs>
            </a:gsLst>
            <a:lin ang="162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EA6430F6-BDFF-D7FD-329D-5A89375FDF05}"/>
              </a:ext>
            </a:extLst>
          </p:cNvPr>
          <p:cNvSpPr/>
          <p:nvPr/>
        </p:nvSpPr>
        <p:spPr>
          <a:xfrm>
            <a:off x="3727122" y="5599921"/>
            <a:ext cx="1255948" cy="568171"/>
          </a:xfrm>
          <a:custGeom>
            <a:avLst/>
            <a:gdLst>
              <a:gd name="connsiteX0" fmla="*/ 0 w 1816963"/>
              <a:gd name="connsiteY0" fmla="*/ 568171 h 568171"/>
              <a:gd name="connsiteX1" fmla="*/ 1225118 w 1816963"/>
              <a:gd name="connsiteY1" fmla="*/ 0 h 568171"/>
              <a:gd name="connsiteX2" fmla="*/ 1816963 w 1816963"/>
              <a:gd name="connsiteY2" fmla="*/ 0 h 568171"/>
              <a:gd name="connsiteX3" fmla="*/ 1225118 w 1816963"/>
              <a:gd name="connsiteY3" fmla="*/ 565212 h 568171"/>
              <a:gd name="connsiteX4" fmla="*/ 0 w 1816963"/>
              <a:gd name="connsiteY4" fmla="*/ 568171 h 568171"/>
              <a:gd name="connsiteX0" fmla="*/ 0 w 2020382"/>
              <a:gd name="connsiteY0" fmla="*/ 568171 h 568171"/>
              <a:gd name="connsiteX1" fmla="*/ 1225118 w 2020382"/>
              <a:gd name="connsiteY1" fmla="*/ 0 h 568171"/>
              <a:gd name="connsiteX2" fmla="*/ 1816963 w 2020382"/>
              <a:gd name="connsiteY2" fmla="*/ 0 h 568171"/>
              <a:gd name="connsiteX3" fmla="*/ 2020382 w 2020382"/>
              <a:gd name="connsiteY3" fmla="*/ 562253 h 568171"/>
              <a:gd name="connsiteX4" fmla="*/ 0 w 2020382"/>
              <a:gd name="connsiteY4" fmla="*/ 568171 h 568171"/>
              <a:gd name="connsiteX0" fmla="*/ 0 w 2057506"/>
              <a:gd name="connsiteY0" fmla="*/ 568171 h 568171"/>
              <a:gd name="connsiteX1" fmla="*/ 1225118 w 2057506"/>
              <a:gd name="connsiteY1" fmla="*/ 0 h 568171"/>
              <a:gd name="connsiteX2" fmla="*/ 2057506 w 2057506"/>
              <a:gd name="connsiteY2" fmla="*/ 2959 h 568171"/>
              <a:gd name="connsiteX3" fmla="*/ 2020382 w 2057506"/>
              <a:gd name="connsiteY3" fmla="*/ 562253 h 568171"/>
              <a:gd name="connsiteX4" fmla="*/ 0 w 2057506"/>
              <a:gd name="connsiteY4" fmla="*/ 568171 h 56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506" h="568171">
                <a:moveTo>
                  <a:pt x="0" y="568171"/>
                </a:moveTo>
                <a:lnTo>
                  <a:pt x="1225118" y="0"/>
                </a:lnTo>
                <a:lnTo>
                  <a:pt x="2057506" y="2959"/>
                </a:lnTo>
                <a:lnTo>
                  <a:pt x="2020382" y="562253"/>
                </a:lnTo>
                <a:lnTo>
                  <a:pt x="0" y="568171"/>
                </a:lnTo>
                <a:close/>
              </a:path>
            </a:pathLst>
          </a:custGeom>
          <a:gradFill flip="none" rotWithShape="1">
            <a:gsLst>
              <a:gs pos="0">
                <a:schemeClr val="bg1">
                  <a:lumMod val="65000"/>
                  <a:shade val="30000"/>
                  <a:satMod val="115000"/>
                </a:schemeClr>
              </a:gs>
              <a:gs pos="100000">
                <a:schemeClr val="bg1"/>
              </a:gs>
            </a:gsLst>
            <a:lin ang="162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24605A41-0AE1-A7B0-9A5C-78E6EFA702E4}"/>
              </a:ext>
            </a:extLst>
          </p:cNvPr>
          <p:cNvSpPr/>
          <p:nvPr/>
        </p:nvSpPr>
        <p:spPr>
          <a:xfrm>
            <a:off x="5007460" y="5601421"/>
            <a:ext cx="1233287" cy="565212"/>
          </a:xfrm>
          <a:custGeom>
            <a:avLst/>
            <a:gdLst>
              <a:gd name="connsiteX0" fmla="*/ 0 w 1816963"/>
              <a:gd name="connsiteY0" fmla="*/ 568171 h 568171"/>
              <a:gd name="connsiteX1" fmla="*/ 1225118 w 1816963"/>
              <a:gd name="connsiteY1" fmla="*/ 0 h 568171"/>
              <a:gd name="connsiteX2" fmla="*/ 1816963 w 1816963"/>
              <a:gd name="connsiteY2" fmla="*/ 0 h 568171"/>
              <a:gd name="connsiteX3" fmla="*/ 1225118 w 1816963"/>
              <a:gd name="connsiteY3" fmla="*/ 565212 h 568171"/>
              <a:gd name="connsiteX4" fmla="*/ 0 w 1816963"/>
              <a:gd name="connsiteY4" fmla="*/ 568171 h 568171"/>
              <a:gd name="connsiteX0" fmla="*/ 0 w 2020382"/>
              <a:gd name="connsiteY0" fmla="*/ 568171 h 568171"/>
              <a:gd name="connsiteX1" fmla="*/ 1225118 w 2020382"/>
              <a:gd name="connsiteY1" fmla="*/ 0 h 568171"/>
              <a:gd name="connsiteX2" fmla="*/ 1816963 w 2020382"/>
              <a:gd name="connsiteY2" fmla="*/ 0 h 568171"/>
              <a:gd name="connsiteX3" fmla="*/ 2020382 w 2020382"/>
              <a:gd name="connsiteY3" fmla="*/ 562253 h 568171"/>
              <a:gd name="connsiteX4" fmla="*/ 0 w 2020382"/>
              <a:gd name="connsiteY4" fmla="*/ 568171 h 568171"/>
              <a:gd name="connsiteX0" fmla="*/ 0 w 2057506"/>
              <a:gd name="connsiteY0" fmla="*/ 568171 h 568171"/>
              <a:gd name="connsiteX1" fmla="*/ 1225118 w 2057506"/>
              <a:gd name="connsiteY1" fmla="*/ 0 h 568171"/>
              <a:gd name="connsiteX2" fmla="*/ 2057506 w 2057506"/>
              <a:gd name="connsiteY2" fmla="*/ 2959 h 568171"/>
              <a:gd name="connsiteX3" fmla="*/ 2020382 w 2057506"/>
              <a:gd name="connsiteY3" fmla="*/ 562253 h 568171"/>
              <a:gd name="connsiteX4" fmla="*/ 0 w 2057506"/>
              <a:gd name="connsiteY4" fmla="*/ 568171 h 568171"/>
              <a:gd name="connsiteX0" fmla="*/ 0 w 2057506"/>
              <a:gd name="connsiteY0" fmla="*/ 565212 h 565212"/>
              <a:gd name="connsiteX1" fmla="*/ 323424 w 2057506"/>
              <a:gd name="connsiteY1" fmla="*/ 2959 h 565212"/>
              <a:gd name="connsiteX2" fmla="*/ 2057506 w 2057506"/>
              <a:gd name="connsiteY2" fmla="*/ 0 h 565212"/>
              <a:gd name="connsiteX3" fmla="*/ 2020382 w 2057506"/>
              <a:gd name="connsiteY3" fmla="*/ 559294 h 565212"/>
              <a:gd name="connsiteX4" fmla="*/ 0 w 2057506"/>
              <a:gd name="connsiteY4" fmla="*/ 565212 h 565212"/>
              <a:gd name="connsiteX0" fmla="*/ 0 w 2020383"/>
              <a:gd name="connsiteY0" fmla="*/ 565212 h 565212"/>
              <a:gd name="connsiteX1" fmla="*/ 323424 w 2020383"/>
              <a:gd name="connsiteY1" fmla="*/ 2959 h 565212"/>
              <a:gd name="connsiteX2" fmla="*/ 1752093 w 2020383"/>
              <a:gd name="connsiteY2" fmla="*/ 0 h 565212"/>
              <a:gd name="connsiteX3" fmla="*/ 2020382 w 2020383"/>
              <a:gd name="connsiteY3" fmla="*/ 559294 h 565212"/>
              <a:gd name="connsiteX4" fmla="*/ 0 w 2020383"/>
              <a:gd name="connsiteY4" fmla="*/ 565212 h 56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383" h="565212">
                <a:moveTo>
                  <a:pt x="0" y="565212"/>
                </a:moveTo>
                <a:lnTo>
                  <a:pt x="323424" y="2959"/>
                </a:lnTo>
                <a:lnTo>
                  <a:pt x="1752093" y="0"/>
                </a:lnTo>
                <a:lnTo>
                  <a:pt x="2020382" y="559294"/>
                </a:lnTo>
                <a:lnTo>
                  <a:pt x="0" y="565212"/>
                </a:lnTo>
                <a:close/>
              </a:path>
            </a:pathLst>
          </a:custGeom>
          <a:gradFill flip="none" rotWithShape="1">
            <a:gsLst>
              <a:gs pos="0">
                <a:schemeClr val="bg1">
                  <a:lumMod val="65000"/>
                  <a:shade val="30000"/>
                  <a:satMod val="115000"/>
                </a:schemeClr>
              </a:gs>
              <a:gs pos="100000">
                <a:schemeClr val="bg1"/>
              </a:gs>
            </a:gsLst>
            <a:lin ang="162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Freeform 529">
            <a:extLst>
              <a:ext uri="{FF2B5EF4-FFF2-40B4-BE49-F238E27FC236}">
                <a16:creationId xmlns:a16="http://schemas.microsoft.com/office/drawing/2014/main" id="{7EA32606-B744-FF36-AFA8-7D5E0BAE6425}"/>
              </a:ext>
            </a:extLst>
          </p:cNvPr>
          <p:cNvSpPr>
            <a:spLocks noChangeAspect="1" noEditPoints="1"/>
          </p:cNvSpPr>
          <p:nvPr/>
        </p:nvSpPr>
        <p:spPr bwMode="auto">
          <a:xfrm>
            <a:off x="6692303" y="5695862"/>
            <a:ext cx="434220" cy="432948"/>
          </a:xfrm>
          <a:custGeom>
            <a:avLst/>
            <a:gdLst>
              <a:gd name="T0" fmla="*/ 285 w 512"/>
              <a:gd name="T1" fmla="*/ 352 h 512"/>
              <a:gd name="T2" fmla="*/ 232 w 512"/>
              <a:gd name="T3" fmla="*/ 384 h 512"/>
              <a:gd name="T4" fmla="*/ 512 w 512"/>
              <a:gd name="T5" fmla="*/ 256 h 512"/>
              <a:gd name="T6" fmla="*/ 0 w 512"/>
              <a:gd name="T7" fmla="*/ 256 h 512"/>
              <a:gd name="T8" fmla="*/ 512 w 512"/>
              <a:gd name="T9" fmla="*/ 256 h 512"/>
              <a:gd name="T10" fmla="*/ 170 w 512"/>
              <a:gd name="T11" fmla="*/ 149 h 512"/>
              <a:gd name="T12" fmla="*/ 258 w 512"/>
              <a:gd name="T13" fmla="*/ 127 h 512"/>
              <a:gd name="T14" fmla="*/ 253 w 512"/>
              <a:gd name="T15" fmla="*/ 107 h 512"/>
              <a:gd name="T16" fmla="*/ 160 w 512"/>
              <a:gd name="T17" fmla="*/ 141 h 512"/>
              <a:gd name="T18" fmla="*/ 338 w 512"/>
              <a:gd name="T19" fmla="*/ 256 h 512"/>
              <a:gd name="T20" fmla="*/ 266 w 512"/>
              <a:gd name="T21" fmla="*/ 282 h 512"/>
              <a:gd name="T22" fmla="*/ 245 w 512"/>
              <a:gd name="T23" fmla="*/ 330 h 512"/>
              <a:gd name="T24" fmla="*/ 234 w 512"/>
              <a:gd name="T25" fmla="*/ 288 h 512"/>
              <a:gd name="T26" fmla="*/ 224 w 512"/>
              <a:gd name="T27" fmla="*/ 330 h 512"/>
              <a:gd name="T28" fmla="*/ 205 w 512"/>
              <a:gd name="T29" fmla="*/ 334 h 512"/>
              <a:gd name="T30" fmla="*/ 213 w 512"/>
              <a:gd name="T31" fmla="*/ 396 h 512"/>
              <a:gd name="T32" fmla="*/ 288 w 512"/>
              <a:gd name="T33" fmla="*/ 405 h 512"/>
              <a:gd name="T34" fmla="*/ 309 w 512"/>
              <a:gd name="T35" fmla="*/ 343 h 512"/>
              <a:gd name="T36" fmla="*/ 298 w 512"/>
              <a:gd name="T37" fmla="*/ 330 h 512"/>
              <a:gd name="T38" fmla="*/ 288 w 512"/>
              <a:gd name="T39" fmla="*/ 291 h 512"/>
              <a:gd name="T40" fmla="*/ 351 w 512"/>
              <a:gd name="T41" fmla="*/ 264 h 512"/>
              <a:gd name="T42" fmla="*/ 338 w 512"/>
              <a:gd name="T43" fmla="*/ 213 h 512"/>
              <a:gd name="T44" fmla="*/ 160 w 512"/>
              <a:gd name="T45" fmla="*/ 269 h 512"/>
              <a:gd name="T46" fmla="*/ 173 w 512"/>
              <a:gd name="T47" fmla="*/ 277 h 512"/>
              <a:gd name="T48" fmla="*/ 351 w 512"/>
              <a:gd name="T49" fmla="*/ 221 h 512"/>
              <a:gd name="T50" fmla="*/ 338 w 512"/>
              <a:gd name="T51" fmla="*/ 171 h 512"/>
              <a:gd name="T52" fmla="*/ 160 w 512"/>
              <a:gd name="T53" fmla="*/ 226 h 512"/>
              <a:gd name="T54" fmla="*/ 173 w 512"/>
              <a:gd name="T55" fmla="*/ 234 h 512"/>
              <a:gd name="T56" fmla="*/ 351 w 512"/>
              <a:gd name="T57" fmla="*/ 178 h 512"/>
              <a:gd name="T58" fmla="*/ 338 w 512"/>
              <a:gd name="T59" fmla="*/ 128 h 512"/>
              <a:gd name="T60" fmla="*/ 160 w 512"/>
              <a:gd name="T61" fmla="*/ 184 h 512"/>
              <a:gd name="T62" fmla="*/ 173 w 512"/>
              <a:gd name="T63" fmla="*/ 191 h 512"/>
              <a:gd name="T64" fmla="*/ 351 w 512"/>
              <a:gd name="T65" fmla="*/ 1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26" y="352"/>
                </a:moveTo>
                <a:cubicBezTo>
                  <a:pt x="285" y="352"/>
                  <a:pt x="285" y="352"/>
                  <a:pt x="285" y="352"/>
                </a:cubicBezTo>
                <a:cubicBezTo>
                  <a:pt x="279" y="384"/>
                  <a:pt x="279" y="384"/>
                  <a:pt x="279" y="384"/>
                </a:cubicBezTo>
                <a:cubicBezTo>
                  <a:pt x="232" y="384"/>
                  <a:pt x="232" y="384"/>
                  <a:pt x="232" y="384"/>
                </a:cubicBezTo>
                <a:lnTo>
                  <a:pt x="226"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60" y="141"/>
                </a:moveTo>
                <a:cubicBezTo>
                  <a:pt x="161" y="146"/>
                  <a:pt x="166" y="149"/>
                  <a:pt x="170" y="149"/>
                </a:cubicBezTo>
                <a:cubicBezTo>
                  <a:pt x="171" y="149"/>
                  <a:pt x="172" y="149"/>
                  <a:pt x="173" y="149"/>
                </a:cubicBezTo>
                <a:cubicBezTo>
                  <a:pt x="258" y="127"/>
                  <a:pt x="258" y="127"/>
                  <a:pt x="258" y="127"/>
                </a:cubicBezTo>
                <a:cubicBezTo>
                  <a:pt x="264" y="126"/>
                  <a:pt x="267" y="120"/>
                  <a:pt x="266" y="114"/>
                </a:cubicBezTo>
                <a:cubicBezTo>
                  <a:pt x="265" y="109"/>
                  <a:pt x="259" y="105"/>
                  <a:pt x="253" y="107"/>
                </a:cubicBezTo>
                <a:cubicBezTo>
                  <a:pt x="168" y="128"/>
                  <a:pt x="168" y="128"/>
                  <a:pt x="168" y="128"/>
                </a:cubicBezTo>
                <a:cubicBezTo>
                  <a:pt x="162" y="129"/>
                  <a:pt x="159" y="135"/>
                  <a:pt x="160" y="141"/>
                </a:cubicBezTo>
                <a:close/>
                <a:moveTo>
                  <a:pt x="351" y="264"/>
                </a:moveTo>
                <a:cubicBezTo>
                  <a:pt x="350" y="258"/>
                  <a:pt x="344" y="255"/>
                  <a:pt x="338" y="256"/>
                </a:cubicBezTo>
                <a:cubicBezTo>
                  <a:pt x="274" y="272"/>
                  <a:pt x="274" y="272"/>
                  <a:pt x="274" y="272"/>
                </a:cubicBezTo>
                <a:cubicBezTo>
                  <a:pt x="270" y="273"/>
                  <a:pt x="266" y="277"/>
                  <a:pt x="266" y="282"/>
                </a:cubicBezTo>
                <a:cubicBezTo>
                  <a:pt x="266" y="330"/>
                  <a:pt x="266" y="330"/>
                  <a:pt x="266" y="330"/>
                </a:cubicBezTo>
                <a:cubicBezTo>
                  <a:pt x="245" y="330"/>
                  <a:pt x="245" y="330"/>
                  <a:pt x="245" y="330"/>
                </a:cubicBezTo>
                <a:cubicBezTo>
                  <a:pt x="245" y="298"/>
                  <a:pt x="245" y="298"/>
                  <a:pt x="245" y="298"/>
                </a:cubicBezTo>
                <a:cubicBezTo>
                  <a:pt x="245" y="292"/>
                  <a:pt x="240" y="288"/>
                  <a:pt x="234" y="288"/>
                </a:cubicBezTo>
                <a:cubicBezTo>
                  <a:pt x="228" y="288"/>
                  <a:pt x="224" y="292"/>
                  <a:pt x="224" y="298"/>
                </a:cubicBezTo>
                <a:cubicBezTo>
                  <a:pt x="224" y="330"/>
                  <a:pt x="224" y="330"/>
                  <a:pt x="224" y="330"/>
                </a:cubicBezTo>
                <a:cubicBezTo>
                  <a:pt x="213" y="330"/>
                  <a:pt x="213" y="330"/>
                  <a:pt x="213" y="330"/>
                </a:cubicBezTo>
                <a:cubicBezTo>
                  <a:pt x="210" y="330"/>
                  <a:pt x="207" y="332"/>
                  <a:pt x="205" y="334"/>
                </a:cubicBezTo>
                <a:cubicBezTo>
                  <a:pt x="203" y="337"/>
                  <a:pt x="202" y="340"/>
                  <a:pt x="203" y="343"/>
                </a:cubicBezTo>
                <a:cubicBezTo>
                  <a:pt x="213" y="396"/>
                  <a:pt x="213" y="396"/>
                  <a:pt x="213" y="396"/>
                </a:cubicBezTo>
                <a:cubicBezTo>
                  <a:pt x="214" y="401"/>
                  <a:pt x="219" y="405"/>
                  <a:pt x="224" y="405"/>
                </a:cubicBezTo>
                <a:cubicBezTo>
                  <a:pt x="288" y="405"/>
                  <a:pt x="288" y="405"/>
                  <a:pt x="288" y="405"/>
                </a:cubicBezTo>
                <a:cubicBezTo>
                  <a:pt x="293" y="405"/>
                  <a:pt x="297" y="401"/>
                  <a:pt x="298" y="396"/>
                </a:cubicBezTo>
                <a:cubicBezTo>
                  <a:pt x="309" y="343"/>
                  <a:pt x="309" y="343"/>
                  <a:pt x="309" y="343"/>
                </a:cubicBezTo>
                <a:cubicBezTo>
                  <a:pt x="309" y="340"/>
                  <a:pt x="309" y="337"/>
                  <a:pt x="307" y="334"/>
                </a:cubicBezTo>
                <a:cubicBezTo>
                  <a:pt x="305" y="332"/>
                  <a:pt x="302" y="330"/>
                  <a:pt x="298" y="330"/>
                </a:cubicBezTo>
                <a:cubicBezTo>
                  <a:pt x="288" y="330"/>
                  <a:pt x="288" y="330"/>
                  <a:pt x="288" y="330"/>
                </a:cubicBezTo>
                <a:cubicBezTo>
                  <a:pt x="288" y="291"/>
                  <a:pt x="288" y="291"/>
                  <a:pt x="288" y="291"/>
                </a:cubicBezTo>
                <a:cubicBezTo>
                  <a:pt x="344" y="277"/>
                  <a:pt x="344" y="277"/>
                  <a:pt x="344" y="277"/>
                </a:cubicBezTo>
                <a:cubicBezTo>
                  <a:pt x="349" y="275"/>
                  <a:pt x="353" y="269"/>
                  <a:pt x="351" y="264"/>
                </a:cubicBezTo>
                <a:close/>
                <a:moveTo>
                  <a:pt x="351" y="221"/>
                </a:moveTo>
                <a:cubicBezTo>
                  <a:pt x="350" y="215"/>
                  <a:pt x="344" y="212"/>
                  <a:pt x="338" y="213"/>
                </a:cubicBezTo>
                <a:cubicBezTo>
                  <a:pt x="168" y="256"/>
                  <a:pt x="168" y="256"/>
                  <a:pt x="168" y="256"/>
                </a:cubicBezTo>
                <a:cubicBezTo>
                  <a:pt x="162" y="257"/>
                  <a:pt x="159" y="263"/>
                  <a:pt x="160" y="269"/>
                </a:cubicBezTo>
                <a:cubicBezTo>
                  <a:pt x="161" y="274"/>
                  <a:pt x="166" y="277"/>
                  <a:pt x="170" y="277"/>
                </a:cubicBezTo>
                <a:cubicBezTo>
                  <a:pt x="171" y="277"/>
                  <a:pt x="172" y="277"/>
                  <a:pt x="173" y="277"/>
                </a:cubicBezTo>
                <a:cubicBezTo>
                  <a:pt x="344" y="234"/>
                  <a:pt x="344" y="234"/>
                  <a:pt x="344" y="234"/>
                </a:cubicBezTo>
                <a:cubicBezTo>
                  <a:pt x="349" y="233"/>
                  <a:pt x="353" y="227"/>
                  <a:pt x="351" y="221"/>
                </a:cubicBezTo>
                <a:close/>
                <a:moveTo>
                  <a:pt x="351" y="178"/>
                </a:moveTo>
                <a:cubicBezTo>
                  <a:pt x="350" y="173"/>
                  <a:pt x="344" y="169"/>
                  <a:pt x="338" y="171"/>
                </a:cubicBezTo>
                <a:cubicBezTo>
                  <a:pt x="168" y="213"/>
                  <a:pt x="168" y="213"/>
                  <a:pt x="168" y="213"/>
                </a:cubicBezTo>
                <a:cubicBezTo>
                  <a:pt x="162" y="215"/>
                  <a:pt x="159" y="221"/>
                  <a:pt x="160" y="226"/>
                </a:cubicBezTo>
                <a:cubicBezTo>
                  <a:pt x="161" y="231"/>
                  <a:pt x="166" y="234"/>
                  <a:pt x="170" y="234"/>
                </a:cubicBezTo>
                <a:cubicBezTo>
                  <a:pt x="171" y="234"/>
                  <a:pt x="172" y="234"/>
                  <a:pt x="173" y="234"/>
                </a:cubicBezTo>
                <a:cubicBezTo>
                  <a:pt x="344" y="191"/>
                  <a:pt x="344" y="191"/>
                  <a:pt x="344" y="191"/>
                </a:cubicBezTo>
                <a:cubicBezTo>
                  <a:pt x="349" y="190"/>
                  <a:pt x="353" y="184"/>
                  <a:pt x="351" y="178"/>
                </a:cubicBezTo>
                <a:close/>
                <a:moveTo>
                  <a:pt x="351" y="136"/>
                </a:moveTo>
                <a:cubicBezTo>
                  <a:pt x="350" y="130"/>
                  <a:pt x="344" y="127"/>
                  <a:pt x="338" y="128"/>
                </a:cubicBezTo>
                <a:cubicBezTo>
                  <a:pt x="168" y="171"/>
                  <a:pt x="168" y="171"/>
                  <a:pt x="168" y="171"/>
                </a:cubicBezTo>
                <a:cubicBezTo>
                  <a:pt x="162" y="172"/>
                  <a:pt x="159" y="178"/>
                  <a:pt x="160" y="184"/>
                </a:cubicBezTo>
                <a:cubicBezTo>
                  <a:pt x="161" y="188"/>
                  <a:pt x="166" y="192"/>
                  <a:pt x="170" y="192"/>
                </a:cubicBezTo>
                <a:cubicBezTo>
                  <a:pt x="171" y="192"/>
                  <a:pt x="172" y="192"/>
                  <a:pt x="173" y="191"/>
                </a:cubicBezTo>
                <a:cubicBezTo>
                  <a:pt x="344" y="149"/>
                  <a:pt x="344" y="149"/>
                  <a:pt x="344" y="149"/>
                </a:cubicBezTo>
                <a:cubicBezTo>
                  <a:pt x="349" y="147"/>
                  <a:pt x="353" y="141"/>
                  <a:pt x="351" y="136"/>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a:ln>
            <a:noFill/>
          </a:ln>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7" name="Freeform 59">
            <a:extLst>
              <a:ext uri="{FF2B5EF4-FFF2-40B4-BE49-F238E27FC236}">
                <a16:creationId xmlns:a16="http://schemas.microsoft.com/office/drawing/2014/main" id="{42BE51CF-4134-E6A8-DB89-F14453E861E9}"/>
              </a:ext>
            </a:extLst>
          </p:cNvPr>
          <p:cNvSpPr>
            <a:spLocks noChangeAspect="1" noEditPoints="1"/>
          </p:cNvSpPr>
          <p:nvPr/>
        </p:nvSpPr>
        <p:spPr bwMode="auto">
          <a:xfrm>
            <a:off x="2864845" y="5695226"/>
            <a:ext cx="432949" cy="434221"/>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a:ln>
            <a:noFill/>
          </a:ln>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8" name="Freeform 584">
            <a:extLst>
              <a:ext uri="{FF2B5EF4-FFF2-40B4-BE49-F238E27FC236}">
                <a16:creationId xmlns:a16="http://schemas.microsoft.com/office/drawing/2014/main" id="{A5EDD341-81EE-7244-FF77-2CA7539BF18A}"/>
              </a:ext>
            </a:extLst>
          </p:cNvPr>
          <p:cNvSpPr>
            <a:spLocks noChangeAspect="1" noEditPoints="1"/>
          </p:cNvSpPr>
          <p:nvPr/>
        </p:nvSpPr>
        <p:spPr bwMode="auto">
          <a:xfrm>
            <a:off x="4130734" y="5695862"/>
            <a:ext cx="432948" cy="432948"/>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a:ln>
            <a:noFill/>
          </a:ln>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9" name="Freeform 876">
            <a:extLst>
              <a:ext uri="{FF2B5EF4-FFF2-40B4-BE49-F238E27FC236}">
                <a16:creationId xmlns:a16="http://schemas.microsoft.com/office/drawing/2014/main" id="{94AB2912-AA31-BD68-0652-394C4E86E470}"/>
              </a:ext>
            </a:extLst>
          </p:cNvPr>
          <p:cNvSpPr>
            <a:spLocks noChangeAspect="1" noEditPoints="1"/>
          </p:cNvSpPr>
          <p:nvPr/>
        </p:nvSpPr>
        <p:spPr bwMode="auto">
          <a:xfrm>
            <a:off x="7964695" y="5695514"/>
            <a:ext cx="433644" cy="433644"/>
          </a:xfrm>
          <a:custGeom>
            <a:avLst/>
            <a:gdLst>
              <a:gd name="T0" fmla="*/ 245 w 512"/>
              <a:gd name="T1" fmla="*/ 394 h 512"/>
              <a:gd name="T2" fmla="*/ 171 w 512"/>
              <a:gd name="T3" fmla="*/ 330 h 512"/>
              <a:gd name="T4" fmla="*/ 280 w 512"/>
              <a:gd name="T5" fmla="*/ 257 h 512"/>
              <a:gd name="T6" fmla="*/ 301 w 512"/>
              <a:gd name="T7" fmla="*/ 242 h 512"/>
              <a:gd name="T8" fmla="*/ 275 w 512"/>
              <a:gd name="T9" fmla="*/ 246 h 512"/>
              <a:gd name="T10" fmla="*/ 214 w 512"/>
              <a:gd name="T11" fmla="*/ 176 h 512"/>
              <a:gd name="T12" fmla="*/ 183 w 512"/>
              <a:gd name="T13" fmla="*/ 170 h 512"/>
              <a:gd name="T14" fmla="*/ 178 w 512"/>
              <a:gd name="T15" fmla="*/ 185 h 512"/>
              <a:gd name="T16" fmla="*/ 207 w 512"/>
              <a:gd name="T17" fmla="*/ 197 h 512"/>
              <a:gd name="T18" fmla="*/ 316 w 512"/>
              <a:gd name="T19" fmla="*/ 195 h 512"/>
              <a:gd name="T20" fmla="*/ 336 w 512"/>
              <a:gd name="T21" fmla="*/ 175 h 512"/>
              <a:gd name="T22" fmla="*/ 308 w 512"/>
              <a:gd name="T23" fmla="*/ 170 h 512"/>
              <a:gd name="T24" fmla="*/ 304 w 512"/>
              <a:gd name="T25" fmla="*/ 197 h 512"/>
              <a:gd name="T26" fmla="*/ 248 w 512"/>
              <a:gd name="T27" fmla="*/ 153 h 512"/>
              <a:gd name="T28" fmla="*/ 269 w 512"/>
              <a:gd name="T29" fmla="*/ 142 h 512"/>
              <a:gd name="T30" fmla="*/ 243 w 512"/>
              <a:gd name="T31" fmla="*/ 142 h 512"/>
              <a:gd name="T32" fmla="*/ 248 w 512"/>
              <a:gd name="T33" fmla="*/ 153 h 512"/>
              <a:gd name="T34" fmla="*/ 256 w 512"/>
              <a:gd name="T35" fmla="*/ 512 h 512"/>
              <a:gd name="T36" fmla="*/ 256 w 512"/>
              <a:gd name="T37" fmla="*/ 0 h 512"/>
              <a:gd name="T38" fmla="*/ 362 w 512"/>
              <a:gd name="T39" fmla="*/ 320 h 512"/>
              <a:gd name="T40" fmla="*/ 273 w 512"/>
              <a:gd name="T41" fmla="*/ 334 h 512"/>
              <a:gd name="T42" fmla="*/ 266 w 512"/>
              <a:gd name="T43" fmla="*/ 274 h 512"/>
              <a:gd name="T44" fmla="*/ 318 w 512"/>
              <a:gd name="T45" fmla="*/ 287 h 512"/>
              <a:gd name="T46" fmla="*/ 308 w 512"/>
              <a:gd name="T47" fmla="*/ 218 h 512"/>
              <a:gd name="T48" fmla="*/ 350 w 512"/>
              <a:gd name="T49" fmla="*/ 197 h 512"/>
              <a:gd name="T50" fmla="*/ 334 w 512"/>
              <a:gd name="T51" fmla="*/ 149 h 512"/>
              <a:gd name="T52" fmla="*/ 289 w 512"/>
              <a:gd name="T53" fmla="*/ 156 h 512"/>
              <a:gd name="T54" fmla="*/ 256 w 512"/>
              <a:gd name="T55" fmla="*/ 96 h 512"/>
              <a:gd name="T56" fmla="*/ 223 w 512"/>
              <a:gd name="T57" fmla="*/ 156 h 512"/>
              <a:gd name="T58" fmla="*/ 177 w 512"/>
              <a:gd name="T59" fmla="*/ 149 h 512"/>
              <a:gd name="T60" fmla="*/ 162 w 512"/>
              <a:gd name="T61" fmla="*/ 198 h 512"/>
              <a:gd name="T62" fmla="*/ 203 w 512"/>
              <a:gd name="T63" fmla="*/ 219 h 512"/>
              <a:gd name="T64" fmla="*/ 182 w 512"/>
              <a:gd name="T65" fmla="*/ 260 h 512"/>
              <a:gd name="T66" fmla="*/ 210 w 512"/>
              <a:gd name="T67" fmla="*/ 292 h 512"/>
              <a:gd name="T68" fmla="*/ 245 w 512"/>
              <a:gd name="T69" fmla="*/ 274 h 512"/>
              <a:gd name="T70" fmla="*/ 238 w 512"/>
              <a:gd name="T71" fmla="*/ 333 h 512"/>
              <a:gd name="T72" fmla="*/ 149 w 512"/>
              <a:gd name="T73" fmla="*/ 320 h 512"/>
              <a:gd name="T74" fmla="*/ 250 w 512"/>
              <a:gd name="T75" fmla="*/ 416 h 512"/>
              <a:gd name="T76" fmla="*/ 334 w 512"/>
              <a:gd name="T77" fmla="*/ 392 h 512"/>
              <a:gd name="T78" fmla="*/ 267 w 512"/>
              <a:gd name="T79" fmla="*/ 394 h 512"/>
              <a:gd name="T80" fmla="*/ 341 w 512"/>
              <a:gd name="T81" fmla="*/ 330 h 512"/>
              <a:gd name="T82" fmla="*/ 267 w 512"/>
              <a:gd name="T83" fmla="*/ 394 h 512"/>
              <a:gd name="T84" fmla="*/ 210 w 512"/>
              <a:gd name="T85" fmla="*/ 242 h 512"/>
              <a:gd name="T86" fmla="*/ 206 w 512"/>
              <a:gd name="T87" fmla="*/ 270 h 512"/>
              <a:gd name="T88" fmla="*/ 231 w 512"/>
              <a:gd name="T89" fmla="*/ 257 h 512"/>
              <a:gd name="T90" fmla="*/ 227 w 512"/>
              <a:gd name="T91" fmla="*/ 241 h 512"/>
              <a:gd name="T92" fmla="*/ 278 w 512"/>
              <a:gd name="T93" fmla="*/ 217 h 512"/>
              <a:gd name="T94" fmla="*/ 256 w 512"/>
              <a:gd name="T95" fmla="*/ 174 h 512"/>
              <a:gd name="T96" fmla="*/ 233 w 512"/>
              <a:gd name="T97" fmla="*/ 185 h 512"/>
              <a:gd name="T98" fmla="*/ 240 w 512"/>
              <a:gd name="T99" fmla="*/ 224 h 512"/>
              <a:gd name="T100" fmla="*/ 278 w 512"/>
              <a:gd name="T101" fmla="*/ 2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12">
                <a:moveTo>
                  <a:pt x="224" y="349"/>
                </a:moveTo>
                <a:cubicBezTo>
                  <a:pt x="236" y="359"/>
                  <a:pt x="243" y="375"/>
                  <a:pt x="245" y="394"/>
                </a:cubicBezTo>
                <a:cubicBezTo>
                  <a:pt x="231" y="394"/>
                  <a:pt x="208" y="390"/>
                  <a:pt x="191" y="375"/>
                </a:cubicBezTo>
                <a:cubicBezTo>
                  <a:pt x="179" y="364"/>
                  <a:pt x="173" y="349"/>
                  <a:pt x="171" y="330"/>
                </a:cubicBezTo>
                <a:cubicBezTo>
                  <a:pt x="184" y="330"/>
                  <a:pt x="207" y="334"/>
                  <a:pt x="224" y="349"/>
                </a:cubicBezTo>
                <a:close/>
                <a:moveTo>
                  <a:pt x="280" y="257"/>
                </a:moveTo>
                <a:cubicBezTo>
                  <a:pt x="289" y="268"/>
                  <a:pt x="301" y="273"/>
                  <a:pt x="306" y="270"/>
                </a:cubicBezTo>
                <a:cubicBezTo>
                  <a:pt x="310" y="266"/>
                  <a:pt x="310" y="253"/>
                  <a:pt x="301" y="242"/>
                </a:cubicBezTo>
                <a:cubicBezTo>
                  <a:pt x="299" y="238"/>
                  <a:pt x="296" y="235"/>
                  <a:pt x="292" y="233"/>
                </a:cubicBezTo>
                <a:cubicBezTo>
                  <a:pt x="288" y="239"/>
                  <a:pt x="282" y="243"/>
                  <a:pt x="275" y="246"/>
                </a:cubicBezTo>
                <a:cubicBezTo>
                  <a:pt x="276" y="250"/>
                  <a:pt x="278" y="254"/>
                  <a:pt x="280" y="257"/>
                </a:cubicBezTo>
                <a:close/>
                <a:moveTo>
                  <a:pt x="214" y="176"/>
                </a:moveTo>
                <a:cubicBezTo>
                  <a:pt x="211" y="174"/>
                  <a:pt x="207" y="172"/>
                  <a:pt x="203" y="171"/>
                </a:cubicBezTo>
                <a:cubicBezTo>
                  <a:pt x="196" y="168"/>
                  <a:pt x="189" y="168"/>
                  <a:pt x="183" y="170"/>
                </a:cubicBezTo>
                <a:cubicBezTo>
                  <a:pt x="181" y="170"/>
                  <a:pt x="176" y="172"/>
                  <a:pt x="175" y="175"/>
                </a:cubicBezTo>
                <a:cubicBezTo>
                  <a:pt x="174" y="179"/>
                  <a:pt x="177" y="183"/>
                  <a:pt x="178" y="185"/>
                </a:cubicBezTo>
                <a:cubicBezTo>
                  <a:pt x="182" y="189"/>
                  <a:pt x="188" y="193"/>
                  <a:pt x="195" y="196"/>
                </a:cubicBezTo>
                <a:cubicBezTo>
                  <a:pt x="199" y="197"/>
                  <a:pt x="203" y="197"/>
                  <a:pt x="207" y="197"/>
                </a:cubicBezTo>
                <a:cubicBezTo>
                  <a:pt x="208" y="190"/>
                  <a:pt x="210" y="183"/>
                  <a:pt x="214" y="176"/>
                </a:cubicBezTo>
                <a:close/>
                <a:moveTo>
                  <a:pt x="316" y="195"/>
                </a:moveTo>
                <a:cubicBezTo>
                  <a:pt x="323" y="193"/>
                  <a:pt x="329" y="189"/>
                  <a:pt x="333" y="184"/>
                </a:cubicBezTo>
                <a:cubicBezTo>
                  <a:pt x="334" y="183"/>
                  <a:pt x="337" y="178"/>
                  <a:pt x="336" y="175"/>
                </a:cubicBezTo>
                <a:cubicBezTo>
                  <a:pt x="335" y="171"/>
                  <a:pt x="330" y="170"/>
                  <a:pt x="328" y="169"/>
                </a:cubicBezTo>
                <a:cubicBezTo>
                  <a:pt x="322" y="168"/>
                  <a:pt x="315" y="168"/>
                  <a:pt x="308" y="170"/>
                </a:cubicBezTo>
                <a:cubicBezTo>
                  <a:pt x="304" y="172"/>
                  <a:pt x="300" y="174"/>
                  <a:pt x="297" y="176"/>
                </a:cubicBezTo>
                <a:cubicBezTo>
                  <a:pt x="301" y="182"/>
                  <a:pt x="303" y="190"/>
                  <a:pt x="304" y="197"/>
                </a:cubicBezTo>
                <a:cubicBezTo>
                  <a:pt x="308" y="197"/>
                  <a:pt x="312" y="197"/>
                  <a:pt x="316" y="195"/>
                </a:cubicBezTo>
                <a:close/>
                <a:moveTo>
                  <a:pt x="248" y="153"/>
                </a:moveTo>
                <a:cubicBezTo>
                  <a:pt x="254" y="152"/>
                  <a:pt x="261" y="153"/>
                  <a:pt x="267" y="154"/>
                </a:cubicBezTo>
                <a:cubicBezTo>
                  <a:pt x="268" y="150"/>
                  <a:pt x="269" y="146"/>
                  <a:pt x="269" y="142"/>
                </a:cubicBezTo>
                <a:cubicBezTo>
                  <a:pt x="269" y="128"/>
                  <a:pt x="262" y="117"/>
                  <a:pt x="256" y="117"/>
                </a:cubicBezTo>
                <a:cubicBezTo>
                  <a:pt x="250" y="117"/>
                  <a:pt x="243" y="128"/>
                  <a:pt x="243" y="142"/>
                </a:cubicBezTo>
                <a:cubicBezTo>
                  <a:pt x="243" y="146"/>
                  <a:pt x="243" y="150"/>
                  <a:pt x="245" y="154"/>
                </a:cubicBezTo>
                <a:cubicBezTo>
                  <a:pt x="246" y="154"/>
                  <a:pt x="247" y="154"/>
                  <a:pt x="248" y="15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62" y="320"/>
                </a:moveTo>
                <a:cubicBezTo>
                  <a:pt x="362" y="314"/>
                  <a:pt x="358" y="309"/>
                  <a:pt x="353" y="309"/>
                </a:cubicBezTo>
                <a:cubicBezTo>
                  <a:pt x="351" y="309"/>
                  <a:pt x="304" y="305"/>
                  <a:pt x="273" y="334"/>
                </a:cubicBezTo>
                <a:cubicBezTo>
                  <a:pt x="270" y="336"/>
                  <a:pt x="268" y="338"/>
                  <a:pt x="266" y="340"/>
                </a:cubicBezTo>
                <a:cubicBezTo>
                  <a:pt x="266" y="274"/>
                  <a:pt x="266" y="274"/>
                  <a:pt x="266" y="274"/>
                </a:cubicBezTo>
                <a:cubicBezTo>
                  <a:pt x="276" y="286"/>
                  <a:pt x="289" y="292"/>
                  <a:pt x="301" y="292"/>
                </a:cubicBezTo>
                <a:cubicBezTo>
                  <a:pt x="307" y="292"/>
                  <a:pt x="313" y="290"/>
                  <a:pt x="318" y="287"/>
                </a:cubicBezTo>
                <a:cubicBezTo>
                  <a:pt x="334" y="275"/>
                  <a:pt x="334" y="250"/>
                  <a:pt x="319" y="229"/>
                </a:cubicBezTo>
                <a:cubicBezTo>
                  <a:pt x="316" y="225"/>
                  <a:pt x="312" y="221"/>
                  <a:pt x="308" y="218"/>
                </a:cubicBezTo>
                <a:cubicBezTo>
                  <a:pt x="313" y="218"/>
                  <a:pt x="318" y="217"/>
                  <a:pt x="323" y="215"/>
                </a:cubicBezTo>
                <a:cubicBezTo>
                  <a:pt x="334" y="212"/>
                  <a:pt x="343" y="205"/>
                  <a:pt x="350" y="197"/>
                </a:cubicBezTo>
                <a:cubicBezTo>
                  <a:pt x="357" y="188"/>
                  <a:pt x="359" y="178"/>
                  <a:pt x="356" y="168"/>
                </a:cubicBezTo>
                <a:cubicBezTo>
                  <a:pt x="353" y="159"/>
                  <a:pt x="345" y="152"/>
                  <a:pt x="334" y="149"/>
                </a:cubicBezTo>
                <a:cubicBezTo>
                  <a:pt x="324" y="146"/>
                  <a:pt x="312" y="146"/>
                  <a:pt x="301" y="150"/>
                </a:cubicBezTo>
                <a:cubicBezTo>
                  <a:pt x="297" y="152"/>
                  <a:pt x="292" y="154"/>
                  <a:pt x="289" y="156"/>
                </a:cubicBezTo>
                <a:cubicBezTo>
                  <a:pt x="290" y="151"/>
                  <a:pt x="290" y="147"/>
                  <a:pt x="290" y="142"/>
                </a:cubicBezTo>
                <a:cubicBezTo>
                  <a:pt x="290" y="116"/>
                  <a:pt x="275" y="96"/>
                  <a:pt x="256" y="96"/>
                </a:cubicBezTo>
                <a:cubicBezTo>
                  <a:pt x="236" y="96"/>
                  <a:pt x="221" y="116"/>
                  <a:pt x="221" y="142"/>
                </a:cubicBezTo>
                <a:cubicBezTo>
                  <a:pt x="221" y="147"/>
                  <a:pt x="222" y="152"/>
                  <a:pt x="223" y="156"/>
                </a:cubicBezTo>
                <a:cubicBezTo>
                  <a:pt x="219" y="154"/>
                  <a:pt x="214" y="152"/>
                  <a:pt x="210" y="150"/>
                </a:cubicBezTo>
                <a:cubicBezTo>
                  <a:pt x="199" y="147"/>
                  <a:pt x="187" y="146"/>
                  <a:pt x="177" y="149"/>
                </a:cubicBezTo>
                <a:cubicBezTo>
                  <a:pt x="166" y="152"/>
                  <a:pt x="158" y="159"/>
                  <a:pt x="155" y="169"/>
                </a:cubicBezTo>
                <a:cubicBezTo>
                  <a:pt x="152" y="178"/>
                  <a:pt x="154" y="189"/>
                  <a:pt x="162" y="198"/>
                </a:cubicBezTo>
                <a:cubicBezTo>
                  <a:pt x="168" y="206"/>
                  <a:pt x="177" y="212"/>
                  <a:pt x="189" y="216"/>
                </a:cubicBezTo>
                <a:cubicBezTo>
                  <a:pt x="193" y="217"/>
                  <a:pt x="198" y="218"/>
                  <a:pt x="203" y="219"/>
                </a:cubicBezTo>
                <a:cubicBezTo>
                  <a:pt x="199" y="222"/>
                  <a:pt x="196" y="225"/>
                  <a:pt x="193" y="229"/>
                </a:cubicBezTo>
                <a:cubicBezTo>
                  <a:pt x="186" y="239"/>
                  <a:pt x="182" y="250"/>
                  <a:pt x="182" y="260"/>
                </a:cubicBezTo>
                <a:cubicBezTo>
                  <a:pt x="181" y="271"/>
                  <a:pt x="186" y="281"/>
                  <a:pt x="194" y="287"/>
                </a:cubicBezTo>
                <a:cubicBezTo>
                  <a:pt x="198" y="291"/>
                  <a:pt x="204" y="292"/>
                  <a:pt x="210" y="292"/>
                </a:cubicBezTo>
                <a:cubicBezTo>
                  <a:pt x="215" y="292"/>
                  <a:pt x="219" y="292"/>
                  <a:pt x="223" y="290"/>
                </a:cubicBezTo>
                <a:cubicBezTo>
                  <a:pt x="231" y="287"/>
                  <a:pt x="239" y="281"/>
                  <a:pt x="245" y="274"/>
                </a:cubicBezTo>
                <a:cubicBezTo>
                  <a:pt x="245" y="340"/>
                  <a:pt x="245" y="340"/>
                  <a:pt x="245" y="340"/>
                </a:cubicBezTo>
                <a:cubicBezTo>
                  <a:pt x="243" y="337"/>
                  <a:pt x="241" y="335"/>
                  <a:pt x="238" y="333"/>
                </a:cubicBezTo>
                <a:cubicBezTo>
                  <a:pt x="207" y="304"/>
                  <a:pt x="160" y="309"/>
                  <a:pt x="159" y="309"/>
                </a:cubicBezTo>
                <a:cubicBezTo>
                  <a:pt x="153" y="310"/>
                  <a:pt x="149" y="314"/>
                  <a:pt x="149" y="320"/>
                </a:cubicBezTo>
                <a:cubicBezTo>
                  <a:pt x="149" y="350"/>
                  <a:pt x="158" y="374"/>
                  <a:pt x="177" y="390"/>
                </a:cubicBezTo>
                <a:cubicBezTo>
                  <a:pt x="201" y="413"/>
                  <a:pt x="235" y="416"/>
                  <a:pt x="250" y="416"/>
                </a:cubicBezTo>
                <a:cubicBezTo>
                  <a:pt x="253" y="416"/>
                  <a:pt x="260" y="416"/>
                  <a:pt x="263" y="416"/>
                </a:cubicBezTo>
                <a:cubicBezTo>
                  <a:pt x="279" y="416"/>
                  <a:pt x="311" y="413"/>
                  <a:pt x="334" y="392"/>
                </a:cubicBezTo>
                <a:cubicBezTo>
                  <a:pt x="353" y="375"/>
                  <a:pt x="362" y="351"/>
                  <a:pt x="362" y="320"/>
                </a:cubicBezTo>
                <a:close/>
                <a:moveTo>
                  <a:pt x="267" y="394"/>
                </a:moveTo>
                <a:cubicBezTo>
                  <a:pt x="280" y="394"/>
                  <a:pt x="303" y="391"/>
                  <a:pt x="320" y="376"/>
                </a:cubicBezTo>
                <a:cubicBezTo>
                  <a:pt x="332" y="365"/>
                  <a:pt x="339" y="350"/>
                  <a:pt x="341" y="330"/>
                </a:cubicBezTo>
                <a:cubicBezTo>
                  <a:pt x="327" y="331"/>
                  <a:pt x="304" y="334"/>
                  <a:pt x="287" y="350"/>
                </a:cubicBezTo>
                <a:cubicBezTo>
                  <a:pt x="275" y="360"/>
                  <a:pt x="269" y="375"/>
                  <a:pt x="267" y="394"/>
                </a:cubicBezTo>
                <a:close/>
                <a:moveTo>
                  <a:pt x="219" y="233"/>
                </a:moveTo>
                <a:cubicBezTo>
                  <a:pt x="216" y="236"/>
                  <a:pt x="213" y="238"/>
                  <a:pt x="210" y="242"/>
                </a:cubicBezTo>
                <a:cubicBezTo>
                  <a:pt x="206" y="248"/>
                  <a:pt x="203" y="255"/>
                  <a:pt x="203" y="261"/>
                </a:cubicBezTo>
                <a:cubicBezTo>
                  <a:pt x="203" y="263"/>
                  <a:pt x="203" y="268"/>
                  <a:pt x="206" y="270"/>
                </a:cubicBezTo>
                <a:cubicBezTo>
                  <a:pt x="209" y="272"/>
                  <a:pt x="214" y="271"/>
                  <a:pt x="216" y="270"/>
                </a:cubicBezTo>
                <a:cubicBezTo>
                  <a:pt x="222" y="268"/>
                  <a:pt x="227" y="263"/>
                  <a:pt x="231" y="257"/>
                </a:cubicBezTo>
                <a:cubicBezTo>
                  <a:pt x="234" y="254"/>
                  <a:pt x="236" y="250"/>
                  <a:pt x="237" y="246"/>
                </a:cubicBezTo>
                <a:cubicBezTo>
                  <a:pt x="233" y="245"/>
                  <a:pt x="230" y="243"/>
                  <a:pt x="227" y="241"/>
                </a:cubicBezTo>
                <a:cubicBezTo>
                  <a:pt x="224" y="239"/>
                  <a:pt x="221" y="236"/>
                  <a:pt x="219" y="233"/>
                </a:cubicBezTo>
                <a:close/>
                <a:moveTo>
                  <a:pt x="278" y="217"/>
                </a:moveTo>
                <a:cubicBezTo>
                  <a:pt x="287" y="205"/>
                  <a:pt x="284" y="188"/>
                  <a:pt x="272" y="179"/>
                </a:cubicBezTo>
                <a:cubicBezTo>
                  <a:pt x="267" y="176"/>
                  <a:pt x="261" y="174"/>
                  <a:pt x="256" y="174"/>
                </a:cubicBezTo>
                <a:cubicBezTo>
                  <a:pt x="254" y="174"/>
                  <a:pt x="253" y="174"/>
                  <a:pt x="251" y="174"/>
                </a:cubicBezTo>
                <a:cubicBezTo>
                  <a:pt x="244" y="176"/>
                  <a:pt x="238" y="179"/>
                  <a:pt x="233" y="185"/>
                </a:cubicBezTo>
                <a:cubicBezTo>
                  <a:pt x="229" y="191"/>
                  <a:pt x="227" y="199"/>
                  <a:pt x="229" y="206"/>
                </a:cubicBezTo>
                <a:cubicBezTo>
                  <a:pt x="230" y="213"/>
                  <a:pt x="234" y="219"/>
                  <a:pt x="240" y="224"/>
                </a:cubicBezTo>
                <a:cubicBezTo>
                  <a:pt x="246" y="228"/>
                  <a:pt x="253" y="230"/>
                  <a:pt x="260" y="228"/>
                </a:cubicBezTo>
                <a:cubicBezTo>
                  <a:pt x="267" y="227"/>
                  <a:pt x="274" y="223"/>
                  <a:pt x="278" y="217"/>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a:ln>
            <a:noFill/>
          </a:ln>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60" name="Group 681">
            <a:extLst>
              <a:ext uri="{FF2B5EF4-FFF2-40B4-BE49-F238E27FC236}">
                <a16:creationId xmlns:a16="http://schemas.microsoft.com/office/drawing/2014/main" id="{38C367A5-A99F-1924-BA9B-6B639AAA4581}"/>
              </a:ext>
            </a:extLst>
          </p:cNvPr>
          <p:cNvGrpSpPr>
            <a:grpSpLocks noChangeAspect="1"/>
          </p:cNvGrpSpPr>
          <p:nvPr/>
        </p:nvGrpSpPr>
        <p:grpSpPr bwMode="auto">
          <a:xfrm>
            <a:off x="5405888" y="5694695"/>
            <a:ext cx="435282" cy="435283"/>
            <a:chOff x="6210" y="2696"/>
            <a:chExt cx="340" cy="340"/>
          </a:xfr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l="50000" t="50000" r="50000" b="50000"/>
            </a:path>
            <a:tileRect/>
          </a:gradFill>
        </p:grpSpPr>
        <p:sp>
          <p:nvSpPr>
            <p:cNvPr id="61" name="Freeform 682">
              <a:extLst>
                <a:ext uri="{FF2B5EF4-FFF2-40B4-BE49-F238E27FC236}">
                  <a16:creationId xmlns:a16="http://schemas.microsoft.com/office/drawing/2014/main" id="{E8F1ECF7-E962-FE64-3DB3-40584977B963}"/>
                </a:ext>
              </a:extLst>
            </p:cNvPr>
            <p:cNvSpPr>
              <a:spLocks/>
            </p:cNvSpPr>
            <p:nvPr/>
          </p:nvSpPr>
          <p:spPr bwMode="auto">
            <a:xfrm>
              <a:off x="6351" y="2911"/>
              <a:ext cx="57" cy="49"/>
            </a:xfrm>
            <a:custGeom>
              <a:avLst/>
              <a:gdLst>
                <a:gd name="T0" fmla="*/ 51 w 85"/>
                <a:gd name="T1" fmla="*/ 3 h 73"/>
                <a:gd name="T2" fmla="*/ 43 w 85"/>
                <a:gd name="T3" fmla="*/ 0 h 73"/>
                <a:gd name="T4" fmla="*/ 34 w 85"/>
                <a:gd name="T5" fmla="*/ 3 h 73"/>
                <a:gd name="T6" fmla="*/ 16 w 85"/>
                <a:gd name="T7" fmla="*/ 9 h 73"/>
                <a:gd name="T8" fmla="*/ 11 w 85"/>
                <a:gd name="T9" fmla="*/ 9 h 73"/>
                <a:gd name="T10" fmla="*/ 0 w 85"/>
                <a:gd name="T11" fmla="*/ 2 h 73"/>
                <a:gd name="T12" fmla="*/ 0 w 85"/>
                <a:gd name="T13" fmla="*/ 73 h 73"/>
                <a:gd name="T14" fmla="*/ 37 w 85"/>
                <a:gd name="T15" fmla="*/ 51 h 73"/>
                <a:gd name="T16" fmla="*/ 48 w 85"/>
                <a:gd name="T17" fmla="*/ 51 h 73"/>
                <a:gd name="T18" fmla="*/ 85 w 85"/>
                <a:gd name="T19" fmla="*/ 73 h 73"/>
                <a:gd name="T20" fmla="*/ 85 w 85"/>
                <a:gd name="T21" fmla="*/ 2 h 73"/>
                <a:gd name="T22" fmla="*/ 75 w 85"/>
                <a:gd name="T23" fmla="*/ 9 h 73"/>
                <a:gd name="T24" fmla="*/ 51 w 85"/>
                <a:gd name="T2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3">
                  <a:moveTo>
                    <a:pt x="51" y="3"/>
                  </a:moveTo>
                  <a:cubicBezTo>
                    <a:pt x="49" y="2"/>
                    <a:pt x="44" y="0"/>
                    <a:pt x="43" y="0"/>
                  </a:cubicBezTo>
                  <a:cubicBezTo>
                    <a:pt x="41" y="0"/>
                    <a:pt x="37" y="2"/>
                    <a:pt x="34" y="3"/>
                  </a:cubicBezTo>
                  <a:cubicBezTo>
                    <a:pt x="29" y="6"/>
                    <a:pt x="23" y="9"/>
                    <a:pt x="16" y="9"/>
                  </a:cubicBezTo>
                  <a:cubicBezTo>
                    <a:pt x="14" y="9"/>
                    <a:pt x="12" y="9"/>
                    <a:pt x="11" y="9"/>
                  </a:cubicBezTo>
                  <a:cubicBezTo>
                    <a:pt x="6" y="7"/>
                    <a:pt x="3" y="5"/>
                    <a:pt x="0" y="2"/>
                  </a:cubicBezTo>
                  <a:cubicBezTo>
                    <a:pt x="0" y="73"/>
                    <a:pt x="0" y="73"/>
                    <a:pt x="0" y="73"/>
                  </a:cubicBezTo>
                  <a:cubicBezTo>
                    <a:pt x="37" y="51"/>
                    <a:pt x="37" y="51"/>
                    <a:pt x="37" y="51"/>
                  </a:cubicBezTo>
                  <a:cubicBezTo>
                    <a:pt x="41" y="49"/>
                    <a:pt x="45" y="49"/>
                    <a:pt x="48" y="51"/>
                  </a:cubicBezTo>
                  <a:cubicBezTo>
                    <a:pt x="85" y="73"/>
                    <a:pt x="85" y="73"/>
                    <a:pt x="85" y="73"/>
                  </a:cubicBezTo>
                  <a:cubicBezTo>
                    <a:pt x="85" y="2"/>
                    <a:pt x="85" y="2"/>
                    <a:pt x="85" y="2"/>
                  </a:cubicBezTo>
                  <a:cubicBezTo>
                    <a:pt x="82" y="5"/>
                    <a:pt x="79" y="7"/>
                    <a:pt x="75" y="9"/>
                  </a:cubicBezTo>
                  <a:cubicBezTo>
                    <a:pt x="66" y="11"/>
                    <a:pt x="58" y="7"/>
                    <a:pt x="5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2" name="Freeform 683">
              <a:extLst>
                <a:ext uri="{FF2B5EF4-FFF2-40B4-BE49-F238E27FC236}">
                  <a16:creationId xmlns:a16="http://schemas.microsoft.com/office/drawing/2014/main" id="{84AAF129-2893-DA8F-80F2-8B854CFAC8E4}"/>
                </a:ext>
              </a:extLst>
            </p:cNvPr>
            <p:cNvSpPr>
              <a:spLocks noEditPoints="1"/>
            </p:cNvSpPr>
            <p:nvPr/>
          </p:nvSpPr>
          <p:spPr bwMode="auto">
            <a:xfrm>
              <a:off x="6314" y="2772"/>
              <a:ext cx="132" cy="131"/>
            </a:xfrm>
            <a:custGeom>
              <a:avLst/>
              <a:gdLst>
                <a:gd name="T0" fmla="*/ 188 w 198"/>
                <a:gd name="T1" fmla="*/ 99 h 198"/>
                <a:gd name="T2" fmla="*/ 194 w 198"/>
                <a:gd name="T3" fmla="*/ 81 h 198"/>
                <a:gd name="T4" fmla="*/ 198 w 198"/>
                <a:gd name="T5" fmla="*/ 72 h 198"/>
                <a:gd name="T6" fmla="*/ 190 w 198"/>
                <a:gd name="T7" fmla="*/ 67 h 198"/>
                <a:gd name="T8" fmla="*/ 176 w 198"/>
                <a:gd name="T9" fmla="*/ 54 h 198"/>
                <a:gd name="T10" fmla="*/ 172 w 198"/>
                <a:gd name="T11" fmla="*/ 36 h 198"/>
                <a:gd name="T12" fmla="*/ 171 w 198"/>
                <a:gd name="T13" fmla="*/ 26 h 198"/>
                <a:gd name="T14" fmla="*/ 162 w 198"/>
                <a:gd name="T15" fmla="*/ 25 h 198"/>
                <a:gd name="T16" fmla="*/ 143 w 198"/>
                <a:gd name="T17" fmla="*/ 21 h 198"/>
                <a:gd name="T18" fmla="*/ 131 w 198"/>
                <a:gd name="T19" fmla="*/ 7 h 198"/>
                <a:gd name="T20" fmla="*/ 125 w 198"/>
                <a:gd name="T21" fmla="*/ 0 h 198"/>
                <a:gd name="T22" fmla="*/ 117 w 198"/>
                <a:gd name="T23" fmla="*/ 4 h 198"/>
                <a:gd name="T24" fmla="*/ 99 w 198"/>
                <a:gd name="T25" fmla="*/ 9 h 198"/>
                <a:gd name="T26" fmla="*/ 80 w 198"/>
                <a:gd name="T27" fmla="*/ 5 h 198"/>
                <a:gd name="T28" fmla="*/ 72 w 198"/>
                <a:gd name="T29" fmla="*/ 3 h 198"/>
                <a:gd name="T30" fmla="*/ 72 w 198"/>
                <a:gd name="T31" fmla="*/ 3 h 198"/>
                <a:gd name="T32" fmla="*/ 67 w 198"/>
                <a:gd name="T33" fmla="*/ 9 h 198"/>
                <a:gd name="T34" fmla="*/ 54 w 198"/>
                <a:gd name="T35" fmla="*/ 22 h 198"/>
                <a:gd name="T36" fmla="*/ 35 w 198"/>
                <a:gd name="T37" fmla="*/ 26 h 198"/>
                <a:gd name="T38" fmla="*/ 26 w 198"/>
                <a:gd name="T39" fmla="*/ 27 h 198"/>
                <a:gd name="T40" fmla="*/ 25 w 198"/>
                <a:gd name="T41" fmla="*/ 36 h 198"/>
                <a:gd name="T42" fmla="*/ 21 w 198"/>
                <a:gd name="T43" fmla="*/ 54 h 198"/>
                <a:gd name="T44" fmla="*/ 7 w 198"/>
                <a:gd name="T45" fmla="*/ 67 h 198"/>
                <a:gd name="T46" fmla="*/ 0 w 198"/>
                <a:gd name="T47" fmla="*/ 73 h 198"/>
                <a:gd name="T48" fmla="*/ 3 w 198"/>
                <a:gd name="T49" fmla="*/ 81 h 198"/>
                <a:gd name="T50" fmla="*/ 9 w 198"/>
                <a:gd name="T51" fmla="*/ 99 h 198"/>
                <a:gd name="T52" fmla="*/ 3 w 198"/>
                <a:gd name="T53" fmla="*/ 117 h 198"/>
                <a:gd name="T54" fmla="*/ 0 w 198"/>
                <a:gd name="T55" fmla="*/ 126 h 198"/>
                <a:gd name="T56" fmla="*/ 7 w 198"/>
                <a:gd name="T57" fmla="*/ 131 h 198"/>
                <a:gd name="T58" fmla="*/ 21 w 198"/>
                <a:gd name="T59" fmla="*/ 144 h 198"/>
                <a:gd name="T60" fmla="*/ 25 w 198"/>
                <a:gd name="T61" fmla="*/ 162 h 198"/>
                <a:gd name="T62" fmla="*/ 26 w 198"/>
                <a:gd name="T63" fmla="*/ 172 h 198"/>
                <a:gd name="T64" fmla="*/ 35 w 198"/>
                <a:gd name="T65" fmla="*/ 173 h 198"/>
                <a:gd name="T66" fmla="*/ 54 w 198"/>
                <a:gd name="T67" fmla="*/ 177 h 198"/>
                <a:gd name="T68" fmla="*/ 67 w 198"/>
                <a:gd name="T69" fmla="*/ 191 h 198"/>
                <a:gd name="T70" fmla="*/ 72 w 198"/>
                <a:gd name="T71" fmla="*/ 198 h 198"/>
                <a:gd name="T72" fmla="*/ 80 w 198"/>
                <a:gd name="T73" fmla="*/ 194 h 198"/>
                <a:gd name="T74" fmla="*/ 99 w 198"/>
                <a:gd name="T75" fmla="*/ 189 h 198"/>
                <a:gd name="T76" fmla="*/ 117 w 198"/>
                <a:gd name="T77" fmla="*/ 193 h 198"/>
                <a:gd name="T78" fmla="*/ 125 w 198"/>
                <a:gd name="T79" fmla="*/ 195 h 198"/>
                <a:gd name="T80" fmla="*/ 125 w 198"/>
                <a:gd name="T81" fmla="*/ 195 h 198"/>
                <a:gd name="T82" fmla="*/ 131 w 198"/>
                <a:gd name="T83" fmla="*/ 189 h 198"/>
                <a:gd name="T84" fmla="*/ 143 w 198"/>
                <a:gd name="T85" fmla="*/ 176 h 198"/>
                <a:gd name="T86" fmla="*/ 162 w 198"/>
                <a:gd name="T87" fmla="*/ 172 h 198"/>
                <a:gd name="T88" fmla="*/ 171 w 198"/>
                <a:gd name="T89" fmla="*/ 171 h 198"/>
                <a:gd name="T90" fmla="*/ 172 w 198"/>
                <a:gd name="T91" fmla="*/ 162 h 198"/>
                <a:gd name="T92" fmla="*/ 176 w 198"/>
                <a:gd name="T93" fmla="*/ 144 h 198"/>
                <a:gd name="T94" fmla="*/ 190 w 198"/>
                <a:gd name="T95" fmla="*/ 131 h 198"/>
                <a:gd name="T96" fmla="*/ 198 w 198"/>
                <a:gd name="T97" fmla="*/ 125 h 198"/>
                <a:gd name="T98" fmla="*/ 194 w 198"/>
                <a:gd name="T99" fmla="*/ 117 h 198"/>
                <a:gd name="T100" fmla="*/ 188 w 198"/>
                <a:gd name="T101" fmla="*/ 99 h 198"/>
                <a:gd name="T102" fmla="*/ 99 w 198"/>
                <a:gd name="T103" fmla="*/ 152 h 198"/>
                <a:gd name="T104" fmla="*/ 45 w 198"/>
                <a:gd name="T105" fmla="*/ 99 h 198"/>
                <a:gd name="T106" fmla="*/ 99 w 198"/>
                <a:gd name="T107" fmla="*/ 46 h 198"/>
                <a:gd name="T108" fmla="*/ 152 w 198"/>
                <a:gd name="T109" fmla="*/ 99 h 198"/>
                <a:gd name="T110" fmla="*/ 99 w 198"/>
                <a:gd name="T111"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98">
                  <a:moveTo>
                    <a:pt x="188" y="99"/>
                  </a:moveTo>
                  <a:cubicBezTo>
                    <a:pt x="188" y="92"/>
                    <a:pt x="191" y="86"/>
                    <a:pt x="194" y="81"/>
                  </a:cubicBezTo>
                  <a:cubicBezTo>
                    <a:pt x="195" y="78"/>
                    <a:pt x="198" y="74"/>
                    <a:pt x="198" y="72"/>
                  </a:cubicBezTo>
                  <a:cubicBezTo>
                    <a:pt x="197" y="71"/>
                    <a:pt x="193" y="69"/>
                    <a:pt x="190" y="67"/>
                  </a:cubicBezTo>
                  <a:cubicBezTo>
                    <a:pt x="185" y="64"/>
                    <a:pt x="180" y="60"/>
                    <a:pt x="176" y="54"/>
                  </a:cubicBezTo>
                  <a:cubicBezTo>
                    <a:pt x="173" y="48"/>
                    <a:pt x="173" y="42"/>
                    <a:pt x="172" y="36"/>
                  </a:cubicBezTo>
                  <a:cubicBezTo>
                    <a:pt x="172" y="33"/>
                    <a:pt x="172" y="28"/>
                    <a:pt x="171" y="26"/>
                  </a:cubicBezTo>
                  <a:cubicBezTo>
                    <a:pt x="170" y="26"/>
                    <a:pt x="165" y="26"/>
                    <a:pt x="162" y="25"/>
                  </a:cubicBezTo>
                  <a:cubicBezTo>
                    <a:pt x="156" y="25"/>
                    <a:pt x="149" y="25"/>
                    <a:pt x="143" y="21"/>
                  </a:cubicBezTo>
                  <a:cubicBezTo>
                    <a:pt x="138" y="18"/>
                    <a:pt x="134" y="12"/>
                    <a:pt x="131" y="7"/>
                  </a:cubicBezTo>
                  <a:cubicBezTo>
                    <a:pt x="129" y="5"/>
                    <a:pt x="126" y="1"/>
                    <a:pt x="125" y="0"/>
                  </a:cubicBezTo>
                  <a:cubicBezTo>
                    <a:pt x="124" y="0"/>
                    <a:pt x="120" y="2"/>
                    <a:pt x="117" y="4"/>
                  </a:cubicBezTo>
                  <a:cubicBezTo>
                    <a:pt x="112" y="6"/>
                    <a:pt x="106" y="9"/>
                    <a:pt x="99" y="9"/>
                  </a:cubicBezTo>
                  <a:cubicBezTo>
                    <a:pt x="92" y="9"/>
                    <a:pt x="86" y="8"/>
                    <a:pt x="80" y="5"/>
                  </a:cubicBezTo>
                  <a:cubicBezTo>
                    <a:pt x="78" y="4"/>
                    <a:pt x="73" y="3"/>
                    <a:pt x="72" y="3"/>
                  </a:cubicBezTo>
                  <a:cubicBezTo>
                    <a:pt x="72" y="3"/>
                    <a:pt x="72" y="3"/>
                    <a:pt x="72" y="3"/>
                  </a:cubicBezTo>
                  <a:cubicBezTo>
                    <a:pt x="71" y="3"/>
                    <a:pt x="68" y="6"/>
                    <a:pt x="67" y="9"/>
                  </a:cubicBezTo>
                  <a:cubicBezTo>
                    <a:pt x="63" y="14"/>
                    <a:pt x="60" y="19"/>
                    <a:pt x="54" y="22"/>
                  </a:cubicBezTo>
                  <a:cubicBezTo>
                    <a:pt x="48" y="26"/>
                    <a:pt x="41" y="26"/>
                    <a:pt x="35" y="26"/>
                  </a:cubicBezTo>
                  <a:cubicBezTo>
                    <a:pt x="32" y="26"/>
                    <a:pt x="27" y="26"/>
                    <a:pt x="26" y="27"/>
                  </a:cubicBezTo>
                  <a:cubicBezTo>
                    <a:pt x="26" y="28"/>
                    <a:pt x="25" y="33"/>
                    <a:pt x="25" y="36"/>
                  </a:cubicBezTo>
                  <a:cubicBezTo>
                    <a:pt x="25" y="42"/>
                    <a:pt x="24" y="48"/>
                    <a:pt x="21" y="54"/>
                  </a:cubicBezTo>
                  <a:cubicBezTo>
                    <a:pt x="18" y="60"/>
                    <a:pt x="12" y="64"/>
                    <a:pt x="7" y="67"/>
                  </a:cubicBezTo>
                  <a:cubicBezTo>
                    <a:pt x="5" y="69"/>
                    <a:pt x="0" y="71"/>
                    <a:pt x="0" y="73"/>
                  </a:cubicBezTo>
                  <a:cubicBezTo>
                    <a:pt x="0" y="74"/>
                    <a:pt x="2" y="78"/>
                    <a:pt x="3" y="81"/>
                  </a:cubicBezTo>
                  <a:cubicBezTo>
                    <a:pt x="6" y="86"/>
                    <a:pt x="9" y="92"/>
                    <a:pt x="9" y="99"/>
                  </a:cubicBezTo>
                  <a:cubicBezTo>
                    <a:pt x="9" y="106"/>
                    <a:pt x="6" y="112"/>
                    <a:pt x="3" y="117"/>
                  </a:cubicBezTo>
                  <a:cubicBezTo>
                    <a:pt x="2" y="120"/>
                    <a:pt x="0" y="124"/>
                    <a:pt x="0" y="126"/>
                  </a:cubicBezTo>
                  <a:cubicBezTo>
                    <a:pt x="0" y="127"/>
                    <a:pt x="5" y="129"/>
                    <a:pt x="7" y="131"/>
                  </a:cubicBezTo>
                  <a:cubicBezTo>
                    <a:pt x="12" y="134"/>
                    <a:pt x="18" y="138"/>
                    <a:pt x="21" y="144"/>
                  </a:cubicBezTo>
                  <a:cubicBezTo>
                    <a:pt x="24" y="150"/>
                    <a:pt x="25" y="156"/>
                    <a:pt x="25" y="162"/>
                  </a:cubicBezTo>
                  <a:cubicBezTo>
                    <a:pt x="25" y="165"/>
                    <a:pt x="26" y="170"/>
                    <a:pt x="26" y="172"/>
                  </a:cubicBezTo>
                  <a:cubicBezTo>
                    <a:pt x="27" y="172"/>
                    <a:pt x="32" y="172"/>
                    <a:pt x="35" y="173"/>
                  </a:cubicBezTo>
                  <a:cubicBezTo>
                    <a:pt x="41" y="173"/>
                    <a:pt x="48" y="173"/>
                    <a:pt x="54" y="177"/>
                  </a:cubicBezTo>
                  <a:cubicBezTo>
                    <a:pt x="60" y="180"/>
                    <a:pt x="63" y="186"/>
                    <a:pt x="67" y="191"/>
                  </a:cubicBezTo>
                  <a:cubicBezTo>
                    <a:pt x="68" y="193"/>
                    <a:pt x="71" y="197"/>
                    <a:pt x="72" y="198"/>
                  </a:cubicBezTo>
                  <a:cubicBezTo>
                    <a:pt x="73" y="198"/>
                    <a:pt x="78" y="196"/>
                    <a:pt x="80" y="194"/>
                  </a:cubicBezTo>
                  <a:cubicBezTo>
                    <a:pt x="86" y="192"/>
                    <a:pt x="92" y="189"/>
                    <a:pt x="99" y="189"/>
                  </a:cubicBezTo>
                  <a:cubicBezTo>
                    <a:pt x="106" y="189"/>
                    <a:pt x="112" y="190"/>
                    <a:pt x="117" y="193"/>
                  </a:cubicBezTo>
                  <a:cubicBezTo>
                    <a:pt x="120" y="194"/>
                    <a:pt x="124" y="195"/>
                    <a:pt x="125" y="195"/>
                  </a:cubicBezTo>
                  <a:cubicBezTo>
                    <a:pt x="125" y="195"/>
                    <a:pt x="125" y="195"/>
                    <a:pt x="125" y="195"/>
                  </a:cubicBezTo>
                  <a:cubicBezTo>
                    <a:pt x="126" y="195"/>
                    <a:pt x="129" y="192"/>
                    <a:pt x="131" y="189"/>
                  </a:cubicBezTo>
                  <a:cubicBezTo>
                    <a:pt x="134" y="184"/>
                    <a:pt x="138" y="179"/>
                    <a:pt x="143" y="176"/>
                  </a:cubicBezTo>
                  <a:cubicBezTo>
                    <a:pt x="149" y="172"/>
                    <a:pt x="156" y="172"/>
                    <a:pt x="162" y="172"/>
                  </a:cubicBezTo>
                  <a:cubicBezTo>
                    <a:pt x="165" y="172"/>
                    <a:pt x="170" y="172"/>
                    <a:pt x="171" y="171"/>
                  </a:cubicBezTo>
                  <a:cubicBezTo>
                    <a:pt x="172" y="170"/>
                    <a:pt x="172" y="165"/>
                    <a:pt x="172" y="162"/>
                  </a:cubicBezTo>
                  <a:cubicBezTo>
                    <a:pt x="173" y="156"/>
                    <a:pt x="173" y="150"/>
                    <a:pt x="176" y="144"/>
                  </a:cubicBezTo>
                  <a:cubicBezTo>
                    <a:pt x="180" y="138"/>
                    <a:pt x="185" y="134"/>
                    <a:pt x="190" y="131"/>
                  </a:cubicBezTo>
                  <a:cubicBezTo>
                    <a:pt x="193" y="129"/>
                    <a:pt x="197" y="127"/>
                    <a:pt x="198" y="125"/>
                  </a:cubicBezTo>
                  <a:cubicBezTo>
                    <a:pt x="198" y="124"/>
                    <a:pt x="195" y="120"/>
                    <a:pt x="194" y="117"/>
                  </a:cubicBezTo>
                  <a:cubicBezTo>
                    <a:pt x="191" y="112"/>
                    <a:pt x="188" y="106"/>
                    <a:pt x="188" y="99"/>
                  </a:cubicBezTo>
                  <a:close/>
                  <a:moveTo>
                    <a:pt x="99" y="152"/>
                  </a:moveTo>
                  <a:cubicBezTo>
                    <a:pt x="69" y="152"/>
                    <a:pt x="45" y="128"/>
                    <a:pt x="45" y="99"/>
                  </a:cubicBezTo>
                  <a:cubicBezTo>
                    <a:pt x="45" y="70"/>
                    <a:pt x="69" y="46"/>
                    <a:pt x="99" y="46"/>
                  </a:cubicBezTo>
                  <a:cubicBezTo>
                    <a:pt x="128" y="46"/>
                    <a:pt x="152" y="70"/>
                    <a:pt x="152" y="99"/>
                  </a:cubicBezTo>
                  <a:cubicBezTo>
                    <a:pt x="152" y="128"/>
                    <a:pt x="128" y="152"/>
                    <a:pt x="99" y="1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3" name="Oval 684">
              <a:extLst>
                <a:ext uri="{FF2B5EF4-FFF2-40B4-BE49-F238E27FC236}">
                  <a16:creationId xmlns:a16="http://schemas.microsoft.com/office/drawing/2014/main" id="{98464C9D-5A65-8B31-55AA-006D42F66122}"/>
                </a:ext>
              </a:extLst>
            </p:cNvPr>
            <p:cNvSpPr>
              <a:spLocks noChangeArrowheads="1"/>
            </p:cNvSpPr>
            <p:nvPr/>
          </p:nvSpPr>
          <p:spPr bwMode="auto">
            <a:xfrm>
              <a:off x="6359" y="2816"/>
              <a:ext cx="42" cy="4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4" name="Freeform 685">
              <a:extLst>
                <a:ext uri="{FF2B5EF4-FFF2-40B4-BE49-F238E27FC236}">
                  <a16:creationId xmlns:a16="http://schemas.microsoft.com/office/drawing/2014/main" id="{25F1203E-072A-3DD8-9A0A-948EA73303F1}"/>
                </a:ext>
              </a:extLst>
            </p:cNvPr>
            <p:cNvSpPr>
              <a:spLocks noEditPoints="1"/>
            </p:cNvSpPr>
            <p:nvPr/>
          </p:nvSpPr>
          <p:spPr bwMode="auto">
            <a:xfrm>
              <a:off x="6210" y="269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5 w 512"/>
                <a:gd name="T11" fmla="*/ 245 h 512"/>
                <a:gd name="T12" fmla="*/ 359 w 512"/>
                <a:gd name="T13" fmla="*/ 263 h 512"/>
                <a:gd name="T14" fmla="*/ 352 w 512"/>
                <a:gd name="T15" fmla="*/ 268 h 512"/>
                <a:gd name="T16" fmla="*/ 351 w 512"/>
                <a:gd name="T17" fmla="*/ 278 h 512"/>
                <a:gd name="T18" fmla="*/ 343 w 512"/>
                <a:gd name="T19" fmla="*/ 300 h 512"/>
                <a:gd name="T20" fmla="*/ 320 w 512"/>
                <a:gd name="T21" fmla="*/ 308 h 512"/>
                <a:gd name="T22" fmla="*/ 320 w 512"/>
                <a:gd name="T23" fmla="*/ 308 h 512"/>
                <a:gd name="T24" fmla="*/ 320 w 512"/>
                <a:gd name="T25" fmla="*/ 416 h 512"/>
                <a:gd name="T26" fmla="*/ 314 w 512"/>
                <a:gd name="T27" fmla="*/ 425 h 512"/>
                <a:gd name="T28" fmla="*/ 309 w 512"/>
                <a:gd name="T29" fmla="*/ 426 h 512"/>
                <a:gd name="T30" fmla="*/ 304 w 512"/>
                <a:gd name="T31" fmla="*/ 425 h 512"/>
                <a:gd name="T32" fmla="*/ 256 w 512"/>
                <a:gd name="T33" fmla="*/ 396 h 512"/>
                <a:gd name="T34" fmla="*/ 208 w 512"/>
                <a:gd name="T35" fmla="*/ 425 h 512"/>
                <a:gd name="T36" fmla="*/ 197 w 512"/>
                <a:gd name="T37" fmla="*/ 425 h 512"/>
                <a:gd name="T38" fmla="*/ 192 w 512"/>
                <a:gd name="T39" fmla="*/ 416 h 512"/>
                <a:gd name="T40" fmla="*/ 192 w 512"/>
                <a:gd name="T41" fmla="*/ 308 h 512"/>
                <a:gd name="T42" fmla="*/ 191 w 512"/>
                <a:gd name="T43" fmla="*/ 308 h 512"/>
                <a:gd name="T44" fmla="*/ 168 w 512"/>
                <a:gd name="T45" fmla="*/ 300 h 512"/>
                <a:gd name="T46" fmla="*/ 161 w 512"/>
                <a:gd name="T47" fmla="*/ 278 h 512"/>
                <a:gd name="T48" fmla="*/ 160 w 512"/>
                <a:gd name="T49" fmla="*/ 268 h 512"/>
                <a:gd name="T50" fmla="*/ 152 w 512"/>
                <a:gd name="T51" fmla="*/ 263 h 512"/>
                <a:gd name="T52" fmla="*/ 136 w 512"/>
                <a:gd name="T53" fmla="*/ 245 h 512"/>
                <a:gd name="T54" fmla="*/ 141 w 512"/>
                <a:gd name="T55" fmla="*/ 222 h 512"/>
                <a:gd name="T56" fmla="*/ 145 w 512"/>
                <a:gd name="T57" fmla="*/ 213 h 512"/>
                <a:gd name="T58" fmla="*/ 141 w 512"/>
                <a:gd name="T59" fmla="*/ 204 h 512"/>
                <a:gd name="T60" fmla="*/ 136 w 512"/>
                <a:gd name="T61" fmla="*/ 181 h 512"/>
                <a:gd name="T62" fmla="*/ 152 w 512"/>
                <a:gd name="T63" fmla="*/ 163 h 512"/>
                <a:gd name="T64" fmla="*/ 160 w 512"/>
                <a:gd name="T65" fmla="*/ 158 h 512"/>
                <a:gd name="T66" fmla="*/ 161 w 512"/>
                <a:gd name="T67" fmla="*/ 148 h 512"/>
                <a:gd name="T68" fmla="*/ 168 w 512"/>
                <a:gd name="T69" fmla="*/ 126 h 512"/>
                <a:gd name="T70" fmla="*/ 191 w 512"/>
                <a:gd name="T71" fmla="*/ 118 h 512"/>
                <a:gd name="T72" fmla="*/ 200 w 512"/>
                <a:gd name="T73" fmla="*/ 117 h 512"/>
                <a:gd name="T74" fmla="*/ 206 w 512"/>
                <a:gd name="T75" fmla="*/ 110 h 512"/>
                <a:gd name="T76" fmla="*/ 224 w 512"/>
                <a:gd name="T77" fmla="*/ 93 h 512"/>
                <a:gd name="T78" fmla="*/ 247 w 512"/>
                <a:gd name="T79" fmla="*/ 99 h 512"/>
                <a:gd name="T80" fmla="*/ 256 w 512"/>
                <a:gd name="T81" fmla="*/ 102 h 512"/>
                <a:gd name="T82" fmla="*/ 264 w 512"/>
                <a:gd name="T83" fmla="*/ 99 h 512"/>
                <a:gd name="T84" fmla="*/ 288 w 512"/>
                <a:gd name="T85" fmla="*/ 93 h 512"/>
                <a:gd name="T86" fmla="*/ 306 w 512"/>
                <a:gd name="T87" fmla="*/ 110 h 512"/>
                <a:gd name="T88" fmla="*/ 311 w 512"/>
                <a:gd name="T89" fmla="*/ 117 h 512"/>
                <a:gd name="T90" fmla="*/ 320 w 512"/>
                <a:gd name="T91" fmla="*/ 118 h 512"/>
                <a:gd name="T92" fmla="*/ 343 w 512"/>
                <a:gd name="T93" fmla="*/ 126 h 512"/>
                <a:gd name="T94" fmla="*/ 351 w 512"/>
                <a:gd name="T95" fmla="*/ 148 h 512"/>
                <a:gd name="T96" fmla="*/ 352 w 512"/>
                <a:gd name="T97" fmla="*/ 158 h 512"/>
                <a:gd name="T98" fmla="*/ 359 w 512"/>
                <a:gd name="T99" fmla="*/ 163 h 512"/>
                <a:gd name="T100" fmla="*/ 375 w 512"/>
                <a:gd name="T101" fmla="*/ 181 h 512"/>
                <a:gd name="T102" fmla="*/ 370 w 512"/>
                <a:gd name="T103" fmla="*/ 204 h 512"/>
                <a:gd name="T104" fmla="*/ 367 w 512"/>
                <a:gd name="T105" fmla="*/ 213 h 512"/>
                <a:gd name="T106" fmla="*/ 370 w 512"/>
                <a:gd name="T107" fmla="*/ 222 h 512"/>
                <a:gd name="T108" fmla="*/ 375 w 512"/>
                <a:gd name="T109" fmla="*/ 24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5" y="245"/>
                  </a:moveTo>
                  <a:cubicBezTo>
                    <a:pt x="373" y="254"/>
                    <a:pt x="365" y="259"/>
                    <a:pt x="359" y="263"/>
                  </a:cubicBezTo>
                  <a:cubicBezTo>
                    <a:pt x="356" y="265"/>
                    <a:pt x="353" y="267"/>
                    <a:pt x="352" y="268"/>
                  </a:cubicBezTo>
                  <a:cubicBezTo>
                    <a:pt x="351" y="270"/>
                    <a:pt x="351" y="274"/>
                    <a:pt x="351" y="278"/>
                  </a:cubicBezTo>
                  <a:cubicBezTo>
                    <a:pt x="350" y="285"/>
                    <a:pt x="350" y="294"/>
                    <a:pt x="343" y="300"/>
                  </a:cubicBezTo>
                  <a:cubicBezTo>
                    <a:pt x="337" y="307"/>
                    <a:pt x="328" y="307"/>
                    <a:pt x="320" y="308"/>
                  </a:cubicBezTo>
                  <a:cubicBezTo>
                    <a:pt x="320" y="308"/>
                    <a:pt x="320" y="308"/>
                    <a:pt x="320" y="308"/>
                  </a:cubicBezTo>
                  <a:cubicBezTo>
                    <a:pt x="320" y="416"/>
                    <a:pt x="320" y="416"/>
                    <a:pt x="320" y="416"/>
                  </a:cubicBezTo>
                  <a:cubicBezTo>
                    <a:pt x="320" y="420"/>
                    <a:pt x="318" y="423"/>
                    <a:pt x="314" y="425"/>
                  </a:cubicBezTo>
                  <a:cubicBezTo>
                    <a:pt x="313" y="426"/>
                    <a:pt x="311" y="426"/>
                    <a:pt x="309" y="426"/>
                  </a:cubicBezTo>
                  <a:cubicBezTo>
                    <a:pt x="307" y="426"/>
                    <a:pt x="305" y="426"/>
                    <a:pt x="304" y="425"/>
                  </a:cubicBezTo>
                  <a:cubicBezTo>
                    <a:pt x="256" y="396"/>
                    <a:pt x="256" y="396"/>
                    <a:pt x="256" y="396"/>
                  </a:cubicBezTo>
                  <a:cubicBezTo>
                    <a:pt x="208" y="425"/>
                    <a:pt x="208" y="425"/>
                    <a:pt x="208" y="425"/>
                  </a:cubicBezTo>
                  <a:cubicBezTo>
                    <a:pt x="205" y="427"/>
                    <a:pt x="200" y="427"/>
                    <a:pt x="197" y="425"/>
                  </a:cubicBezTo>
                  <a:cubicBezTo>
                    <a:pt x="194" y="423"/>
                    <a:pt x="192" y="420"/>
                    <a:pt x="192" y="416"/>
                  </a:cubicBezTo>
                  <a:cubicBezTo>
                    <a:pt x="192" y="308"/>
                    <a:pt x="192" y="308"/>
                    <a:pt x="192" y="308"/>
                  </a:cubicBezTo>
                  <a:cubicBezTo>
                    <a:pt x="191" y="308"/>
                    <a:pt x="191" y="308"/>
                    <a:pt x="191" y="308"/>
                  </a:cubicBezTo>
                  <a:cubicBezTo>
                    <a:pt x="184" y="307"/>
                    <a:pt x="175" y="307"/>
                    <a:pt x="168" y="300"/>
                  </a:cubicBezTo>
                  <a:cubicBezTo>
                    <a:pt x="162" y="294"/>
                    <a:pt x="161" y="285"/>
                    <a:pt x="161" y="278"/>
                  </a:cubicBezTo>
                  <a:cubicBezTo>
                    <a:pt x="161" y="274"/>
                    <a:pt x="160" y="270"/>
                    <a:pt x="160" y="268"/>
                  </a:cubicBezTo>
                  <a:cubicBezTo>
                    <a:pt x="159" y="267"/>
                    <a:pt x="155" y="265"/>
                    <a:pt x="152" y="263"/>
                  </a:cubicBezTo>
                  <a:cubicBezTo>
                    <a:pt x="146" y="259"/>
                    <a:pt x="139" y="254"/>
                    <a:pt x="136" y="245"/>
                  </a:cubicBezTo>
                  <a:cubicBezTo>
                    <a:pt x="134" y="236"/>
                    <a:pt x="138" y="228"/>
                    <a:pt x="141" y="222"/>
                  </a:cubicBezTo>
                  <a:cubicBezTo>
                    <a:pt x="143" y="219"/>
                    <a:pt x="145" y="215"/>
                    <a:pt x="145" y="213"/>
                  </a:cubicBezTo>
                  <a:cubicBezTo>
                    <a:pt x="145" y="211"/>
                    <a:pt x="143" y="207"/>
                    <a:pt x="141" y="204"/>
                  </a:cubicBezTo>
                  <a:cubicBezTo>
                    <a:pt x="138" y="198"/>
                    <a:pt x="134" y="190"/>
                    <a:pt x="136" y="181"/>
                  </a:cubicBezTo>
                  <a:cubicBezTo>
                    <a:pt x="139" y="172"/>
                    <a:pt x="146" y="167"/>
                    <a:pt x="152" y="163"/>
                  </a:cubicBezTo>
                  <a:cubicBezTo>
                    <a:pt x="155" y="161"/>
                    <a:pt x="159" y="159"/>
                    <a:pt x="160" y="158"/>
                  </a:cubicBezTo>
                  <a:cubicBezTo>
                    <a:pt x="160" y="156"/>
                    <a:pt x="161" y="152"/>
                    <a:pt x="161" y="148"/>
                  </a:cubicBezTo>
                  <a:cubicBezTo>
                    <a:pt x="161" y="141"/>
                    <a:pt x="162" y="132"/>
                    <a:pt x="168" y="126"/>
                  </a:cubicBezTo>
                  <a:cubicBezTo>
                    <a:pt x="175" y="119"/>
                    <a:pt x="184" y="119"/>
                    <a:pt x="191" y="118"/>
                  </a:cubicBezTo>
                  <a:cubicBezTo>
                    <a:pt x="194" y="118"/>
                    <a:pt x="199" y="118"/>
                    <a:pt x="200" y="117"/>
                  </a:cubicBezTo>
                  <a:cubicBezTo>
                    <a:pt x="202" y="116"/>
                    <a:pt x="204" y="112"/>
                    <a:pt x="206" y="110"/>
                  </a:cubicBezTo>
                  <a:cubicBezTo>
                    <a:pt x="210" y="104"/>
                    <a:pt x="215" y="96"/>
                    <a:pt x="224" y="93"/>
                  </a:cubicBezTo>
                  <a:cubicBezTo>
                    <a:pt x="232" y="91"/>
                    <a:pt x="240" y="95"/>
                    <a:pt x="247" y="99"/>
                  </a:cubicBezTo>
                  <a:cubicBezTo>
                    <a:pt x="250" y="100"/>
                    <a:pt x="254" y="102"/>
                    <a:pt x="256" y="102"/>
                  </a:cubicBezTo>
                  <a:cubicBezTo>
                    <a:pt x="257" y="102"/>
                    <a:pt x="262" y="100"/>
                    <a:pt x="264" y="99"/>
                  </a:cubicBezTo>
                  <a:cubicBezTo>
                    <a:pt x="271" y="95"/>
                    <a:pt x="279" y="91"/>
                    <a:pt x="288" y="93"/>
                  </a:cubicBezTo>
                  <a:cubicBezTo>
                    <a:pt x="297" y="96"/>
                    <a:pt x="302" y="104"/>
                    <a:pt x="306" y="110"/>
                  </a:cubicBezTo>
                  <a:cubicBezTo>
                    <a:pt x="307" y="112"/>
                    <a:pt x="310" y="116"/>
                    <a:pt x="311" y="117"/>
                  </a:cubicBezTo>
                  <a:cubicBezTo>
                    <a:pt x="313" y="118"/>
                    <a:pt x="317" y="118"/>
                    <a:pt x="320" y="118"/>
                  </a:cubicBezTo>
                  <a:cubicBezTo>
                    <a:pt x="328" y="119"/>
                    <a:pt x="337" y="119"/>
                    <a:pt x="343" y="126"/>
                  </a:cubicBezTo>
                  <a:cubicBezTo>
                    <a:pt x="350" y="132"/>
                    <a:pt x="350" y="141"/>
                    <a:pt x="351" y="148"/>
                  </a:cubicBezTo>
                  <a:cubicBezTo>
                    <a:pt x="351" y="152"/>
                    <a:pt x="351" y="156"/>
                    <a:pt x="352" y="158"/>
                  </a:cubicBezTo>
                  <a:cubicBezTo>
                    <a:pt x="353" y="159"/>
                    <a:pt x="356" y="161"/>
                    <a:pt x="359" y="163"/>
                  </a:cubicBezTo>
                  <a:cubicBezTo>
                    <a:pt x="365" y="167"/>
                    <a:pt x="373" y="172"/>
                    <a:pt x="375" y="181"/>
                  </a:cubicBezTo>
                  <a:cubicBezTo>
                    <a:pt x="378" y="190"/>
                    <a:pt x="373" y="198"/>
                    <a:pt x="370" y="204"/>
                  </a:cubicBezTo>
                  <a:cubicBezTo>
                    <a:pt x="369" y="207"/>
                    <a:pt x="367" y="211"/>
                    <a:pt x="367" y="213"/>
                  </a:cubicBezTo>
                  <a:cubicBezTo>
                    <a:pt x="367" y="215"/>
                    <a:pt x="369" y="219"/>
                    <a:pt x="370" y="222"/>
                  </a:cubicBezTo>
                  <a:cubicBezTo>
                    <a:pt x="373" y="228"/>
                    <a:pt x="378" y="236"/>
                    <a:pt x="375" y="2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pPr marL="0" marR="0" lvl="0" indent="0" algn="l" defTabSz="633062" rtl="0" eaLnBrk="1" fontAlgn="auto" latinLnBrk="0" hangingPunct="1">
                <a:lnSpc>
                  <a:spcPct val="100000"/>
                </a:lnSpc>
                <a:spcBef>
                  <a:spcPts val="0"/>
                </a:spcBef>
                <a:spcAft>
                  <a:spcPts val="0"/>
                </a:spcAft>
                <a:buClrTx/>
                <a:buSzTx/>
                <a:buFontTx/>
                <a:buNone/>
                <a:tabLst/>
                <a:defRPr/>
              </a:pPr>
              <a:endParaRPr kumimoji="0" lang="en-GB" sz="1246" b="0" i="0" u="none" strike="noStrike" kern="1200" cap="none" spc="0" normalizeH="0" baseline="0" noProof="0" dirty="0">
                <a:ln>
                  <a:noFill/>
                </a:ln>
                <a:solidFill>
                  <a:prstClr val="black"/>
                </a:solidFill>
                <a:effectLst/>
                <a:uLnTx/>
                <a:uFillTx/>
                <a:latin typeface="Calibri Light"/>
                <a:ea typeface="+mn-ea"/>
                <a:cs typeface="+mn-cs"/>
              </a:endParaRPr>
            </a:p>
          </p:txBody>
        </p:sp>
      </p:grpSp>
      <p:sp>
        <p:nvSpPr>
          <p:cNvPr id="65" name="Rectangle 64">
            <a:extLst>
              <a:ext uri="{FF2B5EF4-FFF2-40B4-BE49-F238E27FC236}">
                <a16:creationId xmlns:a16="http://schemas.microsoft.com/office/drawing/2014/main" id="{575B5A0E-828A-3B8F-6581-83434C09EE6F}"/>
              </a:ext>
            </a:extLst>
          </p:cNvPr>
          <p:cNvSpPr/>
          <p:nvPr/>
        </p:nvSpPr>
        <p:spPr>
          <a:xfrm>
            <a:off x="2442420" y="5290734"/>
            <a:ext cx="6366197" cy="339004"/>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42118"/>
              </a:lnSpc>
              <a:spcBef>
                <a:spcPts val="0"/>
              </a:spcBef>
              <a:spcAft>
                <a:spcPts val="0"/>
              </a:spcAft>
              <a:buClrTx/>
              <a:buSzTx/>
              <a:buFontTx/>
              <a:buNone/>
              <a:tabLst/>
              <a:defRPr/>
            </a:pPr>
            <a:r>
              <a:rPr kumimoji="0" lang="en-US" sz="1200" b="1" i="0" u="none" strike="noStrike" kern="1200" cap="small" spc="0" normalizeH="0" baseline="0" noProof="0" dirty="0">
                <a:ln>
                  <a:noFill/>
                </a:ln>
                <a:solidFill>
                  <a:prstClr val="black"/>
                </a:solidFill>
                <a:effectLst/>
                <a:uLnTx/>
                <a:uFillTx/>
                <a:latin typeface="Arial Bold"/>
                <a:ea typeface="Open Sans" panose="020B0606030504020204" pitchFamily="34" charset="0"/>
                <a:cs typeface="Open Sans" panose="020B0606030504020204" pitchFamily="34" charset="0"/>
              </a:rPr>
              <a:t>HIGH LEVEL OUTCOMES</a:t>
            </a:r>
            <a:endParaRPr lang="en-US" dirty="0"/>
          </a:p>
        </p:txBody>
      </p:sp>
      <p:sp>
        <p:nvSpPr>
          <p:cNvPr id="66" name="Freeform 40">
            <a:extLst>
              <a:ext uri="{FF2B5EF4-FFF2-40B4-BE49-F238E27FC236}">
                <a16:creationId xmlns:a16="http://schemas.microsoft.com/office/drawing/2014/main" id="{0FD06349-8333-8211-2026-30053B51F4B9}"/>
              </a:ext>
            </a:extLst>
          </p:cNvPr>
          <p:cNvSpPr/>
          <p:nvPr/>
        </p:nvSpPr>
        <p:spPr>
          <a:xfrm>
            <a:off x="5007250" y="6166632"/>
            <a:ext cx="1239496" cy="398682"/>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w="12700" cap="flat" cmpd="sng" algn="ctr">
            <a:solidFill>
              <a:schemeClr val="bg1"/>
            </a:solidFill>
            <a:prstDash val="solid"/>
          </a:ln>
          <a:effectLst/>
        </p:spPr>
        <p:txBody>
          <a:bodyPr spcFirstLastPara="0" vert="horz" wrap="square" lIns="0" tIns="25302" rIns="0" bIns="0" numCol="1" spcCol="1270" anchor="t" anchorCtr="0">
            <a:noAutofit/>
          </a:bodyPr>
          <a:lstStyle/>
          <a:p>
            <a:pPr marL="0" marR="0" lvl="0" indent="0" algn="ctr" defTabSz="553498" rtl="0" eaLnBrk="1" fontAlgn="auto" latinLnBrk="0" hangingPunct="1">
              <a:lnSpc>
                <a:spcPct val="100000"/>
              </a:lnSpc>
              <a:spcBef>
                <a:spcPct val="0"/>
              </a:spcBef>
              <a:spcAft>
                <a:spcPts val="0"/>
              </a:spcAft>
              <a:buClrTx/>
              <a:buSzTx/>
              <a:buFontTx/>
              <a:buNone/>
              <a:tabLst/>
              <a:defRPr/>
            </a:pPr>
            <a:endParaRPr kumimoji="0" lang="en-US" sz="1050" b="1" i="0" u="none" strike="noStrike" kern="0" cap="none" spc="0" normalizeH="0" baseline="-25000" noProof="0" dirty="0">
              <a:ln>
                <a:noFill/>
              </a:ln>
              <a:solidFill>
                <a:prstClr val="white"/>
              </a:solidFill>
              <a:effectLst/>
              <a:uLnTx/>
              <a:uFillTx/>
              <a:latin typeface="Calibri Light"/>
              <a:ea typeface="+mn-ea"/>
              <a:cs typeface="+mn-cs"/>
            </a:endParaRPr>
          </a:p>
        </p:txBody>
      </p:sp>
      <p:sp>
        <p:nvSpPr>
          <p:cNvPr id="67" name="Freeform 40">
            <a:extLst>
              <a:ext uri="{FF2B5EF4-FFF2-40B4-BE49-F238E27FC236}">
                <a16:creationId xmlns:a16="http://schemas.microsoft.com/office/drawing/2014/main" id="{15B73715-7720-91E1-BBCE-6B498F879FE1}"/>
              </a:ext>
            </a:extLst>
          </p:cNvPr>
          <p:cNvSpPr/>
          <p:nvPr/>
        </p:nvSpPr>
        <p:spPr>
          <a:xfrm>
            <a:off x="6289665" y="6166632"/>
            <a:ext cx="1239496" cy="398682"/>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w="12700" cap="flat" cmpd="sng" algn="ctr">
            <a:solidFill>
              <a:schemeClr val="bg1"/>
            </a:solidFill>
            <a:prstDash val="solid"/>
          </a:ln>
          <a:effectLst/>
        </p:spPr>
        <p:txBody>
          <a:bodyPr spcFirstLastPara="0" vert="horz" wrap="square" lIns="0" tIns="25302" rIns="0" bIns="0" numCol="1" spcCol="1270" anchor="t" anchorCtr="0">
            <a:noAutofit/>
          </a:bodyPr>
          <a:lstStyle/>
          <a:p>
            <a:pPr marL="0" marR="0" lvl="0" indent="0" algn="ctr" defTabSz="553498" rtl="0" eaLnBrk="1" fontAlgn="auto" latinLnBrk="0" hangingPunct="1">
              <a:lnSpc>
                <a:spcPct val="100000"/>
              </a:lnSpc>
              <a:spcBef>
                <a:spcPct val="0"/>
              </a:spcBef>
              <a:spcAft>
                <a:spcPts val="0"/>
              </a:spcAft>
              <a:buClrTx/>
              <a:buSzTx/>
              <a:buFontTx/>
              <a:buNone/>
              <a:tabLst/>
              <a:defRPr/>
            </a:pPr>
            <a:endParaRPr kumimoji="0" lang="en-US" sz="1050" b="1" i="0" u="none" strike="noStrike" kern="0" cap="none" spc="0" normalizeH="0" baseline="-25000" noProof="0" dirty="0">
              <a:ln>
                <a:noFill/>
              </a:ln>
              <a:solidFill>
                <a:prstClr val="white"/>
              </a:solidFill>
              <a:effectLst/>
              <a:uLnTx/>
              <a:uFillTx/>
              <a:latin typeface="Calibri Light"/>
              <a:ea typeface="+mn-ea"/>
              <a:cs typeface="+mn-cs"/>
            </a:endParaRPr>
          </a:p>
        </p:txBody>
      </p:sp>
      <p:sp>
        <p:nvSpPr>
          <p:cNvPr id="68" name="Freeform 40">
            <a:extLst>
              <a:ext uri="{FF2B5EF4-FFF2-40B4-BE49-F238E27FC236}">
                <a16:creationId xmlns:a16="http://schemas.microsoft.com/office/drawing/2014/main" id="{98B1A428-D97E-F46F-2C0C-F1B00F4F8EC5}"/>
              </a:ext>
            </a:extLst>
          </p:cNvPr>
          <p:cNvSpPr/>
          <p:nvPr/>
        </p:nvSpPr>
        <p:spPr>
          <a:xfrm>
            <a:off x="7572081" y="6166632"/>
            <a:ext cx="1239496" cy="398682"/>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w="12700" cap="flat" cmpd="sng" algn="ctr">
            <a:solidFill>
              <a:schemeClr val="bg1"/>
            </a:solidFill>
            <a:prstDash val="solid"/>
          </a:ln>
          <a:effectLst/>
        </p:spPr>
        <p:txBody>
          <a:bodyPr spcFirstLastPara="0" vert="horz" wrap="square" lIns="0" tIns="25302" rIns="0" bIns="0" numCol="1" spcCol="1270" anchor="t" anchorCtr="0">
            <a:noAutofit/>
          </a:bodyPr>
          <a:lstStyle/>
          <a:p>
            <a:pPr marL="0" marR="0" lvl="0" indent="0" algn="ctr" defTabSz="553498" rtl="0" eaLnBrk="1" fontAlgn="auto" latinLnBrk="0" hangingPunct="1">
              <a:lnSpc>
                <a:spcPct val="100000"/>
              </a:lnSpc>
              <a:spcBef>
                <a:spcPct val="0"/>
              </a:spcBef>
              <a:spcAft>
                <a:spcPts val="0"/>
              </a:spcAft>
              <a:buClrTx/>
              <a:buSzTx/>
              <a:buFontTx/>
              <a:buNone/>
              <a:tabLst/>
              <a:defRPr/>
            </a:pPr>
            <a:endParaRPr kumimoji="0" lang="en-US" sz="1050" b="1" i="0" u="none" strike="noStrike" kern="0" cap="none" spc="0" normalizeH="0" baseline="-25000" noProof="0" dirty="0">
              <a:ln>
                <a:noFill/>
              </a:ln>
              <a:solidFill>
                <a:prstClr val="white"/>
              </a:solidFill>
              <a:effectLst/>
              <a:uLnTx/>
              <a:uFillTx/>
              <a:latin typeface="Calibri Light"/>
              <a:ea typeface="+mn-ea"/>
              <a:cs typeface="+mn-cs"/>
            </a:endParaRPr>
          </a:p>
        </p:txBody>
      </p:sp>
      <p:sp>
        <p:nvSpPr>
          <p:cNvPr id="69" name="Freeform 40">
            <a:extLst>
              <a:ext uri="{FF2B5EF4-FFF2-40B4-BE49-F238E27FC236}">
                <a16:creationId xmlns:a16="http://schemas.microsoft.com/office/drawing/2014/main" id="{546C7DD7-AFA0-3736-FACF-CBD9A8B67705}"/>
              </a:ext>
            </a:extLst>
          </p:cNvPr>
          <p:cNvSpPr/>
          <p:nvPr/>
        </p:nvSpPr>
        <p:spPr>
          <a:xfrm>
            <a:off x="2442420" y="6166632"/>
            <a:ext cx="1239496" cy="398682"/>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w="12700" cap="flat" cmpd="sng" algn="ctr">
            <a:solidFill>
              <a:schemeClr val="bg1"/>
            </a:solidFill>
            <a:prstDash val="solid"/>
          </a:ln>
          <a:effectLst/>
        </p:spPr>
        <p:txBody>
          <a:bodyPr spcFirstLastPara="0" vert="horz" wrap="square" lIns="0" tIns="25302" rIns="0" bIns="0" numCol="1" spcCol="1270" anchor="t" anchorCtr="0">
            <a:noAutofit/>
          </a:bodyPr>
          <a:lstStyle/>
          <a:p>
            <a:pPr marL="0" marR="0" lvl="0" indent="0" algn="ctr" defTabSz="553498" rtl="0" eaLnBrk="1" fontAlgn="auto" latinLnBrk="0" hangingPunct="1">
              <a:lnSpc>
                <a:spcPct val="100000"/>
              </a:lnSpc>
              <a:spcBef>
                <a:spcPct val="0"/>
              </a:spcBef>
              <a:spcAft>
                <a:spcPts val="0"/>
              </a:spcAft>
              <a:buClrTx/>
              <a:buSzTx/>
              <a:buFontTx/>
              <a:buNone/>
              <a:tabLst/>
              <a:defRPr/>
            </a:pPr>
            <a:endParaRPr kumimoji="0" lang="en-US" sz="1050" b="1" i="0" u="none" strike="noStrike" kern="0" cap="none" spc="0" normalizeH="0" baseline="-25000" noProof="0" dirty="0">
              <a:ln>
                <a:noFill/>
              </a:ln>
              <a:solidFill>
                <a:prstClr val="white"/>
              </a:solidFill>
              <a:effectLst/>
              <a:uLnTx/>
              <a:uFillTx/>
              <a:latin typeface="Calibri Light"/>
              <a:ea typeface="+mn-ea"/>
              <a:cs typeface="+mn-cs"/>
            </a:endParaRPr>
          </a:p>
        </p:txBody>
      </p:sp>
      <p:sp>
        <p:nvSpPr>
          <p:cNvPr id="70" name="Freeform 40">
            <a:extLst>
              <a:ext uri="{FF2B5EF4-FFF2-40B4-BE49-F238E27FC236}">
                <a16:creationId xmlns:a16="http://schemas.microsoft.com/office/drawing/2014/main" id="{E80CA2DA-5D36-AC00-2F2D-85A9ADC4DABD}"/>
              </a:ext>
            </a:extLst>
          </p:cNvPr>
          <p:cNvSpPr/>
          <p:nvPr/>
        </p:nvSpPr>
        <p:spPr>
          <a:xfrm>
            <a:off x="3724835" y="6166632"/>
            <a:ext cx="1239496" cy="398682"/>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w="12700" cap="flat" cmpd="sng" algn="ctr">
            <a:solidFill>
              <a:schemeClr val="bg1"/>
            </a:solidFill>
            <a:prstDash val="solid"/>
          </a:ln>
          <a:effectLst/>
        </p:spPr>
        <p:txBody>
          <a:bodyPr spcFirstLastPara="0" vert="horz" wrap="square" lIns="0" tIns="25302" rIns="0" bIns="0" numCol="1" spcCol="1270" anchor="t" anchorCtr="0">
            <a:noAutofit/>
          </a:bodyPr>
          <a:lstStyle/>
          <a:p>
            <a:pPr marL="0" marR="0" lvl="0" indent="0" algn="ctr" defTabSz="553498" rtl="0" eaLnBrk="1" fontAlgn="auto" latinLnBrk="0" hangingPunct="1">
              <a:lnSpc>
                <a:spcPct val="100000"/>
              </a:lnSpc>
              <a:spcBef>
                <a:spcPct val="0"/>
              </a:spcBef>
              <a:spcAft>
                <a:spcPts val="0"/>
              </a:spcAft>
              <a:buClrTx/>
              <a:buSzTx/>
              <a:buFontTx/>
              <a:buNone/>
              <a:tabLst/>
              <a:defRPr/>
            </a:pPr>
            <a:endParaRPr kumimoji="0" lang="en-US" sz="1050" b="1" i="0" u="none" strike="noStrike" kern="0" cap="none" spc="0" normalizeH="0" baseline="-25000" noProof="0" dirty="0">
              <a:ln>
                <a:noFill/>
              </a:ln>
              <a:solidFill>
                <a:prstClr val="white"/>
              </a:solidFill>
              <a:effectLst/>
              <a:uLnTx/>
              <a:uFillTx/>
              <a:latin typeface="Calibri Light"/>
              <a:ea typeface="+mn-ea"/>
              <a:cs typeface="+mn-cs"/>
            </a:endParaRPr>
          </a:p>
        </p:txBody>
      </p:sp>
      <p:sp>
        <p:nvSpPr>
          <p:cNvPr id="71" name="Freeform 36">
            <a:extLst>
              <a:ext uri="{FF2B5EF4-FFF2-40B4-BE49-F238E27FC236}">
                <a16:creationId xmlns:a16="http://schemas.microsoft.com/office/drawing/2014/main" id="{D05D0CB2-46D9-DCCC-0780-4C3872F99608}"/>
              </a:ext>
            </a:extLst>
          </p:cNvPr>
          <p:cNvSpPr/>
          <p:nvPr/>
        </p:nvSpPr>
        <p:spPr>
          <a:xfrm>
            <a:off x="2447264" y="6165579"/>
            <a:ext cx="1221402" cy="342139"/>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noFill/>
          <a:ln w="25400" cap="flat" cmpd="sng" algn="ctr">
            <a:noFill/>
            <a:prstDash val="solid"/>
          </a:ln>
          <a:effectLst/>
        </p:spPr>
        <p:txBody>
          <a:bodyPr spcFirstLastPara="0" vert="horz" wrap="none" lIns="0" tIns="25302" rIns="0" bIns="0" numCol="1" spcCol="1270" anchor="ctr" anchorCtr="0">
            <a:noAutofit/>
          </a:bodyPr>
          <a:lstStyle/>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1" i="0" u="none" strike="noStrike" kern="0" cap="none" spc="0" normalizeH="0" baseline="-25000" noProof="0" dirty="0">
                <a:ln>
                  <a:noFill/>
                </a:ln>
                <a:solidFill>
                  <a:prstClr val="white"/>
                </a:solidFill>
                <a:effectLst/>
                <a:uLnTx/>
                <a:uFillTx/>
                <a:latin typeface="Arial"/>
                <a:ea typeface="+mn-ea"/>
                <a:cs typeface="+mn-cs"/>
              </a:rPr>
              <a:t>HLO 1 – </a:t>
            </a:r>
            <a:r>
              <a:rPr kumimoji="0" lang="en-US" sz="1100" b="0" i="0" u="none" strike="noStrike" kern="0" cap="none" spc="0" normalizeH="0" baseline="-25000" noProof="0" dirty="0">
                <a:ln>
                  <a:noFill/>
                </a:ln>
                <a:solidFill>
                  <a:prstClr val="white"/>
                </a:solidFill>
                <a:effectLst/>
                <a:uLnTx/>
                <a:uFillTx/>
                <a:latin typeface="Arial"/>
                <a:ea typeface="+mn-ea"/>
                <a:cs typeface="+mn-cs"/>
              </a:rPr>
              <a:t>Improve </a:t>
            </a:r>
            <a:endParaRPr lang="en-US" dirty="0">
              <a:ea typeface="+mn-ea"/>
              <a:cs typeface="+mn-cs"/>
            </a:endParaRPr>
          </a:p>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0" i="0" u="none" strike="noStrike" kern="0" cap="none" spc="0" normalizeH="0" baseline="-25000" noProof="0" dirty="0">
                <a:ln>
                  <a:noFill/>
                </a:ln>
                <a:solidFill>
                  <a:prstClr val="white"/>
                </a:solidFill>
                <a:effectLst/>
                <a:uLnTx/>
                <a:uFillTx/>
                <a:latin typeface="Arial"/>
                <a:ea typeface="+mn-ea"/>
                <a:cs typeface="+mn-cs"/>
              </a:rPr>
              <a:t>Readiness</a:t>
            </a:r>
            <a:endParaRPr lang="en-US" sz="1100" b="0" i="0" u="none" strike="noStrike" kern="0" cap="none" spc="0" normalizeH="0" baseline="-25000" noProof="0" dirty="0">
              <a:ln>
                <a:noFill/>
              </a:ln>
              <a:solidFill>
                <a:prstClr val="white"/>
              </a:solidFill>
              <a:effectLst/>
              <a:uLnTx/>
              <a:uFillTx/>
              <a:latin typeface="Arial"/>
              <a:cs typeface="Arial"/>
            </a:endParaRPr>
          </a:p>
        </p:txBody>
      </p:sp>
      <p:sp>
        <p:nvSpPr>
          <p:cNvPr id="72" name="Freeform 37">
            <a:extLst>
              <a:ext uri="{FF2B5EF4-FFF2-40B4-BE49-F238E27FC236}">
                <a16:creationId xmlns:a16="http://schemas.microsoft.com/office/drawing/2014/main" id="{21E35500-2FD4-058E-347D-3FB380D4E172}"/>
              </a:ext>
            </a:extLst>
          </p:cNvPr>
          <p:cNvSpPr/>
          <p:nvPr/>
        </p:nvSpPr>
        <p:spPr>
          <a:xfrm>
            <a:off x="3735190" y="6165579"/>
            <a:ext cx="1222997" cy="342139"/>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noFill/>
          <a:ln w="25400" cap="flat" cmpd="sng" algn="ctr">
            <a:noFill/>
            <a:prstDash val="solid"/>
          </a:ln>
          <a:effectLst/>
        </p:spPr>
        <p:txBody>
          <a:bodyPr spcFirstLastPara="0" vert="horz" wrap="none" lIns="0" tIns="25302" rIns="0" bIns="0" numCol="1" spcCol="1270" anchor="ctr" anchorCtr="0">
            <a:noAutofit/>
          </a:bodyPr>
          <a:lstStyle/>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1" i="0" u="none" strike="noStrike" kern="0" cap="none" spc="0" normalizeH="0" baseline="-25000" noProof="0" dirty="0">
                <a:ln>
                  <a:noFill/>
                </a:ln>
                <a:solidFill>
                  <a:prstClr val="white"/>
                </a:solidFill>
                <a:effectLst/>
                <a:uLnTx/>
                <a:uFillTx/>
                <a:latin typeface="Arial"/>
                <a:ea typeface="+mn-ea"/>
                <a:cs typeface="+mn-cs"/>
              </a:rPr>
              <a:t>HLO 2 – </a:t>
            </a:r>
            <a:r>
              <a:rPr kumimoji="0" lang="en-US" sz="1100" b="0" i="0" u="none" strike="noStrike" kern="0" cap="none" spc="0" normalizeH="0" baseline="-25000" noProof="0" dirty="0">
                <a:ln>
                  <a:noFill/>
                </a:ln>
                <a:solidFill>
                  <a:prstClr val="white"/>
                </a:solidFill>
                <a:effectLst/>
                <a:uLnTx/>
                <a:uFillTx/>
                <a:latin typeface="Arial"/>
                <a:ea typeface="+mn-ea"/>
                <a:cs typeface="+mn-cs"/>
              </a:rPr>
              <a:t>Improve ROI and </a:t>
            </a:r>
            <a:endParaRPr lang="en-US" dirty="0">
              <a:ea typeface="+mn-ea"/>
              <a:cs typeface="+mn-cs"/>
            </a:endParaRPr>
          </a:p>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0" i="0" u="none" strike="noStrike" kern="0" cap="none" spc="0" normalizeH="0" baseline="-25000" noProof="0" dirty="0">
                <a:ln>
                  <a:noFill/>
                </a:ln>
                <a:solidFill>
                  <a:prstClr val="white"/>
                </a:solidFill>
                <a:effectLst/>
                <a:uLnTx/>
                <a:uFillTx/>
                <a:latin typeface="Arial"/>
                <a:ea typeface="+mn-ea"/>
                <a:cs typeface="+mn-cs"/>
              </a:rPr>
              <a:t>Total Cost of Ownership</a:t>
            </a:r>
            <a:endParaRPr lang="en-US" sz="1100" b="0" i="0" u="none" strike="noStrike" kern="0" cap="none" spc="0" normalizeH="0" baseline="-25000" noProof="0" dirty="0">
              <a:ln>
                <a:noFill/>
              </a:ln>
              <a:solidFill>
                <a:prstClr val="white"/>
              </a:solidFill>
              <a:effectLst/>
              <a:uLnTx/>
              <a:uFillTx/>
              <a:latin typeface="Arial"/>
              <a:cs typeface="Arial"/>
            </a:endParaRPr>
          </a:p>
        </p:txBody>
      </p:sp>
      <p:sp>
        <p:nvSpPr>
          <p:cNvPr id="73" name="Freeform 38">
            <a:extLst>
              <a:ext uri="{FF2B5EF4-FFF2-40B4-BE49-F238E27FC236}">
                <a16:creationId xmlns:a16="http://schemas.microsoft.com/office/drawing/2014/main" id="{D562FB95-8017-943D-94C2-CE9EB26182E1}"/>
              </a:ext>
            </a:extLst>
          </p:cNvPr>
          <p:cNvSpPr/>
          <p:nvPr/>
        </p:nvSpPr>
        <p:spPr>
          <a:xfrm>
            <a:off x="7576805" y="6165579"/>
            <a:ext cx="1229265" cy="342139"/>
          </a:xfrm>
          <a:custGeom>
            <a:avLst/>
            <a:gdLst>
              <a:gd name="connsiteX0" fmla="*/ 0 w 1073399"/>
              <a:gd name="connsiteY0" fmla="*/ 0 h 644039"/>
              <a:gd name="connsiteX1" fmla="*/ 1073399 w 1073399"/>
              <a:gd name="connsiteY1" fmla="*/ 0 h 644039"/>
              <a:gd name="connsiteX2" fmla="*/ 1073399 w 1073399"/>
              <a:gd name="connsiteY2" fmla="*/ 644039 h 644039"/>
              <a:gd name="connsiteX3" fmla="*/ 0 w 1073399"/>
              <a:gd name="connsiteY3" fmla="*/ 644039 h 644039"/>
              <a:gd name="connsiteX4" fmla="*/ 0 w 1073399"/>
              <a:gd name="connsiteY4" fmla="*/ 0 h 64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399" h="644039">
                <a:moveTo>
                  <a:pt x="0" y="0"/>
                </a:moveTo>
                <a:lnTo>
                  <a:pt x="1073399" y="0"/>
                </a:lnTo>
                <a:lnTo>
                  <a:pt x="1073399" y="644039"/>
                </a:lnTo>
                <a:lnTo>
                  <a:pt x="0" y="644039"/>
                </a:lnTo>
                <a:lnTo>
                  <a:pt x="0" y="0"/>
                </a:lnTo>
                <a:close/>
              </a:path>
            </a:pathLst>
          </a:custGeom>
          <a:noFill/>
          <a:ln w="25400" cap="flat" cmpd="sng" algn="ctr">
            <a:noFill/>
            <a:prstDash val="solid"/>
          </a:ln>
          <a:effectLst/>
        </p:spPr>
        <p:txBody>
          <a:bodyPr spcFirstLastPara="0" vert="horz" wrap="none" lIns="0" tIns="25302" rIns="0" bIns="0" numCol="1" spcCol="1270" anchor="ctr" anchorCtr="0">
            <a:noAutofit/>
          </a:bodyPr>
          <a:lstStyle/>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1" i="0" u="none" strike="noStrike" kern="0" cap="none" spc="0" normalizeH="0" baseline="-25000" noProof="0" dirty="0">
                <a:ln>
                  <a:noFill/>
                </a:ln>
                <a:solidFill>
                  <a:prstClr val="white"/>
                </a:solidFill>
                <a:effectLst/>
                <a:uLnTx/>
                <a:uFillTx/>
                <a:latin typeface="Arial"/>
                <a:ea typeface="+mn-ea"/>
                <a:cs typeface="+mn-cs"/>
              </a:rPr>
              <a:t>HLO 5 </a:t>
            </a:r>
            <a:r>
              <a:rPr kumimoji="0" lang="en-US" sz="1100" b="0" i="0" u="none" strike="noStrike" kern="0" cap="none" spc="0" normalizeH="0" baseline="-25000" noProof="0" dirty="0">
                <a:ln>
                  <a:noFill/>
                </a:ln>
                <a:solidFill>
                  <a:prstClr val="white"/>
                </a:solidFill>
                <a:effectLst/>
                <a:uLnTx/>
                <a:uFillTx/>
                <a:latin typeface="Arial"/>
                <a:ea typeface="+mn-ea"/>
                <a:cs typeface="+mn-cs"/>
              </a:rPr>
              <a:t>– Improve User </a:t>
            </a:r>
            <a:endParaRPr lang="en-US" dirty="0">
              <a:ea typeface="+mn-ea"/>
              <a:cs typeface="+mn-cs"/>
            </a:endParaRPr>
          </a:p>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0" i="0" u="none" strike="noStrike" kern="0" cap="none" spc="0" normalizeH="0" baseline="-25000" noProof="0" dirty="0">
                <a:ln>
                  <a:noFill/>
                </a:ln>
                <a:solidFill>
                  <a:prstClr val="white"/>
                </a:solidFill>
                <a:effectLst/>
                <a:uLnTx/>
                <a:uFillTx/>
                <a:latin typeface="Arial"/>
                <a:ea typeface="+mn-ea"/>
                <a:cs typeface="+mn-cs"/>
              </a:rPr>
              <a:t>Experience</a:t>
            </a:r>
            <a:endParaRPr lang="en-US" sz="1100" b="0" i="0" u="none" strike="noStrike" kern="0" cap="none" spc="0" normalizeH="0" baseline="-25000" noProof="0" dirty="0">
              <a:ln>
                <a:noFill/>
              </a:ln>
              <a:solidFill>
                <a:prstClr val="white"/>
              </a:solidFill>
              <a:effectLst/>
              <a:uLnTx/>
              <a:uFillTx/>
              <a:latin typeface="Arial"/>
              <a:cs typeface="Arial"/>
            </a:endParaRPr>
          </a:p>
        </p:txBody>
      </p:sp>
      <p:sp>
        <p:nvSpPr>
          <p:cNvPr id="74" name="TextBox 73">
            <a:extLst>
              <a:ext uri="{FF2B5EF4-FFF2-40B4-BE49-F238E27FC236}">
                <a16:creationId xmlns:a16="http://schemas.microsoft.com/office/drawing/2014/main" id="{AF1745BA-F095-CD00-E9B2-73BAD8EB9737}"/>
              </a:ext>
            </a:extLst>
          </p:cNvPr>
          <p:cNvSpPr txBox="1"/>
          <p:nvPr/>
        </p:nvSpPr>
        <p:spPr>
          <a:xfrm>
            <a:off x="5014934" y="6191480"/>
            <a:ext cx="1231813" cy="290336"/>
          </a:xfrm>
          <a:prstGeom prst="rect">
            <a:avLst/>
          </a:prstGeom>
          <a:noFill/>
        </p:spPr>
        <p:txBody>
          <a:bodyPr vert="horz" wrap="square" lIns="91440" tIns="45720" rIns="91440" bIns="45720" anchor="ctr">
            <a:spAutoFit/>
          </a:bodyPr>
          <a:lstStyle/>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1" i="0" u="none" strike="noStrike" kern="0" cap="none" spc="0" normalizeH="0" baseline="-25000" noProof="0" dirty="0">
                <a:ln>
                  <a:noFill/>
                </a:ln>
                <a:solidFill>
                  <a:prstClr val="white"/>
                </a:solidFill>
                <a:effectLst/>
                <a:uLnTx/>
                <a:uFillTx/>
                <a:latin typeface="Arial"/>
                <a:ea typeface="+mn-ea"/>
                <a:cs typeface="+mn-cs"/>
              </a:rPr>
              <a:t>HLO 3 – </a:t>
            </a:r>
            <a:r>
              <a:rPr kumimoji="0" lang="en-US" sz="1100" b="0" i="0" u="none" strike="noStrike" kern="0" cap="none" spc="0" normalizeH="0" baseline="-25000" noProof="0" dirty="0">
                <a:ln>
                  <a:noFill/>
                </a:ln>
                <a:solidFill>
                  <a:prstClr val="white"/>
                </a:solidFill>
                <a:effectLst/>
                <a:uLnTx/>
                <a:uFillTx/>
                <a:latin typeface="Arial"/>
                <a:ea typeface="+mn-ea"/>
                <a:cs typeface="+mn-cs"/>
              </a:rPr>
              <a:t>Compliant Effective and Efficient Processes</a:t>
            </a:r>
            <a:endParaRPr lang="en-US" sz="1100" b="0" i="0" u="none" strike="noStrike" kern="0" cap="none" spc="0" normalizeH="0" baseline="-25000" noProof="0" dirty="0">
              <a:ln>
                <a:noFill/>
              </a:ln>
              <a:solidFill>
                <a:prstClr val="white"/>
              </a:solidFill>
              <a:effectLst/>
              <a:uLnTx/>
              <a:uFillTx/>
              <a:latin typeface="Calibri Light"/>
              <a:ea typeface="Calibri Light"/>
              <a:cs typeface="Calibri Light"/>
            </a:endParaRPr>
          </a:p>
        </p:txBody>
      </p:sp>
      <p:sp>
        <p:nvSpPr>
          <p:cNvPr id="75" name="TextBox 74">
            <a:extLst>
              <a:ext uri="{FF2B5EF4-FFF2-40B4-BE49-F238E27FC236}">
                <a16:creationId xmlns:a16="http://schemas.microsoft.com/office/drawing/2014/main" id="{AD760AFD-B511-C446-F966-B535C5724E80}"/>
              </a:ext>
            </a:extLst>
          </p:cNvPr>
          <p:cNvSpPr txBox="1"/>
          <p:nvPr/>
        </p:nvSpPr>
        <p:spPr>
          <a:xfrm>
            <a:off x="6258869" y="6191031"/>
            <a:ext cx="1312430" cy="291234"/>
          </a:xfrm>
          <a:prstGeom prst="rect">
            <a:avLst/>
          </a:prstGeom>
          <a:noFill/>
        </p:spPr>
        <p:txBody>
          <a:bodyPr vert="horz" wrap="square" lIns="91440" tIns="45720" rIns="91440" bIns="45720" anchor="ctr">
            <a:spAutoFit/>
          </a:bodyPr>
          <a:lstStyle>
            <a:defPPr>
              <a:defRPr lang="en-US"/>
            </a:defPPr>
            <a:lvl1pPr algn="ctr" defTabSz="553498">
              <a:spcBef>
                <a:spcPct val="0"/>
              </a:spcBef>
              <a:defRPr sz="1050" b="1" kern="0" baseline="-25000">
                <a:solidFill>
                  <a:prstClr val="white"/>
                </a:solidFill>
              </a:defRPr>
            </a:lvl1pPr>
          </a:lstStyle>
          <a:p>
            <a:pPr marL="0" marR="0" lvl="0" indent="0" algn="ctr" defTabSz="553498" rtl="0" eaLnBrk="1" fontAlgn="auto" latinLnBrk="0" hangingPunct="1">
              <a:lnSpc>
                <a:spcPct val="56377"/>
              </a:lnSpc>
              <a:spcBef>
                <a:spcPct val="0"/>
              </a:spcBef>
              <a:spcAft>
                <a:spcPts val="0"/>
              </a:spcAft>
              <a:buClrTx/>
              <a:buSzTx/>
              <a:buFontTx/>
              <a:buNone/>
              <a:tabLst/>
              <a:defRPr/>
            </a:pPr>
            <a:r>
              <a:rPr kumimoji="0" lang="en-US" sz="1100" b="1" i="0" u="none" strike="noStrike" kern="0" cap="none" spc="0" normalizeH="0" baseline="-25000" noProof="0" dirty="0">
                <a:ln>
                  <a:noFill/>
                </a:ln>
                <a:solidFill>
                  <a:prstClr val="white"/>
                </a:solidFill>
                <a:effectLst/>
                <a:uLnTx/>
                <a:uFillTx/>
                <a:latin typeface="Arial"/>
                <a:ea typeface="+mn-ea"/>
                <a:cs typeface="+mn-cs"/>
              </a:rPr>
              <a:t>HLO 4 – </a:t>
            </a:r>
            <a:r>
              <a:rPr kumimoji="0" lang="en-US" sz="1100" b="0" i="0" u="none" strike="noStrike" kern="0" cap="none" spc="0" normalizeH="0" baseline="-25000" noProof="0" dirty="0">
                <a:ln>
                  <a:noFill/>
                </a:ln>
                <a:solidFill>
                  <a:prstClr val="white"/>
                </a:solidFill>
                <a:effectLst/>
                <a:uLnTx/>
                <a:uFillTx/>
                <a:latin typeface="Arial"/>
                <a:ea typeface="+mn-ea"/>
                <a:cs typeface="+mn-cs"/>
              </a:rPr>
              <a:t>Timely, Secure, Protected, Accurate  &amp; Available Data</a:t>
            </a:r>
            <a:endParaRPr lang="en-US" dirty="0">
              <a:ea typeface="+mn-ea"/>
              <a:cs typeface="+mn-cs"/>
            </a:endParaRPr>
          </a:p>
        </p:txBody>
      </p:sp>
      <p:grpSp>
        <p:nvGrpSpPr>
          <p:cNvPr id="76" name="Group 75">
            <a:extLst>
              <a:ext uri="{FF2B5EF4-FFF2-40B4-BE49-F238E27FC236}">
                <a16:creationId xmlns:a16="http://schemas.microsoft.com/office/drawing/2014/main" id="{CD946E13-299F-5AD8-76B6-9D2F911EDFC5}"/>
              </a:ext>
            </a:extLst>
          </p:cNvPr>
          <p:cNvGrpSpPr/>
          <p:nvPr/>
        </p:nvGrpSpPr>
        <p:grpSpPr>
          <a:xfrm>
            <a:off x="10083035" y="2604130"/>
            <a:ext cx="1974320" cy="220861"/>
            <a:chOff x="10121626" y="2622647"/>
            <a:chExt cx="1974320" cy="220861"/>
          </a:xfrm>
        </p:grpSpPr>
        <p:sp>
          <p:nvSpPr>
            <p:cNvPr id="77" name="TextBox 76">
              <a:extLst>
                <a:ext uri="{FF2B5EF4-FFF2-40B4-BE49-F238E27FC236}">
                  <a16:creationId xmlns:a16="http://schemas.microsoft.com/office/drawing/2014/main" id="{A0E72CB4-7F07-CAED-E101-01C388016927}"/>
                </a:ext>
              </a:extLst>
            </p:cNvPr>
            <p:cNvSpPr txBox="1"/>
            <p:nvPr/>
          </p:nvSpPr>
          <p:spPr>
            <a:xfrm>
              <a:off x="10121626" y="2622647"/>
              <a:ext cx="1974320" cy="213969"/>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58139"/>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old"/>
                  <a:ea typeface="+mn-ea"/>
                  <a:cs typeface="+mn-cs"/>
                </a:rPr>
                <a:t>ENDURING SYSTEMS</a:t>
              </a:r>
              <a:endParaRPr lang="en-US" dirty="0">
                <a:ea typeface="+mn-ea"/>
                <a:cs typeface="+mn-cs"/>
              </a:endParaRPr>
            </a:p>
          </p:txBody>
        </p:sp>
        <p:cxnSp>
          <p:nvCxnSpPr>
            <p:cNvPr id="78" name="Straight Connector 77">
              <a:extLst>
                <a:ext uri="{FF2B5EF4-FFF2-40B4-BE49-F238E27FC236}">
                  <a16:creationId xmlns:a16="http://schemas.microsoft.com/office/drawing/2014/main" id="{E6862141-8F7B-6A25-06A6-0A21AB7CA9FD}"/>
                </a:ext>
              </a:extLst>
            </p:cNvPr>
            <p:cNvCxnSpPr>
              <a:cxnSpLocks/>
            </p:cNvCxnSpPr>
            <p:nvPr/>
          </p:nvCxnSpPr>
          <p:spPr>
            <a:xfrm>
              <a:off x="10248464" y="2843508"/>
              <a:ext cx="1720645" cy="0"/>
            </a:xfrm>
            <a:prstGeom prst="line">
              <a:avLst/>
            </a:prstGeom>
            <a:noFill/>
            <a:ln w="25400" cap="flat" cmpd="sng" algn="ctr">
              <a:solidFill>
                <a:sysClr val="windowText" lastClr="000000"/>
              </a:solidFill>
              <a:prstDash val="solid"/>
            </a:ln>
            <a:effectLst/>
          </p:spPr>
        </p:cxnSp>
      </p:grpSp>
      <p:sp>
        <p:nvSpPr>
          <p:cNvPr id="79" name="Rectangle 78">
            <a:extLst>
              <a:ext uri="{FF2B5EF4-FFF2-40B4-BE49-F238E27FC236}">
                <a16:creationId xmlns:a16="http://schemas.microsoft.com/office/drawing/2014/main" id="{F1C0BA4F-4ADE-9EF6-6C90-8D4070A6216D}"/>
              </a:ext>
            </a:extLst>
          </p:cNvPr>
          <p:cNvSpPr/>
          <p:nvPr/>
        </p:nvSpPr>
        <p:spPr>
          <a:xfrm>
            <a:off x="71915" y="5288068"/>
            <a:ext cx="3022028" cy="1323439"/>
          </a:xfrm>
          <a:prstGeom prst="rect">
            <a:avLst/>
          </a:prstGeom>
          <a:noFill/>
        </p:spPr>
        <p:txBody>
          <a:bodyPr wrap="square" num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ACWS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Army Contract Writing System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AESIP Hub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Army Enterprise Systems Integration Program Hub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AIE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Accessions Information Environment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CRD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Capabilities Requirements Document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DBS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Defense Business Systems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GCSS-Army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Global Combat Support System-Army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GFEBS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General Fund Enterprise Business System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GFEBS-SA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GFEBS-Sensitive Activities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IPPS-A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Integrated Personnel and Pay System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LMP = </a:t>
            </a:r>
            <a:r>
              <a:rPr kumimoji="0" lang="en-US" sz="8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mn-cs"/>
              </a:rPr>
              <a:t>Logistics Modernization Program</a:t>
            </a:r>
          </a:p>
        </p:txBody>
      </p:sp>
      <p:sp>
        <p:nvSpPr>
          <p:cNvPr id="80" name="TextBox 79">
            <a:extLst>
              <a:ext uri="{FF2B5EF4-FFF2-40B4-BE49-F238E27FC236}">
                <a16:creationId xmlns:a16="http://schemas.microsoft.com/office/drawing/2014/main" id="{89039A3F-E0AD-25B3-67CC-798857F6D5B5}"/>
              </a:ext>
            </a:extLst>
          </p:cNvPr>
          <p:cNvSpPr txBox="1"/>
          <p:nvPr/>
        </p:nvSpPr>
        <p:spPr>
          <a:xfrm>
            <a:off x="4701437" y="3354645"/>
            <a:ext cx="1802013" cy="7017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mn-ea"/>
                <a:cs typeface="+mn-cs"/>
              </a:rPr>
              <a:t>Agile Dev / </a:t>
            </a:r>
            <a:br>
              <a:rPr kumimoji="0" lang="en-US" sz="1100" b="1" i="0" u="none" strike="noStrike" kern="1200" cap="none" spc="0" normalizeH="0" baseline="0" noProof="0" dirty="0">
                <a:ln>
                  <a:noFill/>
                </a:ln>
                <a:solidFill>
                  <a:prstClr val="black"/>
                </a:solidFill>
                <a:effectLst/>
                <a:uLnTx/>
                <a:uFillTx/>
                <a:latin typeface="Arial"/>
                <a:ea typeface="+mn-ea"/>
                <a:cs typeface="+mn-cs"/>
              </a:rPr>
            </a:br>
            <a:r>
              <a:rPr kumimoji="0" lang="en-US" sz="1100" b="1" i="0" u="none" strike="noStrike" kern="1200" cap="none" spc="0" normalizeH="0" baseline="0" noProof="0" dirty="0">
                <a:ln>
                  <a:noFill/>
                </a:ln>
                <a:solidFill>
                  <a:prstClr val="black"/>
                </a:solidFill>
                <a:effectLst/>
                <a:uLnTx/>
                <a:uFillTx/>
                <a:latin typeface="Arial"/>
                <a:ea typeface="+mn-ea"/>
                <a:cs typeface="+mn-cs"/>
              </a:rPr>
              <a:t>Business </a:t>
            </a:r>
            <a:br>
              <a:rPr kumimoji="0" lang="en-US" sz="1100" b="1" i="0" u="none" strike="noStrike" kern="1200" cap="none" spc="0" normalizeH="0" baseline="0" noProof="0" dirty="0">
                <a:ln>
                  <a:noFill/>
                </a:ln>
                <a:solidFill>
                  <a:prstClr val="black"/>
                </a:solidFill>
                <a:effectLst/>
                <a:uLnTx/>
                <a:uFillTx/>
                <a:latin typeface="Arial"/>
                <a:ea typeface="+mn-ea"/>
                <a:cs typeface="+mn-cs"/>
              </a:rPr>
            </a:br>
            <a:r>
              <a:rPr kumimoji="0" lang="en-US" sz="1100" b="1" i="0" u="none" strike="noStrike" kern="1200" cap="none" spc="0" normalizeH="0" baseline="0" noProof="0" dirty="0">
                <a:ln>
                  <a:noFill/>
                </a:ln>
                <a:solidFill>
                  <a:prstClr val="black"/>
                </a:solidFill>
                <a:effectLst/>
                <a:uLnTx/>
                <a:uFillTx/>
                <a:latin typeface="Arial"/>
                <a:ea typeface="+mn-ea"/>
                <a:cs typeface="+mn-cs"/>
              </a:rPr>
              <a:t>Process </a:t>
            </a:r>
            <a:br>
              <a:rPr kumimoji="0" lang="en-US" sz="1100" b="1" i="0" u="none" strike="noStrike" kern="1200" cap="none" spc="0" normalizeH="0" baseline="0" noProof="0" dirty="0">
                <a:ln>
                  <a:noFill/>
                </a:ln>
                <a:solidFill>
                  <a:prstClr val="black"/>
                </a:solidFill>
                <a:effectLst/>
                <a:uLnTx/>
                <a:uFillTx/>
                <a:latin typeface="Arial"/>
                <a:ea typeface="+mn-ea"/>
                <a:cs typeface="+mn-cs"/>
              </a:rPr>
            </a:br>
            <a:r>
              <a:rPr kumimoji="0" lang="en-US" sz="1100" b="1" i="0" u="none" strike="noStrike" kern="1200" cap="none" spc="0" normalizeH="0" baseline="0" noProof="0" dirty="0">
                <a:ln>
                  <a:noFill/>
                </a:ln>
                <a:solidFill>
                  <a:prstClr val="black"/>
                </a:solidFill>
                <a:effectLst/>
                <a:uLnTx/>
                <a:uFillTx/>
                <a:latin typeface="Arial"/>
                <a:ea typeface="+mn-ea"/>
                <a:cs typeface="+mn-cs"/>
              </a:rPr>
              <a:t>Re-engineering</a:t>
            </a:r>
          </a:p>
        </p:txBody>
      </p:sp>
      <p:grpSp>
        <p:nvGrpSpPr>
          <p:cNvPr id="81" name="Group 80">
            <a:extLst>
              <a:ext uri="{FF2B5EF4-FFF2-40B4-BE49-F238E27FC236}">
                <a16:creationId xmlns:a16="http://schemas.microsoft.com/office/drawing/2014/main" id="{D0E40E1B-CED1-AFC0-41A8-7B638A59E145}"/>
              </a:ext>
            </a:extLst>
          </p:cNvPr>
          <p:cNvGrpSpPr/>
          <p:nvPr/>
        </p:nvGrpSpPr>
        <p:grpSpPr>
          <a:xfrm>
            <a:off x="10056870" y="2899571"/>
            <a:ext cx="1921550" cy="1471499"/>
            <a:chOff x="9773821" y="2859889"/>
            <a:chExt cx="2163876" cy="1657069"/>
          </a:xfrm>
        </p:grpSpPr>
        <p:pic>
          <p:nvPicPr>
            <p:cNvPr id="82" name="Picture 81" descr="A picture containing text, headdress, helmet&#10;&#10;Description automatically generated">
              <a:extLst>
                <a:ext uri="{FF2B5EF4-FFF2-40B4-BE49-F238E27FC236}">
                  <a16:creationId xmlns:a16="http://schemas.microsoft.com/office/drawing/2014/main" id="{2834599F-89F8-B5A7-9F79-54A4B0AF5AEC}"/>
                </a:ext>
              </a:extLst>
            </p:cNvPr>
            <p:cNvPicPr>
              <a:picLocks noChangeAspect="1"/>
            </p:cNvPicPr>
            <p:nvPr/>
          </p:nvPicPr>
          <p:blipFill>
            <a:blip r:embed="rId10"/>
            <a:stretch>
              <a:fillRect/>
            </a:stretch>
          </p:blipFill>
          <p:spPr>
            <a:xfrm>
              <a:off x="10943609" y="2952993"/>
              <a:ext cx="948323" cy="810136"/>
            </a:xfrm>
            <a:prstGeom prst="rect">
              <a:avLst/>
            </a:prstGeom>
          </p:spPr>
        </p:pic>
        <p:pic>
          <p:nvPicPr>
            <p:cNvPr id="83" name="Picture 82" descr="A picture containing text&#10;&#10;Description automatically generated">
              <a:extLst>
                <a:ext uri="{FF2B5EF4-FFF2-40B4-BE49-F238E27FC236}">
                  <a16:creationId xmlns:a16="http://schemas.microsoft.com/office/drawing/2014/main" id="{7D4EC032-9061-D20B-4099-7FA5E37F1E7C}"/>
                </a:ext>
              </a:extLst>
            </p:cNvPr>
            <p:cNvPicPr>
              <a:picLocks noChangeAspect="1"/>
            </p:cNvPicPr>
            <p:nvPr/>
          </p:nvPicPr>
          <p:blipFill>
            <a:blip r:embed="rId11"/>
            <a:stretch>
              <a:fillRect/>
            </a:stretch>
          </p:blipFill>
          <p:spPr>
            <a:xfrm>
              <a:off x="10957317" y="3916863"/>
              <a:ext cx="980380" cy="600095"/>
            </a:xfrm>
            <a:prstGeom prst="rect">
              <a:avLst/>
            </a:prstGeom>
          </p:spPr>
        </p:pic>
        <p:pic>
          <p:nvPicPr>
            <p:cNvPr id="84" name="Picture 83" descr="Logo&#10;&#10;Description automatically generated">
              <a:extLst>
                <a:ext uri="{FF2B5EF4-FFF2-40B4-BE49-F238E27FC236}">
                  <a16:creationId xmlns:a16="http://schemas.microsoft.com/office/drawing/2014/main" id="{83D1C0CC-D3A0-B2C7-036A-BE54C60E40A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02772" y="3620869"/>
              <a:ext cx="847570" cy="533866"/>
            </a:xfrm>
            <a:prstGeom prst="rect">
              <a:avLst/>
            </a:prstGeom>
          </p:spPr>
        </p:pic>
        <p:pic>
          <p:nvPicPr>
            <p:cNvPr id="85" name="Picture 84" descr="A picture containing text, clipart&#10;&#10;Description automatically generated">
              <a:extLst>
                <a:ext uri="{FF2B5EF4-FFF2-40B4-BE49-F238E27FC236}">
                  <a16:creationId xmlns:a16="http://schemas.microsoft.com/office/drawing/2014/main" id="{50B34A02-6F5E-062D-EB4B-6FE837977D0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773821" y="2859889"/>
              <a:ext cx="1152048" cy="485353"/>
            </a:xfrm>
            <a:prstGeom prst="rect">
              <a:avLst/>
            </a:prstGeom>
          </p:spPr>
        </p:pic>
      </p:grpSp>
      <p:pic>
        <p:nvPicPr>
          <p:cNvPr id="86" name="Picture 85" descr="A black and white sign&#10;&#10;Description automatically generated with low confidence">
            <a:extLst>
              <a:ext uri="{FF2B5EF4-FFF2-40B4-BE49-F238E27FC236}">
                <a16:creationId xmlns:a16="http://schemas.microsoft.com/office/drawing/2014/main" id="{5B672222-2C0D-F183-019C-A473167F4D2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0282950" y="4495232"/>
            <a:ext cx="1556108" cy="314663"/>
          </a:xfrm>
          <a:prstGeom prst="rect">
            <a:avLst/>
          </a:prstGeom>
        </p:spPr>
      </p:pic>
      <p:pic>
        <p:nvPicPr>
          <p:cNvPr id="87" name="Picture 86" descr="A yellow arrows pointing to a black background&#10;&#10;Description automatically generated">
            <a:extLst>
              <a:ext uri="{FF2B5EF4-FFF2-40B4-BE49-F238E27FC236}">
                <a16:creationId xmlns:a16="http://schemas.microsoft.com/office/drawing/2014/main" id="{D72FC5F9-3C61-6446-A0AE-1A4A4D4E5EDA}"/>
              </a:ext>
            </a:extLst>
          </p:cNvPr>
          <p:cNvPicPr>
            <a:picLocks noChangeAspect="1"/>
          </p:cNvPicPr>
          <p:nvPr/>
        </p:nvPicPr>
        <p:blipFill>
          <a:blip r:embed="rId15"/>
          <a:stretch>
            <a:fillRect/>
          </a:stretch>
        </p:blipFill>
        <p:spPr>
          <a:xfrm>
            <a:off x="4312862" y="2115457"/>
            <a:ext cx="3297943" cy="3221743"/>
          </a:xfrm>
          <a:prstGeom prst="rect">
            <a:avLst/>
          </a:prstGeom>
        </p:spPr>
      </p:pic>
      <p:grpSp>
        <p:nvGrpSpPr>
          <p:cNvPr id="88" name="Group 87">
            <a:extLst>
              <a:ext uri="{FF2B5EF4-FFF2-40B4-BE49-F238E27FC236}">
                <a16:creationId xmlns:a16="http://schemas.microsoft.com/office/drawing/2014/main" id="{011DE738-7108-6D70-340C-310A8981D7F5}"/>
              </a:ext>
            </a:extLst>
          </p:cNvPr>
          <p:cNvGrpSpPr/>
          <p:nvPr/>
        </p:nvGrpSpPr>
        <p:grpSpPr>
          <a:xfrm>
            <a:off x="3657945" y="2544645"/>
            <a:ext cx="3846134" cy="358277"/>
            <a:chOff x="3666303" y="2636013"/>
            <a:chExt cx="3846134" cy="358277"/>
          </a:xfrm>
        </p:grpSpPr>
        <p:sp>
          <p:nvSpPr>
            <p:cNvPr id="89" name="Rectangle: Rounded Corners 6">
              <a:extLst>
                <a:ext uri="{FF2B5EF4-FFF2-40B4-BE49-F238E27FC236}">
                  <a16:creationId xmlns:a16="http://schemas.microsoft.com/office/drawing/2014/main" id="{2E7C51A0-D657-F5C7-3606-11821B03EB71}"/>
                </a:ext>
              </a:extLst>
            </p:cNvPr>
            <p:cNvSpPr/>
            <p:nvPr/>
          </p:nvSpPr>
          <p:spPr>
            <a:xfrm>
              <a:off x="4862213" y="2636014"/>
              <a:ext cx="1483824" cy="358276"/>
            </a:xfrm>
            <a:prstGeom prst="roundRect">
              <a:avLst/>
            </a:prstGeom>
            <a:solidFill>
              <a:srgbClr val="000000">
                <a:alpha val="60000"/>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Define </a:t>
              </a:r>
              <a:br>
                <a:rPr kumimoji="0" lang="en-US" sz="1000" b="1" i="0" u="none" strike="noStrike" kern="0" cap="none" spc="0" normalizeH="0" baseline="0" noProof="0" dirty="0">
                  <a:ln>
                    <a:noFill/>
                  </a:ln>
                  <a:solidFill>
                    <a:srgbClr val="FFD530"/>
                  </a:solidFill>
                  <a:effectLst/>
                  <a:uLnTx/>
                  <a:uFillTx/>
                  <a:latin typeface="Arial"/>
                  <a:ea typeface="+mn-ea"/>
                  <a:cs typeface="+mn-cs"/>
                </a:rPr>
              </a:br>
              <a:r>
                <a:rPr kumimoji="0" lang="en-US" sz="1000" b="1" i="0" u="none" strike="noStrike" kern="0" cap="none" spc="0" normalizeH="0" baseline="0" noProof="0" dirty="0">
                  <a:ln>
                    <a:noFill/>
                  </a:ln>
                  <a:solidFill>
                    <a:srgbClr val="FFD530"/>
                  </a:solidFill>
                  <a:effectLst/>
                  <a:uLnTx/>
                  <a:uFillTx/>
                  <a:latin typeface="Arial"/>
                  <a:ea typeface="+mn-ea"/>
                  <a:cs typeface="+mn-cs"/>
                </a:rPr>
                <a:t>Requirements (CRD)</a:t>
              </a:r>
              <a:endParaRPr lang="en-US" dirty="0">
                <a:ea typeface="+mn-ea"/>
                <a:cs typeface="+mn-cs"/>
              </a:endParaRPr>
            </a:p>
          </p:txBody>
        </p:sp>
        <p:sp>
          <p:nvSpPr>
            <p:cNvPr id="90" name="Rectangle: Rounded Corners 7">
              <a:extLst>
                <a:ext uri="{FF2B5EF4-FFF2-40B4-BE49-F238E27FC236}">
                  <a16:creationId xmlns:a16="http://schemas.microsoft.com/office/drawing/2014/main" id="{5BFA2779-301A-BF51-199E-BC61324A11BC}"/>
                </a:ext>
              </a:extLst>
            </p:cNvPr>
            <p:cNvSpPr/>
            <p:nvPr/>
          </p:nvSpPr>
          <p:spPr>
            <a:xfrm>
              <a:off x="3666303" y="2636014"/>
              <a:ext cx="1148883" cy="358276"/>
            </a:xfrm>
            <a:prstGeom prst="roundRect">
              <a:avLst/>
            </a:prstGeom>
            <a:solidFill>
              <a:srgbClr val="000000">
                <a:alpha val="60000"/>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Analysis</a:t>
              </a:r>
              <a:endParaRPr lang="en-US" dirty="0">
                <a:ea typeface="+mn-ea"/>
                <a:cs typeface="+mn-cs"/>
              </a:endParaRPr>
            </a:p>
          </p:txBody>
        </p:sp>
        <p:sp>
          <p:nvSpPr>
            <p:cNvPr id="91" name="Rectangle: Rounded Corners 8">
              <a:extLst>
                <a:ext uri="{FF2B5EF4-FFF2-40B4-BE49-F238E27FC236}">
                  <a16:creationId xmlns:a16="http://schemas.microsoft.com/office/drawing/2014/main" id="{006535E2-C669-8816-9F98-74A96AECDA47}"/>
                </a:ext>
              </a:extLst>
            </p:cNvPr>
            <p:cNvSpPr/>
            <p:nvPr/>
          </p:nvSpPr>
          <p:spPr>
            <a:xfrm>
              <a:off x="6393063" y="2636013"/>
              <a:ext cx="1119374" cy="358276"/>
            </a:xfrm>
            <a:prstGeom prst="roundRect">
              <a:avLst/>
            </a:prstGeom>
            <a:solidFill>
              <a:srgbClr val="000000">
                <a:alpha val="60000"/>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Conduct</a:t>
              </a:r>
              <a:br>
                <a:rPr kumimoji="0" lang="en-US" sz="1000" b="1" i="0" u="none" strike="noStrike" kern="0" cap="none" spc="0" normalizeH="0" baseline="0" noProof="0" dirty="0">
                  <a:ln>
                    <a:noFill/>
                  </a:ln>
                  <a:solidFill>
                    <a:srgbClr val="FFD530"/>
                  </a:solidFill>
                  <a:effectLst/>
                  <a:uLnTx/>
                  <a:uFillTx/>
                  <a:latin typeface="Arial"/>
                  <a:ea typeface="+mn-ea"/>
                  <a:cs typeface="+mn-cs"/>
                </a:rPr>
              </a:br>
              <a:r>
                <a:rPr kumimoji="0" lang="en-US" sz="1000" b="1" i="0" u="none" strike="noStrike" kern="0" cap="none" spc="0" normalizeH="0" baseline="0" noProof="0" dirty="0">
                  <a:ln>
                    <a:noFill/>
                  </a:ln>
                  <a:solidFill>
                    <a:srgbClr val="FFD530"/>
                  </a:solidFill>
                  <a:effectLst/>
                  <a:uLnTx/>
                  <a:uFillTx/>
                  <a:latin typeface="Arial"/>
                  <a:ea typeface="+mn-ea"/>
                  <a:cs typeface="+mn-cs"/>
                </a:rPr>
                <a:t>Fit to Standard</a:t>
              </a:r>
              <a:endParaRPr lang="en-US" dirty="0">
                <a:ea typeface="+mn-ea"/>
                <a:cs typeface="+mn-cs"/>
              </a:endParaRPr>
            </a:p>
          </p:txBody>
        </p:sp>
      </p:grpSp>
      <p:grpSp>
        <p:nvGrpSpPr>
          <p:cNvPr id="92" name="Group 91">
            <a:extLst>
              <a:ext uri="{FF2B5EF4-FFF2-40B4-BE49-F238E27FC236}">
                <a16:creationId xmlns:a16="http://schemas.microsoft.com/office/drawing/2014/main" id="{6DBC3EBA-1080-FD6F-AB8B-FB51341474D8}"/>
              </a:ext>
            </a:extLst>
          </p:cNvPr>
          <p:cNvGrpSpPr/>
          <p:nvPr/>
        </p:nvGrpSpPr>
        <p:grpSpPr>
          <a:xfrm>
            <a:off x="3657945" y="4541799"/>
            <a:ext cx="3846134" cy="358277"/>
            <a:chOff x="3666303" y="2636013"/>
            <a:chExt cx="3846134" cy="358277"/>
          </a:xfrm>
        </p:grpSpPr>
        <p:sp>
          <p:nvSpPr>
            <p:cNvPr id="93" name="Rectangle: Rounded Corners 6">
              <a:extLst>
                <a:ext uri="{FF2B5EF4-FFF2-40B4-BE49-F238E27FC236}">
                  <a16:creationId xmlns:a16="http://schemas.microsoft.com/office/drawing/2014/main" id="{EDF4BC06-0174-1B38-3244-F804EF097ABD}"/>
                </a:ext>
              </a:extLst>
            </p:cNvPr>
            <p:cNvSpPr/>
            <p:nvPr/>
          </p:nvSpPr>
          <p:spPr>
            <a:xfrm>
              <a:off x="4862213" y="2636014"/>
              <a:ext cx="1483824" cy="358276"/>
            </a:xfrm>
            <a:prstGeom prst="roundRect">
              <a:avLst/>
            </a:prstGeom>
            <a:solidFill>
              <a:srgbClr val="000000">
                <a:alpha val="60000"/>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Standardize </a:t>
              </a:r>
              <a:br>
                <a:rPr kumimoji="0" lang="en-US" sz="1000" b="1" i="0" u="none" strike="noStrike" kern="0" cap="none" spc="0" normalizeH="0" baseline="0" noProof="0" dirty="0">
                  <a:ln>
                    <a:noFill/>
                  </a:ln>
                  <a:solidFill>
                    <a:srgbClr val="FFD530"/>
                  </a:solidFill>
                  <a:effectLst/>
                  <a:uLnTx/>
                  <a:uFillTx/>
                  <a:latin typeface="Arial"/>
                  <a:ea typeface="+mn-ea"/>
                  <a:cs typeface="+mn-cs"/>
                </a:rPr>
              </a:br>
              <a:r>
                <a:rPr kumimoji="0" lang="en-US" sz="1000" b="1" i="0" u="none" strike="noStrike" kern="0" cap="none" spc="0" normalizeH="0" baseline="0" noProof="0" dirty="0">
                  <a:ln>
                    <a:noFill/>
                  </a:ln>
                  <a:solidFill>
                    <a:srgbClr val="FFD530"/>
                  </a:solidFill>
                  <a:effectLst/>
                  <a:uLnTx/>
                  <a:uFillTx/>
                  <a:latin typeface="Arial"/>
                  <a:ea typeface="+mn-ea"/>
                  <a:cs typeface="+mn-cs"/>
                </a:rPr>
                <a:t>Design</a:t>
              </a:r>
              <a:endParaRPr lang="en-US" dirty="0">
                <a:ea typeface="+mn-ea"/>
                <a:cs typeface="+mn-cs"/>
              </a:endParaRPr>
            </a:p>
          </p:txBody>
        </p:sp>
        <p:sp>
          <p:nvSpPr>
            <p:cNvPr id="94" name="Rectangle: Rounded Corners 7">
              <a:extLst>
                <a:ext uri="{FF2B5EF4-FFF2-40B4-BE49-F238E27FC236}">
                  <a16:creationId xmlns:a16="http://schemas.microsoft.com/office/drawing/2014/main" id="{F53CFF43-A746-AE6D-16E9-C0929F58E653}"/>
                </a:ext>
              </a:extLst>
            </p:cNvPr>
            <p:cNvSpPr/>
            <p:nvPr/>
          </p:nvSpPr>
          <p:spPr>
            <a:xfrm>
              <a:off x="3666303" y="2636014"/>
              <a:ext cx="1148883" cy="358276"/>
            </a:xfrm>
            <a:prstGeom prst="roundRect">
              <a:avLst/>
            </a:prstGeom>
            <a:solidFill>
              <a:srgbClr val="000000">
                <a:alpha val="60000"/>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Prototype</a:t>
              </a:r>
              <a:endParaRPr lang="en-US" dirty="0">
                <a:ea typeface="+mn-ea"/>
                <a:cs typeface="+mn-cs"/>
              </a:endParaRPr>
            </a:p>
          </p:txBody>
        </p:sp>
        <p:sp>
          <p:nvSpPr>
            <p:cNvPr id="95" name="Rectangle: Rounded Corners 8">
              <a:extLst>
                <a:ext uri="{FF2B5EF4-FFF2-40B4-BE49-F238E27FC236}">
                  <a16:creationId xmlns:a16="http://schemas.microsoft.com/office/drawing/2014/main" id="{E1273488-AFAF-25B9-67D9-C4013DEE910F}"/>
                </a:ext>
              </a:extLst>
            </p:cNvPr>
            <p:cNvSpPr/>
            <p:nvPr/>
          </p:nvSpPr>
          <p:spPr>
            <a:xfrm>
              <a:off x="6393063" y="2636013"/>
              <a:ext cx="1119374" cy="358276"/>
            </a:xfrm>
            <a:prstGeom prst="roundRect">
              <a:avLst/>
            </a:prstGeom>
            <a:solidFill>
              <a:srgbClr val="000000">
                <a:alpha val="60000"/>
              </a:srgbClr>
            </a:solidFill>
            <a:ln w="19050" cap="flat" cmpd="sng" algn="ctr">
              <a:solidFill>
                <a:srgbClr val="FFD530"/>
              </a:solidFill>
              <a:prstDash val="solid"/>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457200" rtl="0" eaLnBrk="1" fontAlgn="auto" latinLnBrk="0" hangingPunct="1">
                <a:lnSpc>
                  <a:spcPct val="77519"/>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D530"/>
                  </a:solidFill>
                  <a:effectLst/>
                  <a:uLnTx/>
                  <a:uFillTx/>
                  <a:latin typeface="Arial"/>
                  <a:ea typeface="+mn-ea"/>
                  <a:cs typeface="+mn-cs"/>
                </a:rPr>
                <a:t>Finalize </a:t>
              </a:r>
              <a:br>
                <a:rPr kumimoji="0" lang="en-US" sz="1000" b="1" i="0" u="none" strike="noStrike" kern="0" cap="none" spc="0" normalizeH="0" baseline="0" noProof="0" dirty="0">
                  <a:ln>
                    <a:noFill/>
                  </a:ln>
                  <a:solidFill>
                    <a:srgbClr val="FFD530"/>
                  </a:solidFill>
                  <a:effectLst/>
                  <a:uLnTx/>
                  <a:uFillTx/>
                  <a:latin typeface="Arial"/>
                  <a:ea typeface="+mn-ea"/>
                  <a:cs typeface="+mn-cs"/>
                </a:rPr>
              </a:br>
              <a:r>
                <a:rPr kumimoji="0" lang="en-US" sz="1000" b="1" i="0" u="none" strike="noStrike" kern="0" cap="none" spc="0" normalizeH="0" baseline="0" noProof="0" dirty="0">
                  <a:ln>
                    <a:noFill/>
                  </a:ln>
                  <a:solidFill>
                    <a:srgbClr val="FFD530"/>
                  </a:solidFill>
                  <a:effectLst/>
                  <a:uLnTx/>
                  <a:uFillTx/>
                  <a:latin typeface="Arial"/>
                  <a:ea typeface="+mn-ea"/>
                  <a:cs typeface="+mn-cs"/>
                </a:rPr>
                <a:t>Scope</a:t>
              </a:r>
              <a:endParaRPr lang="en-US" dirty="0">
                <a:ea typeface="+mn-ea"/>
                <a:cs typeface="+mn-cs"/>
              </a:endParaRPr>
            </a:p>
          </p:txBody>
        </p:sp>
      </p:grpSp>
      <p:sp>
        <p:nvSpPr>
          <p:cNvPr id="96" name="Rectangle 95">
            <a:extLst>
              <a:ext uri="{FF2B5EF4-FFF2-40B4-BE49-F238E27FC236}">
                <a16:creationId xmlns:a16="http://schemas.microsoft.com/office/drawing/2014/main" id="{5D8E9D52-F7D1-91FD-CC30-1A10D3828572}"/>
              </a:ext>
            </a:extLst>
          </p:cNvPr>
          <p:cNvSpPr/>
          <p:nvPr/>
        </p:nvSpPr>
        <p:spPr>
          <a:xfrm>
            <a:off x="2059669" y="2142698"/>
            <a:ext cx="2285684" cy="230832"/>
          </a:xfrm>
          <a:prstGeom prst="rect">
            <a:avLst/>
          </a:prstGeom>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BC9800"/>
                </a:solidFill>
                <a:effectLst/>
                <a:uLnTx/>
                <a:uFillTx/>
                <a:latin typeface="Arial Bold"/>
                <a:ea typeface="Open Sans" panose="020B0606030504020204" pitchFamily="34" charset="0"/>
                <a:cs typeface="Open Sans" panose="020B0606030504020204" pitchFamily="34" charset="0"/>
              </a:rPr>
              <a:t>INSPIRATION</a:t>
            </a:r>
          </a:p>
        </p:txBody>
      </p:sp>
      <p:sp>
        <p:nvSpPr>
          <p:cNvPr id="97" name="Rectangle 96">
            <a:extLst>
              <a:ext uri="{FF2B5EF4-FFF2-40B4-BE49-F238E27FC236}">
                <a16:creationId xmlns:a16="http://schemas.microsoft.com/office/drawing/2014/main" id="{2AC8431F-F408-EA15-A47D-C91DC7D41C5D}"/>
              </a:ext>
            </a:extLst>
          </p:cNvPr>
          <p:cNvSpPr/>
          <p:nvPr/>
        </p:nvSpPr>
        <p:spPr>
          <a:xfrm>
            <a:off x="2334167" y="5104384"/>
            <a:ext cx="2285684" cy="230832"/>
          </a:xfrm>
          <a:prstGeom prst="rect">
            <a:avLst/>
          </a:prstGeom>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BC9800"/>
                </a:solidFill>
                <a:effectLst/>
                <a:uLnTx/>
                <a:uFillTx/>
                <a:latin typeface="Arial Bold"/>
                <a:ea typeface="Open Sans" panose="020B0606030504020204" pitchFamily="34" charset="0"/>
                <a:cs typeface="Open Sans" panose="020B0606030504020204" pitchFamily="34" charset="0"/>
              </a:rPr>
              <a:t>SUSTAINABILITY</a:t>
            </a:r>
          </a:p>
        </p:txBody>
      </p:sp>
      <p:sp>
        <p:nvSpPr>
          <p:cNvPr id="98" name="Rectangle 97">
            <a:extLst>
              <a:ext uri="{FF2B5EF4-FFF2-40B4-BE49-F238E27FC236}">
                <a16:creationId xmlns:a16="http://schemas.microsoft.com/office/drawing/2014/main" id="{362A9835-2AF5-5634-1CF1-849721F04D5A}"/>
              </a:ext>
            </a:extLst>
          </p:cNvPr>
          <p:cNvSpPr/>
          <p:nvPr/>
        </p:nvSpPr>
        <p:spPr>
          <a:xfrm>
            <a:off x="6514521" y="5104384"/>
            <a:ext cx="2285684" cy="230832"/>
          </a:xfrm>
          <a:prstGeom prst="rect">
            <a:avLst/>
          </a:prstGeom>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BC9800"/>
                </a:solidFill>
                <a:effectLst/>
                <a:uLnTx/>
                <a:uFillTx/>
                <a:latin typeface="Arial Bold"/>
                <a:ea typeface="Open Sans" panose="020B0606030504020204" pitchFamily="34" charset="0"/>
                <a:cs typeface="Open Sans" panose="020B0606030504020204" pitchFamily="34" charset="0"/>
              </a:rPr>
              <a:t>EFFICIENCY</a:t>
            </a:r>
          </a:p>
        </p:txBody>
      </p:sp>
      <p:sp>
        <p:nvSpPr>
          <p:cNvPr id="99" name="Rectangle 98">
            <a:extLst>
              <a:ext uri="{FF2B5EF4-FFF2-40B4-BE49-F238E27FC236}">
                <a16:creationId xmlns:a16="http://schemas.microsoft.com/office/drawing/2014/main" id="{DD12C3FF-5657-F34E-4C09-5808103E5244}"/>
              </a:ext>
            </a:extLst>
          </p:cNvPr>
          <p:cNvSpPr/>
          <p:nvPr/>
        </p:nvSpPr>
        <p:spPr>
          <a:xfrm>
            <a:off x="7579671" y="2142698"/>
            <a:ext cx="2285684" cy="230832"/>
          </a:xfrm>
          <a:prstGeom prst="rect">
            <a:avLst/>
          </a:prstGeom>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BC9800"/>
                </a:solidFill>
                <a:effectLst/>
                <a:uLnTx/>
                <a:uFillTx/>
                <a:latin typeface="Arial Bold"/>
                <a:ea typeface="Open Sans" panose="020B0606030504020204" pitchFamily="34" charset="0"/>
                <a:cs typeface="Open Sans" panose="020B0606030504020204" pitchFamily="34" charset="0"/>
              </a:rPr>
              <a:t>INNOVATION</a:t>
            </a:r>
          </a:p>
        </p:txBody>
      </p:sp>
      <p:sp>
        <p:nvSpPr>
          <p:cNvPr id="100" name="Rectangle 99">
            <a:extLst>
              <a:ext uri="{FF2B5EF4-FFF2-40B4-BE49-F238E27FC236}">
                <a16:creationId xmlns:a16="http://schemas.microsoft.com/office/drawing/2014/main" id="{FF2FBEC7-7ED0-6EC9-D16C-CD066E15C57D}"/>
              </a:ext>
            </a:extLst>
          </p:cNvPr>
          <p:cNvSpPr/>
          <p:nvPr/>
        </p:nvSpPr>
        <p:spPr>
          <a:xfrm>
            <a:off x="4992884" y="1926138"/>
            <a:ext cx="2191108" cy="2308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BC9800"/>
                </a:solidFill>
                <a:effectLst/>
                <a:uLnTx/>
                <a:uFillTx/>
                <a:latin typeface="Arial Bold"/>
                <a:ea typeface="Open Sans" panose="020B0606030504020204" pitchFamily="34" charset="0"/>
                <a:cs typeface="Open Sans" panose="020B0606030504020204" pitchFamily="34" charset="0"/>
              </a:rPr>
              <a:t>HUMAN-CENTERED DESIGN</a:t>
            </a:r>
          </a:p>
        </p:txBody>
      </p:sp>
      <p:sp>
        <p:nvSpPr>
          <p:cNvPr id="101" name="TextBox 100">
            <a:extLst>
              <a:ext uri="{FF2B5EF4-FFF2-40B4-BE49-F238E27FC236}">
                <a16:creationId xmlns:a16="http://schemas.microsoft.com/office/drawing/2014/main" id="{A5598205-ED8D-7B7E-8F60-7D42BFB653D4}"/>
              </a:ext>
            </a:extLst>
          </p:cNvPr>
          <p:cNvSpPr txBox="1"/>
          <p:nvPr/>
        </p:nvSpPr>
        <p:spPr>
          <a:xfrm>
            <a:off x="6384705" y="1022971"/>
            <a:ext cx="5778589" cy="769441"/>
          </a:xfrm>
          <a:prstGeom prst="rect">
            <a:avLst/>
          </a:prstGeom>
          <a:noFill/>
        </p:spPr>
        <p:txBody>
          <a:bodyPr wrap="square" lIns="0" tIns="0" rIns="0" bIns="0" rtlCol="0" anchor="t">
            <a:spAutoFit/>
          </a:bodyPr>
          <a:lstStyle/>
          <a:p>
            <a:pPr marL="0" marR="0" lvl="0" indent="0" defTabSz="914400" rtl="0" eaLnBrk="1" fontAlgn="auto" latinLnBrk="0" hangingPunct="1">
              <a:spcBef>
                <a:spcPts val="0"/>
              </a:spcBef>
              <a:spcAft>
                <a:spcPts val="600"/>
              </a:spcAft>
              <a:buClrTx/>
              <a:buSzTx/>
              <a:buFontTx/>
              <a:buNone/>
              <a:tabLst/>
              <a:defRPr/>
            </a:pPr>
            <a:r>
              <a:rPr kumimoji="0" lang="en-US" sz="1250" b="0"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Open Sans"/>
                <a:cs typeface="Arial" panose="020B0604020202020204" pitchFamily="34" charset="0"/>
              </a:rPr>
              <a:t>The Army’s business modernization and transformation effort providing a modernized warfighting capability that enables integrated and auditable sustainment operations from the strategic support area to the tactical edge of the battlefield, enabling decision making by Soldiers, the civilian workforce, and leaders at echelon.</a:t>
            </a:r>
          </a:p>
        </p:txBody>
      </p:sp>
    </p:spTree>
    <p:extLst>
      <p:ext uri="{BB962C8B-B14F-4D97-AF65-F5344CB8AC3E}">
        <p14:creationId xmlns:p14="http://schemas.microsoft.com/office/powerpoint/2010/main" val="31709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8198E2-ABF8-3AF4-3653-F5138AC6671A}"/>
              </a:ext>
            </a:extLst>
          </p:cNvPr>
          <p:cNvSpPr txBox="1">
            <a:spLocks/>
          </p:cNvSpPr>
          <p:nvPr/>
        </p:nvSpPr>
        <p:spPr>
          <a:xfrm>
            <a:off x="109538" y="954419"/>
            <a:ext cx="12082462" cy="830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EBS-C Project Management Office (PMO) Update</a:t>
            </a:r>
          </a:p>
        </p:txBody>
      </p:sp>
      <p:sp>
        <p:nvSpPr>
          <p:cNvPr id="6" name="Content Placeholder 6">
            <a:extLst>
              <a:ext uri="{FF2B5EF4-FFF2-40B4-BE49-F238E27FC236}">
                <a16:creationId xmlns:a16="http://schemas.microsoft.com/office/drawing/2014/main" id="{2030A66D-E886-7E45-66FD-F67BC1F6C105}"/>
              </a:ext>
            </a:extLst>
          </p:cNvPr>
          <p:cNvSpPr txBox="1">
            <a:spLocks/>
          </p:cNvSpPr>
          <p:nvPr/>
        </p:nvSpPr>
        <p:spPr>
          <a:xfrm>
            <a:off x="409432" y="1815636"/>
            <a:ext cx="11782567" cy="17149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Arial"/>
                <a:cs typeface="Arial"/>
              </a:rPr>
              <a:t>Until March 2024, the PMO operated at reduced capacity due to Continuing Resolutions as a 'new start' program</a:t>
            </a:r>
            <a:endParaRPr lang="en-US" dirty="0"/>
          </a:p>
          <a:p>
            <a:pPr lvl="1"/>
            <a:r>
              <a:rPr lang="en-US" sz="1400" dirty="0">
                <a:latin typeface="Arial"/>
                <a:cs typeface="Arial"/>
              </a:rPr>
              <a:t>Ensured continued support for Other Transaction Authority (OTA) steps and demonstrations</a:t>
            </a:r>
            <a:endParaRPr lang="en-US" dirty="0">
              <a:latin typeface="Arial"/>
              <a:cs typeface="Arial"/>
            </a:endParaRPr>
          </a:p>
          <a:p>
            <a:pPr lvl="1"/>
            <a:r>
              <a:rPr lang="en-US" sz="1400" dirty="0">
                <a:latin typeface="Arial"/>
                <a:cs typeface="Arial"/>
              </a:rPr>
              <a:t>Executed with limited project management office (PMO) support and cloud services</a:t>
            </a:r>
          </a:p>
          <a:p>
            <a:pPr lvl="1"/>
            <a:r>
              <a:rPr lang="en-US" sz="1400" dirty="0">
                <a:latin typeface="Arial"/>
                <a:cs typeface="Arial"/>
              </a:rPr>
              <a:t>Experienced only minor delays to the overall OTA schedule</a:t>
            </a:r>
          </a:p>
          <a:p>
            <a:pPr lvl="1"/>
            <a:r>
              <a:rPr lang="en-US" sz="1400" dirty="0">
                <a:latin typeface="Arial"/>
                <a:cs typeface="Arial"/>
              </a:rPr>
              <a:t>Final OTA award is now scheduled for August FY24</a:t>
            </a:r>
            <a:endParaRPr lang="en-US" dirty="0">
              <a:latin typeface="Arial"/>
              <a:cs typeface="Arial"/>
            </a:endParaRPr>
          </a:p>
          <a:p>
            <a:r>
              <a:rPr lang="en-US" sz="1600" dirty="0">
                <a:latin typeface="Arial" panose="020B0604020202020204" pitchFamily="34" charset="0"/>
                <a:cs typeface="Arial" panose="020B0604020202020204" pitchFamily="34" charset="0"/>
              </a:rPr>
              <a:t>Request for Information will be released this Spring for a Technical Services Contract</a:t>
            </a:r>
          </a:p>
        </p:txBody>
      </p:sp>
      <p:sp>
        <p:nvSpPr>
          <p:cNvPr id="105" name="Rectangle: Rounded Corners 104">
            <a:extLst>
              <a:ext uri="{FF2B5EF4-FFF2-40B4-BE49-F238E27FC236}">
                <a16:creationId xmlns:a16="http://schemas.microsoft.com/office/drawing/2014/main" id="{FA1FB06A-3EEC-0F03-344B-ED9F9E0D7AD5}"/>
              </a:ext>
            </a:extLst>
          </p:cNvPr>
          <p:cNvSpPr/>
          <p:nvPr/>
        </p:nvSpPr>
        <p:spPr>
          <a:xfrm>
            <a:off x="737892" y="4679282"/>
            <a:ext cx="1657740" cy="1562574"/>
          </a:xfrm>
          <a:prstGeom prst="roundRect">
            <a:avLst>
              <a:gd name="adj" fmla="val 10532"/>
            </a:avLst>
          </a:prstGeom>
          <a:solidFill>
            <a:srgbClr val="FFC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Arrow: Pentagon 105">
            <a:extLst>
              <a:ext uri="{FF2B5EF4-FFF2-40B4-BE49-F238E27FC236}">
                <a16:creationId xmlns:a16="http://schemas.microsoft.com/office/drawing/2014/main" id="{1C0A13B0-CA21-325C-B72A-CEB3B53BA383}"/>
              </a:ext>
            </a:extLst>
          </p:cNvPr>
          <p:cNvSpPr/>
          <p:nvPr/>
        </p:nvSpPr>
        <p:spPr>
          <a:xfrm rot="5400000">
            <a:off x="978458" y="3616524"/>
            <a:ext cx="1176609" cy="1657741"/>
          </a:xfrm>
          <a:prstGeom prst="homePlat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100" dirty="0"/>
          </a:p>
        </p:txBody>
      </p:sp>
      <p:sp>
        <p:nvSpPr>
          <p:cNvPr id="107" name="TextBox 106">
            <a:extLst>
              <a:ext uri="{FF2B5EF4-FFF2-40B4-BE49-F238E27FC236}">
                <a16:creationId xmlns:a16="http://schemas.microsoft.com/office/drawing/2014/main" id="{3CE24570-64EF-9652-1557-3CF61AD30E1D}"/>
              </a:ext>
            </a:extLst>
          </p:cNvPr>
          <p:cNvSpPr txBox="1"/>
          <p:nvPr/>
        </p:nvSpPr>
        <p:spPr>
          <a:xfrm>
            <a:off x="992132" y="3912503"/>
            <a:ext cx="1149260" cy="338554"/>
          </a:xfrm>
          <a:prstGeom prst="rect">
            <a:avLst/>
          </a:prstGeom>
          <a:noFill/>
        </p:spPr>
        <p:txBody>
          <a:bodyPr wrap="square" rtlCol="0">
            <a:spAutoFit/>
          </a:bodyPr>
          <a:lstStyle/>
          <a:p>
            <a:pPr algn="ctr"/>
            <a:r>
              <a:rPr lang="en-US" sz="1600" b="1" dirty="0">
                <a:solidFill>
                  <a:schemeClr val="bg1"/>
                </a:solidFill>
              </a:rPr>
              <a:t>Complete</a:t>
            </a:r>
          </a:p>
        </p:txBody>
      </p:sp>
      <p:sp>
        <p:nvSpPr>
          <p:cNvPr id="108" name="TextBox 107">
            <a:extLst>
              <a:ext uri="{FF2B5EF4-FFF2-40B4-BE49-F238E27FC236}">
                <a16:creationId xmlns:a16="http://schemas.microsoft.com/office/drawing/2014/main" id="{1F180741-2445-FA0B-254A-B5221637EFA8}"/>
              </a:ext>
            </a:extLst>
          </p:cNvPr>
          <p:cNvSpPr txBox="1"/>
          <p:nvPr/>
        </p:nvSpPr>
        <p:spPr>
          <a:xfrm>
            <a:off x="737892" y="5072598"/>
            <a:ext cx="1657741" cy="590931"/>
          </a:xfrm>
          <a:prstGeom prst="rect">
            <a:avLst/>
          </a:prstGeom>
          <a:noFill/>
        </p:spPr>
        <p:txBody>
          <a:bodyPr wrap="square">
            <a:spAutoFit/>
          </a:bodyPr>
          <a:lstStyle/>
          <a:p>
            <a:pPr algn="ctr">
              <a:lnSpc>
                <a:spcPct val="90000"/>
              </a:lnSpc>
            </a:pPr>
            <a:r>
              <a:rPr lang="en-US" sz="1200" dirty="0">
                <a:solidFill>
                  <a:prstClr val="black"/>
                </a:solidFill>
                <a:latin typeface="Arial"/>
                <a:ea typeface="Calibri" panose="020F0502020204030204" pitchFamily="34" charset="0"/>
                <a:cs typeface="Arial"/>
              </a:rPr>
              <a:t>OTA Step 5 kicked off on 1 APR with two vendors</a:t>
            </a:r>
          </a:p>
        </p:txBody>
      </p:sp>
      <p:pic>
        <p:nvPicPr>
          <p:cNvPr id="109" name="Graphic 108" descr="Excellent with solid fill">
            <a:extLst>
              <a:ext uri="{FF2B5EF4-FFF2-40B4-BE49-F238E27FC236}">
                <a16:creationId xmlns:a16="http://schemas.microsoft.com/office/drawing/2014/main" id="{48E032AB-F78C-A90B-FC7E-13A1745CCB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725" y="4255051"/>
            <a:ext cx="510074" cy="510074"/>
          </a:xfrm>
          <a:prstGeom prst="rect">
            <a:avLst/>
          </a:prstGeom>
        </p:spPr>
      </p:pic>
      <p:sp>
        <p:nvSpPr>
          <p:cNvPr id="111" name="Rectangle: Rounded Corners 110">
            <a:extLst>
              <a:ext uri="{FF2B5EF4-FFF2-40B4-BE49-F238E27FC236}">
                <a16:creationId xmlns:a16="http://schemas.microsoft.com/office/drawing/2014/main" id="{7526981A-8385-65B8-3344-8E0DE31620A9}"/>
              </a:ext>
            </a:extLst>
          </p:cNvPr>
          <p:cNvSpPr/>
          <p:nvPr/>
        </p:nvSpPr>
        <p:spPr>
          <a:xfrm>
            <a:off x="5267130" y="4679282"/>
            <a:ext cx="1657740" cy="1562574"/>
          </a:xfrm>
          <a:prstGeom prst="roundRect">
            <a:avLst>
              <a:gd name="adj" fmla="val 10532"/>
            </a:avLst>
          </a:prstGeom>
          <a:solidFill>
            <a:srgbClr val="FFC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Arrow: Pentagon 111">
            <a:extLst>
              <a:ext uri="{FF2B5EF4-FFF2-40B4-BE49-F238E27FC236}">
                <a16:creationId xmlns:a16="http://schemas.microsoft.com/office/drawing/2014/main" id="{0F870FA9-3D8A-E659-08B8-0E182F90BC30}"/>
              </a:ext>
            </a:extLst>
          </p:cNvPr>
          <p:cNvSpPr/>
          <p:nvPr/>
        </p:nvSpPr>
        <p:spPr>
          <a:xfrm rot="5400000">
            <a:off x="5507696" y="3616524"/>
            <a:ext cx="1176609" cy="1657741"/>
          </a:xfrm>
          <a:prstGeom prst="homePlat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100" dirty="0"/>
          </a:p>
        </p:txBody>
      </p:sp>
      <p:sp>
        <p:nvSpPr>
          <p:cNvPr id="113" name="TextBox 112">
            <a:extLst>
              <a:ext uri="{FF2B5EF4-FFF2-40B4-BE49-F238E27FC236}">
                <a16:creationId xmlns:a16="http://schemas.microsoft.com/office/drawing/2014/main" id="{5D330950-25A1-AE98-CC74-8662DFC4F05B}"/>
              </a:ext>
            </a:extLst>
          </p:cNvPr>
          <p:cNvSpPr txBox="1"/>
          <p:nvPr/>
        </p:nvSpPr>
        <p:spPr>
          <a:xfrm>
            <a:off x="5521370" y="3912503"/>
            <a:ext cx="1149260" cy="338554"/>
          </a:xfrm>
          <a:prstGeom prst="rect">
            <a:avLst/>
          </a:prstGeom>
          <a:noFill/>
        </p:spPr>
        <p:txBody>
          <a:bodyPr wrap="square" rtlCol="0">
            <a:spAutoFit/>
          </a:bodyPr>
          <a:lstStyle/>
          <a:p>
            <a:pPr algn="ctr"/>
            <a:r>
              <a:rPr lang="en-US" sz="1600" b="1" dirty="0">
                <a:solidFill>
                  <a:schemeClr val="bg1"/>
                </a:solidFill>
              </a:rPr>
              <a:t>On Track</a:t>
            </a:r>
          </a:p>
        </p:txBody>
      </p:sp>
      <p:sp>
        <p:nvSpPr>
          <p:cNvPr id="114" name="TextBox 113">
            <a:extLst>
              <a:ext uri="{FF2B5EF4-FFF2-40B4-BE49-F238E27FC236}">
                <a16:creationId xmlns:a16="http://schemas.microsoft.com/office/drawing/2014/main" id="{18955A7E-0672-092F-4EEF-5211963CF1D9}"/>
              </a:ext>
            </a:extLst>
          </p:cNvPr>
          <p:cNvSpPr txBox="1"/>
          <p:nvPr/>
        </p:nvSpPr>
        <p:spPr>
          <a:xfrm>
            <a:off x="5267130" y="5072598"/>
            <a:ext cx="1657741" cy="923330"/>
          </a:xfrm>
          <a:prstGeom prst="rect">
            <a:avLst/>
          </a:prstGeom>
          <a:noFill/>
        </p:spPr>
        <p:txBody>
          <a:bodyPr wrap="square">
            <a:spAutoFit/>
          </a:bodyPr>
          <a:lstStyle/>
          <a:p>
            <a:pPr algn="ctr">
              <a:lnSpc>
                <a:spcPct val="90000"/>
              </a:lnSpc>
              <a:spcAft>
                <a:spcPts val="900"/>
              </a:spcAft>
            </a:pPr>
            <a:r>
              <a:rPr lang="en-US" sz="1200" dirty="0">
                <a:solidFill>
                  <a:prstClr val="black"/>
                </a:solidFill>
                <a:latin typeface="Arial"/>
                <a:cs typeface="Arial"/>
              </a:rPr>
              <a:t>Continuing Step 5 prototyping with focus on Human Centered Design and Data Integration</a:t>
            </a:r>
          </a:p>
        </p:txBody>
      </p:sp>
      <p:sp>
        <p:nvSpPr>
          <p:cNvPr id="117" name="Rectangle: Rounded Corners 116">
            <a:extLst>
              <a:ext uri="{FF2B5EF4-FFF2-40B4-BE49-F238E27FC236}">
                <a16:creationId xmlns:a16="http://schemas.microsoft.com/office/drawing/2014/main" id="{3D0C994B-6193-658F-74FD-CB8B6E0550B2}"/>
              </a:ext>
            </a:extLst>
          </p:cNvPr>
          <p:cNvSpPr/>
          <p:nvPr/>
        </p:nvSpPr>
        <p:spPr>
          <a:xfrm>
            <a:off x="3002511" y="4679282"/>
            <a:ext cx="1657740" cy="1562574"/>
          </a:xfrm>
          <a:prstGeom prst="roundRect">
            <a:avLst>
              <a:gd name="adj" fmla="val 10532"/>
            </a:avLst>
          </a:prstGeom>
          <a:solidFill>
            <a:srgbClr val="FFC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Arrow: Pentagon 117">
            <a:extLst>
              <a:ext uri="{FF2B5EF4-FFF2-40B4-BE49-F238E27FC236}">
                <a16:creationId xmlns:a16="http://schemas.microsoft.com/office/drawing/2014/main" id="{914D8820-AC34-DBC6-41F0-30E10B35EDAE}"/>
              </a:ext>
            </a:extLst>
          </p:cNvPr>
          <p:cNvSpPr/>
          <p:nvPr/>
        </p:nvSpPr>
        <p:spPr>
          <a:xfrm rot="5400000">
            <a:off x="3243077" y="3616524"/>
            <a:ext cx="1176609" cy="1657741"/>
          </a:xfrm>
          <a:prstGeom prst="homePlat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100" dirty="0"/>
          </a:p>
        </p:txBody>
      </p:sp>
      <p:sp>
        <p:nvSpPr>
          <p:cNvPr id="119" name="TextBox 118">
            <a:extLst>
              <a:ext uri="{FF2B5EF4-FFF2-40B4-BE49-F238E27FC236}">
                <a16:creationId xmlns:a16="http://schemas.microsoft.com/office/drawing/2014/main" id="{989461E0-6402-E6E2-818B-A07DC82B46DE}"/>
              </a:ext>
            </a:extLst>
          </p:cNvPr>
          <p:cNvSpPr txBox="1"/>
          <p:nvPr/>
        </p:nvSpPr>
        <p:spPr>
          <a:xfrm>
            <a:off x="3256751" y="3912503"/>
            <a:ext cx="1149260" cy="338554"/>
          </a:xfrm>
          <a:prstGeom prst="rect">
            <a:avLst/>
          </a:prstGeom>
          <a:noFill/>
        </p:spPr>
        <p:txBody>
          <a:bodyPr wrap="square" rtlCol="0">
            <a:spAutoFit/>
          </a:bodyPr>
          <a:lstStyle/>
          <a:p>
            <a:pPr algn="ctr"/>
            <a:r>
              <a:rPr lang="en-US" sz="1600" b="1" dirty="0">
                <a:solidFill>
                  <a:schemeClr val="bg1"/>
                </a:solidFill>
              </a:rPr>
              <a:t>On Track</a:t>
            </a:r>
          </a:p>
        </p:txBody>
      </p:sp>
      <p:sp>
        <p:nvSpPr>
          <p:cNvPr id="120" name="TextBox 119">
            <a:extLst>
              <a:ext uri="{FF2B5EF4-FFF2-40B4-BE49-F238E27FC236}">
                <a16:creationId xmlns:a16="http://schemas.microsoft.com/office/drawing/2014/main" id="{A1535569-E0DA-777E-6B89-DBF8648B021A}"/>
              </a:ext>
            </a:extLst>
          </p:cNvPr>
          <p:cNvSpPr txBox="1"/>
          <p:nvPr/>
        </p:nvSpPr>
        <p:spPr>
          <a:xfrm>
            <a:off x="3002511" y="5072598"/>
            <a:ext cx="1657741" cy="1089529"/>
          </a:xfrm>
          <a:prstGeom prst="rect">
            <a:avLst/>
          </a:prstGeom>
          <a:noFill/>
        </p:spPr>
        <p:txBody>
          <a:bodyPr wrap="square">
            <a:spAutoFit/>
          </a:bodyPr>
          <a:lstStyle/>
          <a:p>
            <a:pPr algn="ctr">
              <a:lnSpc>
                <a:spcPct val="90000"/>
              </a:lnSpc>
              <a:spcAft>
                <a:spcPts val="900"/>
              </a:spcAft>
            </a:pPr>
            <a:r>
              <a:rPr lang="en-US" sz="1200" dirty="0">
                <a:solidFill>
                  <a:prstClr val="black"/>
                </a:solidFill>
                <a:latin typeface="Arial"/>
                <a:cs typeface="Arial"/>
              </a:rPr>
              <a:t>Providing vendors with final Performance </a:t>
            </a:r>
            <a:br>
              <a:rPr lang="en-US" sz="1200" dirty="0">
                <a:solidFill>
                  <a:prstClr val="black"/>
                </a:solidFill>
                <a:latin typeface="Arial"/>
                <a:cs typeface="Arial"/>
              </a:rPr>
            </a:br>
            <a:r>
              <a:rPr lang="en-US" sz="1200" dirty="0">
                <a:solidFill>
                  <a:prstClr val="black"/>
                </a:solidFill>
                <a:latin typeface="Arial"/>
                <a:cs typeface="Arial"/>
              </a:rPr>
              <a:t>Work Statement (PWS) supporting Step 7 award </a:t>
            </a:r>
          </a:p>
        </p:txBody>
      </p:sp>
      <p:sp>
        <p:nvSpPr>
          <p:cNvPr id="123" name="Rectangle: Rounded Corners 122">
            <a:extLst>
              <a:ext uri="{FF2B5EF4-FFF2-40B4-BE49-F238E27FC236}">
                <a16:creationId xmlns:a16="http://schemas.microsoft.com/office/drawing/2014/main" id="{EB28485B-0081-2949-FE66-3E701E64BEB0}"/>
              </a:ext>
            </a:extLst>
          </p:cNvPr>
          <p:cNvSpPr/>
          <p:nvPr/>
        </p:nvSpPr>
        <p:spPr>
          <a:xfrm>
            <a:off x="7531749" y="4679282"/>
            <a:ext cx="1657740" cy="1562574"/>
          </a:xfrm>
          <a:prstGeom prst="roundRect">
            <a:avLst>
              <a:gd name="adj" fmla="val 10532"/>
            </a:avLst>
          </a:prstGeom>
          <a:solidFill>
            <a:srgbClr val="FFC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Arrow: Pentagon 123">
            <a:extLst>
              <a:ext uri="{FF2B5EF4-FFF2-40B4-BE49-F238E27FC236}">
                <a16:creationId xmlns:a16="http://schemas.microsoft.com/office/drawing/2014/main" id="{FF05B736-D05E-1F00-D728-70F474B24E28}"/>
              </a:ext>
            </a:extLst>
          </p:cNvPr>
          <p:cNvSpPr/>
          <p:nvPr/>
        </p:nvSpPr>
        <p:spPr>
          <a:xfrm rot="5400000">
            <a:off x="7772315" y="3616524"/>
            <a:ext cx="1176609" cy="1657741"/>
          </a:xfrm>
          <a:prstGeom prst="homePlat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100" dirty="0"/>
          </a:p>
        </p:txBody>
      </p:sp>
      <p:sp>
        <p:nvSpPr>
          <p:cNvPr id="125" name="TextBox 124">
            <a:extLst>
              <a:ext uri="{FF2B5EF4-FFF2-40B4-BE49-F238E27FC236}">
                <a16:creationId xmlns:a16="http://schemas.microsoft.com/office/drawing/2014/main" id="{D39FCF20-0401-4F2D-1CF6-06D88E201F72}"/>
              </a:ext>
            </a:extLst>
          </p:cNvPr>
          <p:cNvSpPr txBox="1"/>
          <p:nvPr/>
        </p:nvSpPr>
        <p:spPr>
          <a:xfrm>
            <a:off x="7785989" y="3892711"/>
            <a:ext cx="1238324" cy="338554"/>
          </a:xfrm>
          <a:prstGeom prst="rect">
            <a:avLst/>
          </a:prstGeom>
          <a:noFill/>
        </p:spPr>
        <p:txBody>
          <a:bodyPr wrap="square" rtlCol="0">
            <a:spAutoFit/>
          </a:bodyPr>
          <a:lstStyle/>
          <a:p>
            <a:pPr algn="ctr"/>
            <a:r>
              <a:rPr lang="en-US" sz="1600" b="1" dirty="0">
                <a:solidFill>
                  <a:schemeClr val="bg1"/>
                </a:solidFill>
              </a:rPr>
              <a:t>Upcoming</a:t>
            </a:r>
          </a:p>
        </p:txBody>
      </p:sp>
      <p:sp>
        <p:nvSpPr>
          <p:cNvPr id="126" name="TextBox 125">
            <a:extLst>
              <a:ext uri="{FF2B5EF4-FFF2-40B4-BE49-F238E27FC236}">
                <a16:creationId xmlns:a16="http://schemas.microsoft.com/office/drawing/2014/main" id="{3BAE9EB4-BCE8-3715-1130-BE210EFABD42}"/>
              </a:ext>
            </a:extLst>
          </p:cNvPr>
          <p:cNvSpPr txBox="1"/>
          <p:nvPr/>
        </p:nvSpPr>
        <p:spPr>
          <a:xfrm>
            <a:off x="7531749" y="5072598"/>
            <a:ext cx="1657741" cy="757130"/>
          </a:xfrm>
          <a:prstGeom prst="rect">
            <a:avLst/>
          </a:prstGeom>
          <a:noFill/>
        </p:spPr>
        <p:txBody>
          <a:bodyPr wrap="square">
            <a:spAutoFit/>
          </a:bodyPr>
          <a:lstStyle/>
          <a:p>
            <a:pPr algn="ctr">
              <a:lnSpc>
                <a:spcPct val="90000"/>
              </a:lnSpc>
              <a:spcAft>
                <a:spcPts val="900"/>
              </a:spcAft>
            </a:pPr>
            <a:r>
              <a:rPr lang="en-US" sz="1200" dirty="0">
                <a:solidFill>
                  <a:prstClr val="black"/>
                </a:solidFill>
                <a:latin typeface="Arial"/>
                <a:cs typeface="Arial"/>
              </a:rPr>
              <a:t>Step 7 upward invite anticipated approximately 16 AUG</a:t>
            </a:r>
          </a:p>
        </p:txBody>
      </p:sp>
      <p:sp>
        <p:nvSpPr>
          <p:cNvPr id="129" name="Rectangle: Rounded Corners 128">
            <a:extLst>
              <a:ext uri="{FF2B5EF4-FFF2-40B4-BE49-F238E27FC236}">
                <a16:creationId xmlns:a16="http://schemas.microsoft.com/office/drawing/2014/main" id="{0808C22B-AAD1-9929-2D6E-918E52A23E14}"/>
              </a:ext>
            </a:extLst>
          </p:cNvPr>
          <p:cNvSpPr/>
          <p:nvPr/>
        </p:nvSpPr>
        <p:spPr>
          <a:xfrm>
            <a:off x="9796367" y="4679282"/>
            <a:ext cx="1657740" cy="1562574"/>
          </a:xfrm>
          <a:prstGeom prst="roundRect">
            <a:avLst>
              <a:gd name="adj" fmla="val 10532"/>
            </a:avLst>
          </a:prstGeom>
          <a:solidFill>
            <a:srgbClr val="FFC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Arrow: Pentagon 129">
            <a:extLst>
              <a:ext uri="{FF2B5EF4-FFF2-40B4-BE49-F238E27FC236}">
                <a16:creationId xmlns:a16="http://schemas.microsoft.com/office/drawing/2014/main" id="{C4F39D42-3603-B4FD-585B-307FC43D89E0}"/>
              </a:ext>
            </a:extLst>
          </p:cNvPr>
          <p:cNvSpPr/>
          <p:nvPr/>
        </p:nvSpPr>
        <p:spPr>
          <a:xfrm rot="5400000">
            <a:off x="10036933" y="3616524"/>
            <a:ext cx="1176609" cy="1657741"/>
          </a:xfrm>
          <a:prstGeom prst="homePlate">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100" dirty="0"/>
          </a:p>
        </p:txBody>
      </p:sp>
      <p:sp>
        <p:nvSpPr>
          <p:cNvPr id="131" name="TextBox 130">
            <a:extLst>
              <a:ext uri="{FF2B5EF4-FFF2-40B4-BE49-F238E27FC236}">
                <a16:creationId xmlns:a16="http://schemas.microsoft.com/office/drawing/2014/main" id="{20AE88F4-22E3-6F21-9C9E-1246C7242D3A}"/>
              </a:ext>
            </a:extLst>
          </p:cNvPr>
          <p:cNvSpPr txBox="1"/>
          <p:nvPr/>
        </p:nvSpPr>
        <p:spPr>
          <a:xfrm>
            <a:off x="10050607" y="3882815"/>
            <a:ext cx="1277909" cy="338554"/>
          </a:xfrm>
          <a:prstGeom prst="rect">
            <a:avLst/>
          </a:prstGeom>
          <a:noFill/>
        </p:spPr>
        <p:txBody>
          <a:bodyPr wrap="square" rtlCol="0">
            <a:spAutoFit/>
          </a:bodyPr>
          <a:lstStyle/>
          <a:p>
            <a:pPr algn="ctr"/>
            <a:r>
              <a:rPr lang="en-US" sz="1600" b="1" dirty="0">
                <a:solidFill>
                  <a:schemeClr val="bg1"/>
                </a:solidFill>
              </a:rPr>
              <a:t>Upcoming</a:t>
            </a:r>
          </a:p>
        </p:txBody>
      </p:sp>
      <p:sp>
        <p:nvSpPr>
          <p:cNvPr id="132" name="TextBox 131">
            <a:extLst>
              <a:ext uri="{FF2B5EF4-FFF2-40B4-BE49-F238E27FC236}">
                <a16:creationId xmlns:a16="http://schemas.microsoft.com/office/drawing/2014/main" id="{800349EB-3002-1712-79BA-0D0EC4E9B7C7}"/>
              </a:ext>
            </a:extLst>
          </p:cNvPr>
          <p:cNvSpPr txBox="1"/>
          <p:nvPr/>
        </p:nvSpPr>
        <p:spPr>
          <a:xfrm>
            <a:off x="9796367" y="5072598"/>
            <a:ext cx="1657741" cy="590931"/>
          </a:xfrm>
          <a:prstGeom prst="rect">
            <a:avLst/>
          </a:prstGeom>
          <a:noFill/>
        </p:spPr>
        <p:txBody>
          <a:bodyPr wrap="square">
            <a:spAutoFit/>
          </a:bodyPr>
          <a:lstStyle/>
          <a:p>
            <a:pPr algn="ctr">
              <a:lnSpc>
                <a:spcPct val="90000"/>
              </a:lnSpc>
              <a:spcAft>
                <a:spcPts val="900"/>
              </a:spcAft>
            </a:pPr>
            <a:r>
              <a:rPr lang="en-US" sz="1200" dirty="0">
                <a:solidFill>
                  <a:prstClr val="black"/>
                </a:solidFill>
                <a:latin typeface="Arial"/>
                <a:cs typeface="Arial"/>
              </a:rPr>
              <a:t>Technical Services Contract RFI and RFP Release</a:t>
            </a:r>
          </a:p>
        </p:txBody>
      </p:sp>
      <p:pic>
        <p:nvPicPr>
          <p:cNvPr id="147" name="Graphic 146" descr="Train with solid fill">
            <a:extLst>
              <a:ext uri="{FF2B5EF4-FFF2-40B4-BE49-F238E27FC236}">
                <a16:creationId xmlns:a16="http://schemas.microsoft.com/office/drawing/2014/main" id="{9FEACDBF-998D-9D05-A6BF-58FA876F13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6344" y="4288779"/>
            <a:ext cx="510074" cy="510074"/>
          </a:xfrm>
          <a:prstGeom prst="rect">
            <a:avLst/>
          </a:prstGeom>
        </p:spPr>
      </p:pic>
      <p:pic>
        <p:nvPicPr>
          <p:cNvPr id="149" name="Graphic 148" descr="Train with solid fill">
            <a:extLst>
              <a:ext uri="{FF2B5EF4-FFF2-40B4-BE49-F238E27FC236}">
                <a16:creationId xmlns:a16="http://schemas.microsoft.com/office/drawing/2014/main" id="{D38BF582-1741-0F48-3E1F-365CBE96E3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0963" y="4288779"/>
            <a:ext cx="510074" cy="510074"/>
          </a:xfrm>
          <a:prstGeom prst="rect">
            <a:avLst/>
          </a:prstGeom>
        </p:spPr>
      </p:pic>
      <p:pic>
        <p:nvPicPr>
          <p:cNvPr id="151" name="Graphic 150" descr="Court with solid fill">
            <a:extLst>
              <a:ext uri="{FF2B5EF4-FFF2-40B4-BE49-F238E27FC236}">
                <a16:creationId xmlns:a16="http://schemas.microsoft.com/office/drawing/2014/main" id="{8CBFE07D-47E9-D443-1383-3A6498144B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05582" y="4240977"/>
            <a:ext cx="510074" cy="510074"/>
          </a:xfrm>
          <a:prstGeom prst="rect">
            <a:avLst/>
          </a:prstGeom>
        </p:spPr>
      </p:pic>
      <p:pic>
        <p:nvPicPr>
          <p:cNvPr id="152" name="Picture 4" descr="Icon holder and folders for documents ...">
            <a:extLst>
              <a:ext uri="{FF2B5EF4-FFF2-40B4-BE49-F238E27FC236}">
                <a16:creationId xmlns:a16="http://schemas.microsoft.com/office/drawing/2014/main" id="{615D48A2-7A1E-680C-9D67-F97374204F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1508" y="4298805"/>
            <a:ext cx="347457" cy="49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3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77691-BB50-F216-CEEC-6748E90EFF2B}"/>
              </a:ext>
            </a:extLst>
          </p:cNvPr>
          <p:cNvSpPr>
            <a:spLocks noGrp="1"/>
          </p:cNvSpPr>
          <p:nvPr>
            <p:ph type="ctrTitle" idx="4294967295"/>
          </p:nvPr>
        </p:nvSpPr>
        <p:spPr>
          <a:xfrm>
            <a:off x="0" y="1209675"/>
            <a:ext cx="7424738" cy="644525"/>
          </a:xfrm>
        </p:spPr>
        <p:txBody>
          <a:bodyPr>
            <a:normAutofit/>
          </a:bodyPr>
          <a:lstStyle/>
          <a:p>
            <a:pPr algn="l"/>
            <a:r>
              <a:rPr lang="en-US" sz="3200" dirty="0">
                <a:latin typeface="Arial"/>
                <a:cs typeface="Arial"/>
              </a:rPr>
              <a:t>OUR THREE PILLARS</a:t>
            </a:r>
            <a:endParaRPr lang="en-US" sz="3200" i="1" dirty="0"/>
          </a:p>
        </p:txBody>
      </p:sp>
      <p:grpSp>
        <p:nvGrpSpPr>
          <p:cNvPr id="17" name="Group 16">
            <a:extLst>
              <a:ext uri="{FF2B5EF4-FFF2-40B4-BE49-F238E27FC236}">
                <a16:creationId xmlns:a16="http://schemas.microsoft.com/office/drawing/2014/main" id="{739B7D82-0EC0-D6B9-7801-83C0BD4BF598}"/>
              </a:ext>
            </a:extLst>
          </p:cNvPr>
          <p:cNvGrpSpPr/>
          <p:nvPr/>
        </p:nvGrpSpPr>
        <p:grpSpPr>
          <a:xfrm>
            <a:off x="1309945" y="2482128"/>
            <a:ext cx="2850068" cy="3130662"/>
            <a:chOff x="1309945" y="2482128"/>
            <a:chExt cx="2850068" cy="3130662"/>
          </a:xfrm>
        </p:grpSpPr>
        <p:sp>
          <p:nvSpPr>
            <p:cNvPr id="28" name="TextBox 27">
              <a:extLst>
                <a:ext uri="{FF2B5EF4-FFF2-40B4-BE49-F238E27FC236}">
                  <a16:creationId xmlns:a16="http://schemas.microsoft.com/office/drawing/2014/main" id="{DCF84D03-5430-0B9A-6A28-D535295A7D42}"/>
                </a:ext>
              </a:extLst>
            </p:cNvPr>
            <p:cNvSpPr txBox="1"/>
            <p:nvPr/>
          </p:nvSpPr>
          <p:spPr>
            <a:xfrm>
              <a:off x="1434699" y="4412461"/>
              <a:ext cx="2598838" cy="1200329"/>
            </a:xfrm>
            <a:prstGeom prst="rect">
              <a:avLst/>
            </a:prstGeom>
            <a:noFill/>
          </p:spPr>
          <p:txBody>
            <a:bodyPr wrap="square" lIns="91440" tIns="45720" rIns="91440" bIns="45720" anchor="t">
              <a:spAutoFit/>
            </a:bodyPr>
            <a:lstStyle/>
            <a:p>
              <a:pPr algn="ctr"/>
              <a:r>
                <a:rPr lang="en-US" dirty="0">
                  <a:solidFill>
                    <a:schemeClr val="bg1"/>
                  </a:solidFill>
                </a:rPr>
                <a:t>Become Agile Practitioners to deliver earlier, faster and </a:t>
              </a:r>
              <a:br>
                <a:rPr lang="en-US" dirty="0">
                  <a:solidFill>
                    <a:schemeClr val="bg1"/>
                  </a:solidFill>
                </a:rPr>
              </a:br>
              <a:r>
                <a:rPr lang="en-US" dirty="0">
                  <a:solidFill>
                    <a:schemeClr val="bg1"/>
                  </a:solidFill>
                </a:rPr>
                <a:t>more frequently</a:t>
              </a:r>
            </a:p>
          </p:txBody>
        </p:sp>
        <p:sp>
          <p:nvSpPr>
            <p:cNvPr id="4" name="Oval 3">
              <a:extLst>
                <a:ext uri="{FF2B5EF4-FFF2-40B4-BE49-F238E27FC236}">
                  <a16:creationId xmlns:a16="http://schemas.microsoft.com/office/drawing/2014/main" id="{FC553C75-2744-99AE-32E9-A14A4CFAD1C3}"/>
                </a:ext>
              </a:extLst>
            </p:cNvPr>
            <p:cNvSpPr/>
            <p:nvPr/>
          </p:nvSpPr>
          <p:spPr>
            <a:xfrm>
              <a:off x="2063454"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E93C456-5490-ED19-DF55-BF3DE91CCFF1}"/>
                </a:ext>
              </a:extLst>
            </p:cNvPr>
            <p:cNvPicPr>
              <a:picLocks noChangeAspect="1"/>
            </p:cNvPicPr>
            <p:nvPr/>
          </p:nvPicPr>
          <p:blipFill>
            <a:blip r:embed="rId3"/>
            <a:stretch>
              <a:fillRect/>
            </a:stretch>
          </p:blipFill>
          <p:spPr>
            <a:xfrm>
              <a:off x="2110956" y="2531367"/>
              <a:ext cx="1171539" cy="1115848"/>
            </a:xfrm>
            <a:prstGeom prst="rect">
              <a:avLst/>
            </a:prstGeom>
          </p:spPr>
        </p:pic>
        <p:sp>
          <p:nvSpPr>
            <p:cNvPr id="10" name="TextBox 9">
              <a:extLst>
                <a:ext uri="{FF2B5EF4-FFF2-40B4-BE49-F238E27FC236}">
                  <a16:creationId xmlns:a16="http://schemas.microsoft.com/office/drawing/2014/main" id="{5324EE41-97CB-C492-786C-AAC941F139DE}"/>
                </a:ext>
              </a:extLst>
            </p:cNvPr>
            <p:cNvSpPr txBox="1"/>
            <p:nvPr/>
          </p:nvSpPr>
          <p:spPr>
            <a:xfrm>
              <a:off x="1309945" y="3952627"/>
              <a:ext cx="2850068" cy="400110"/>
            </a:xfrm>
            <a:prstGeom prst="rect">
              <a:avLst/>
            </a:prstGeom>
            <a:noFill/>
          </p:spPr>
          <p:txBody>
            <a:bodyPr wrap="square" lIns="91440" tIns="45720" rIns="91440" bIns="45720" anchor="t">
              <a:spAutoFit/>
            </a:bodyPr>
            <a:lstStyle/>
            <a:p>
              <a:pPr algn="ctr"/>
              <a:r>
                <a:rPr lang="en-US" sz="2000" b="1" dirty="0">
                  <a:solidFill>
                    <a:schemeClr val="bg1"/>
                  </a:solidFill>
                  <a:latin typeface=" Arial"/>
                </a:rPr>
                <a:t>SPEED</a:t>
              </a:r>
            </a:p>
          </p:txBody>
        </p:sp>
      </p:grpSp>
      <p:grpSp>
        <p:nvGrpSpPr>
          <p:cNvPr id="16" name="Group 15">
            <a:extLst>
              <a:ext uri="{FF2B5EF4-FFF2-40B4-BE49-F238E27FC236}">
                <a16:creationId xmlns:a16="http://schemas.microsoft.com/office/drawing/2014/main" id="{52326947-3130-BA63-F6A2-E293C53C1106}"/>
              </a:ext>
            </a:extLst>
          </p:cNvPr>
          <p:cNvGrpSpPr/>
          <p:nvPr/>
        </p:nvGrpSpPr>
        <p:grpSpPr>
          <a:xfrm>
            <a:off x="4664615" y="2482128"/>
            <a:ext cx="2862770" cy="2853662"/>
            <a:chOff x="4518768" y="2482128"/>
            <a:chExt cx="2862770" cy="2853662"/>
          </a:xfrm>
        </p:grpSpPr>
        <p:sp>
          <p:nvSpPr>
            <p:cNvPr id="29" name="TextBox 28">
              <a:extLst>
                <a:ext uri="{FF2B5EF4-FFF2-40B4-BE49-F238E27FC236}">
                  <a16:creationId xmlns:a16="http://schemas.microsoft.com/office/drawing/2014/main" id="{2B5B9589-0A7A-D83E-97B1-C030525517DB}"/>
                </a:ext>
              </a:extLst>
            </p:cNvPr>
            <p:cNvSpPr txBox="1"/>
            <p:nvPr/>
          </p:nvSpPr>
          <p:spPr>
            <a:xfrm>
              <a:off x="4531470" y="3952627"/>
              <a:ext cx="2850068" cy="400110"/>
            </a:xfrm>
            <a:prstGeom prst="rect">
              <a:avLst/>
            </a:prstGeom>
            <a:noFill/>
          </p:spPr>
          <p:txBody>
            <a:bodyPr wrap="square">
              <a:spAutoFit/>
            </a:bodyPr>
            <a:lstStyle/>
            <a:p>
              <a:pPr algn="ctr"/>
              <a:r>
                <a:rPr lang="en-US" sz="2000" b="1" dirty="0">
                  <a:solidFill>
                    <a:schemeClr val="bg1"/>
                  </a:solidFill>
                  <a:latin typeface=" Arial"/>
                </a:rPr>
                <a:t>SIMPLICITY</a:t>
              </a:r>
            </a:p>
          </p:txBody>
        </p:sp>
        <p:sp>
          <p:nvSpPr>
            <p:cNvPr id="5" name="Oval 4">
              <a:extLst>
                <a:ext uri="{FF2B5EF4-FFF2-40B4-BE49-F238E27FC236}">
                  <a16:creationId xmlns:a16="http://schemas.microsoft.com/office/drawing/2014/main" id="{91F65D3E-7D9E-903C-4EA7-92B5D39A351B}"/>
                </a:ext>
              </a:extLst>
            </p:cNvPr>
            <p:cNvSpPr/>
            <p:nvPr/>
          </p:nvSpPr>
          <p:spPr>
            <a:xfrm>
              <a:off x="5277712"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CD3E31D-8B73-B880-9F6B-177D6BA92C49}"/>
                </a:ext>
              </a:extLst>
            </p:cNvPr>
            <p:cNvPicPr>
              <a:picLocks noChangeAspect="1"/>
            </p:cNvPicPr>
            <p:nvPr/>
          </p:nvPicPr>
          <p:blipFill>
            <a:blip r:embed="rId4"/>
            <a:stretch>
              <a:fillRect/>
            </a:stretch>
          </p:blipFill>
          <p:spPr>
            <a:xfrm>
              <a:off x="5548245" y="2671793"/>
              <a:ext cx="797339" cy="808382"/>
            </a:xfrm>
            <a:prstGeom prst="rect">
              <a:avLst/>
            </a:prstGeom>
          </p:spPr>
        </p:pic>
        <p:sp>
          <p:nvSpPr>
            <p:cNvPr id="11" name="TextBox 10">
              <a:extLst>
                <a:ext uri="{FF2B5EF4-FFF2-40B4-BE49-F238E27FC236}">
                  <a16:creationId xmlns:a16="http://schemas.microsoft.com/office/drawing/2014/main" id="{2DFAD164-1872-527D-2F40-736DCAA434B0}"/>
                </a:ext>
              </a:extLst>
            </p:cNvPr>
            <p:cNvSpPr txBox="1"/>
            <p:nvPr/>
          </p:nvSpPr>
          <p:spPr>
            <a:xfrm>
              <a:off x="4518768" y="4412460"/>
              <a:ext cx="2850068" cy="923330"/>
            </a:xfrm>
            <a:prstGeom prst="rect">
              <a:avLst/>
            </a:prstGeom>
            <a:noFill/>
          </p:spPr>
          <p:txBody>
            <a:bodyPr wrap="square" lIns="91440" tIns="45720" rIns="91440" bIns="45720" anchor="t">
              <a:spAutoFit/>
            </a:bodyPr>
            <a:lstStyle/>
            <a:p>
              <a:pPr algn="ctr"/>
              <a:r>
                <a:rPr lang="en-US" dirty="0">
                  <a:solidFill>
                    <a:schemeClr val="bg1"/>
                  </a:solidFill>
                </a:rPr>
                <a:t>Decompose, streamline, simplify, and remove programmatic clutter</a:t>
              </a:r>
            </a:p>
          </p:txBody>
        </p:sp>
      </p:grpSp>
      <p:grpSp>
        <p:nvGrpSpPr>
          <p:cNvPr id="15" name="Group 14">
            <a:extLst>
              <a:ext uri="{FF2B5EF4-FFF2-40B4-BE49-F238E27FC236}">
                <a16:creationId xmlns:a16="http://schemas.microsoft.com/office/drawing/2014/main" id="{7B3371C3-39E3-88C5-6901-67ADE91C468E}"/>
              </a:ext>
            </a:extLst>
          </p:cNvPr>
          <p:cNvGrpSpPr/>
          <p:nvPr/>
        </p:nvGrpSpPr>
        <p:grpSpPr>
          <a:xfrm>
            <a:off x="8210413" y="2482128"/>
            <a:ext cx="2850068" cy="3407659"/>
            <a:chOff x="7783262" y="2482128"/>
            <a:chExt cx="2850068" cy="3407659"/>
          </a:xfrm>
        </p:grpSpPr>
        <p:sp>
          <p:nvSpPr>
            <p:cNvPr id="30" name="TextBox 29">
              <a:extLst>
                <a:ext uri="{FF2B5EF4-FFF2-40B4-BE49-F238E27FC236}">
                  <a16:creationId xmlns:a16="http://schemas.microsoft.com/office/drawing/2014/main" id="{253634CE-1316-1543-169A-F80F4FEFD88E}"/>
                </a:ext>
              </a:extLst>
            </p:cNvPr>
            <p:cNvSpPr txBox="1"/>
            <p:nvPr/>
          </p:nvSpPr>
          <p:spPr>
            <a:xfrm>
              <a:off x="7783262" y="3952627"/>
              <a:ext cx="2850068" cy="400110"/>
            </a:xfrm>
            <a:prstGeom prst="rect">
              <a:avLst/>
            </a:prstGeom>
            <a:noFill/>
          </p:spPr>
          <p:txBody>
            <a:bodyPr wrap="square" lIns="91440" tIns="45720" rIns="91440" bIns="45720" anchor="t">
              <a:spAutoFit/>
            </a:bodyPr>
            <a:lstStyle/>
            <a:p>
              <a:pPr algn="ctr"/>
              <a:r>
                <a:rPr lang="en-US" sz="2000" b="1" dirty="0">
                  <a:solidFill>
                    <a:schemeClr val="bg1"/>
                  </a:solidFill>
                  <a:latin typeface=" Arial"/>
                </a:rPr>
                <a:t>EXCELLENCE </a:t>
              </a:r>
            </a:p>
          </p:txBody>
        </p:sp>
        <p:sp>
          <p:nvSpPr>
            <p:cNvPr id="33" name="Oval 32">
              <a:extLst>
                <a:ext uri="{FF2B5EF4-FFF2-40B4-BE49-F238E27FC236}">
                  <a16:creationId xmlns:a16="http://schemas.microsoft.com/office/drawing/2014/main" id="{638E100D-D912-6F21-C1F0-6A9760CE5AC3}"/>
                </a:ext>
              </a:extLst>
            </p:cNvPr>
            <p:cNvSpPr/>
            <p:nvPr/>
          </p:nvSpPr>
          <p:spPr>
            <a:xfrm>
              <a:off x="8479715"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8D9882F-4DFD-6EEB-A0EB-52FB20DD4632}"/>
                </a:ext>
              </a:extLst>
            </p:cNvPr>
            <p:cNvPicPr>
              <a:picLocks noChangeAspect="1"/>
            </p:cNvPicPr>
            <p:nvPr/>
          </p:nvPicPr>
          <p:blipFill>
            <a:blip r:embed="rId5"/>
            <a:stretch>
              <a:fillRect/>
            </a:stretch>
          </p:blipFill>
          <p:spPr>
            <a:xfrm>
              <a:off x="8593148" y="2573388"/>
              <a:ext cx="1100139" cy="1092294"/>
            </a:xfrm>
            <a:prstGeom prst="rect">
              <a:avLst/>
            </a:prstGeom>
          </p:spPr>
        </p:pic>
        <p:sp>
          <p:nvSpPr>
            <p:cNvPr id="12" name="TextBox 11">
              <a:extLst>
                <a:ext uri="{FF2B5EF4-FFF2-40B4-BE49-F238E27FC236}">
                  <a16:creationId xmlns:a16="http://schemas.microsoft.com/office/drawing/2014/main" id="{04375626-1BAD-9EB1-B022-23AD3886842A}"/>
                </a:ext>
              </a:extLst>
            </p:cNvPr>
            <p:cNvSpPr txBox="1"/>
            <p:nvPr/>
          </p:nvSpPr>
          <p:spPr>
            <a:xfrm>
              <a:off x="7987775" y="4412459"/>
              <a:ext cx="2430548" cy="1477328"/>
            </a:xfrm>
            <a:prstGeom prst="rect">
              <a:avLst/>
            </a:prstGeom>
            <a:noFill/>
          </p:spPr>
          <p:txBody>
            <a:bodyPr wrap="square" lIns="91440" tIns="45720" rIns="91440" bIns="45720" anchor="t">
              <a:spAutoFit/>
            </a:bodyPr>
            <a:lstStyle/>
            <a:p>
              <a:pPr algn="ctr"/>
              <a:r>
                <a:rPr lang="en-US" dirty="0">
                  <a:solidFill>
                    <a:schemeClr val="bg1"/>
                  </a:solidFill>
                </a:rPr>
                <a:t>Deliver better quality by testing every sprint, engaging customers earlier and using automated testing</a:t>
              </a:r>
            </a:p>
          </p:txBody>
        </p:sp>
      </p:grpSp>
      <p:sp>
        <p:nvSpPr>
          <p:cNvPr id="3" name="Rectangle 2">
            <a:extLst>
              <a:ext uri="{FF2B5EF4-FFF2-40B4-BE49-F238E27FC236}">
                <a16:creationId xmlns:a16="http://schemas.microsoft.com/office/drawing/2014/main" id="{46117D5F-F848-712F-CAA7-B3DB455BEBE7}"/>
              </a:ext>
            </a:extLst>
          </p:cNvPr>
          <p:cNvSpPr/>
          <p:nvPr/>
        </p:nvSpPr>
        <p:spPr>
          <a:xfrm flipH="1">
            <a:off x="752215" y="2482129"/>
            <a:ext cx="26510" cy="4375872"/>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417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0A8B-AE7A-9206-1C14-32F90CB8234E}"/>
              </a:ext>
            </a:extLst>
          </p:cNvPr>
          <p:cNvSpPr>
            <a:spLocks noGrp="1"/>
          </p:cNvSpPr>
          <p:nvPr>
            <p:ph type="ctrTitle"/>
          </p:nvPr>
        </p:nvSpPr>
        <p:spPr>
          <a:xfrm>
            <a:off x="722157" y="2085428"/>
            <a:ext cx="9144000" cy="1769814"/>
          </a:xfrm>
        </p:spPr>
        <p:txBody>
          <a:bodyPr>
            <a:normAutofit/>
          </a:bodyPr>
          <a:lstStyle/>
          <a:p>
            <a:r>
              <a:rPr lang="en-US" sz="6000" b="1" dirty="0">
                <a:solidFill>
                  <a:schemeClr val="bg1"/>
                </a:solidFill>
                <a:latin typeface=" Arial"/>
              </a:rPr>
              <a:t>EBS-C &amp; Agile</a:t>
            </a:r>
          </a:p>
        </p:txBody>
      </p:sp>
    </p:spTree>
    <p:extLst>
      <p:ext uri="{BB962C8B-B14F-4D97-AF65-F5344CB8AC3E}">
        <p14:creationId xmlns:p14="http://schemas.microsoft.com/office/powerpoint/2010/main" val="116468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347C46-E544-A68A-D62B-E0797E7A533D}"/>
              </a:ext>
            </a:extLst>
          </p:cNvPr>
          <p:cNvSpPr/>
          <p:nvPr/>
        </p:nvSpPr>
        <p:spPr>
          <a:xfrm>
            <a:off x="616902" y="2169945"/>
            <a:ext cx="11172676" cy="3617922"/>
          </a:xfrm>
          <a:prstGeom prst="roundRect">
            <a:avLst>
              <a:gd name="adj" fmla="val 3446"/>
            </a:avLst>
          </a:prstGeom>
          <a:solidFill>
            <a:srgbClr val="F2F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Freeform: Shape 19">
            <a:extLst>
              <a:ext uri="{FF2B5EF4-FFF2-40B4-BE49-F238E27FC236}">
                <a16:creationId xmlns:a16="http://schemas.microsoft.com/office/drawing/2014/main" id="{4978B159-6B3B-63AE-06AC-91CE0EF2A31B}"/>
              </a:ext>
            </a:extLst>
          </p:cNvPr>
          <p:cNvSpPr/>
          <p:nvPr/>
        </p:nvSpPr>
        <p:spPr>
          <a:xfrm>
            <a:off x="616902" y="216994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solidFill>
            <a:schemeClr val="tx1"/>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Organization</a:t>
            </a:r>
          </a:p>
        </p:txBody>
      </p:sp>
      <p:sp>
        <p:nvSpPr>
          <p:cNvPr id="24" name="Freeform: Shape 23">
            <a:extLst>
              <a:ext uri="{FF2B5EF4-FFF2-40B4-BE49-F238E27FC236}">
                <a16:creationId xmlns:a16="http://schemas.microsoft.com/office/drawing/2014/main" id="{BF3E07CB-A5C5-6857-8553-565309144CF6}"/>
              </a:ext>
            </a:extLst>
          </p:cNvPr>
          <p:cNvSpPr/>
          <p:nvPr/>
        </p:nvSpPr>
        <p:spPr>
          <a:xfrm>
            <a:off x="3410071" y="216994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solidFill>
            <a:schemeClr val="tx1"/>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Acquisition Strategy</a:t>
            </a:r>
          </a:p>
        </p:txBody>
      </p:sp>
      <p:sp>
        <p:nvSpPr>
          <p:cNvPr id="25" name="Freeform: Shape 24">
            <a:extLst>
              <a:ext uri="{FF2B5EF4-FFF2-40B4-BE49-F238E27FC236}">
                <a16:creationId xmlns:a16="http://schemas.microsoft.com/office/drawing/2014/main" id="{F38699FC-DAF5-0B3E-EF19-F72FC6329A1C}"/>
              </a:ext>
            </a:extLst>
          </p:cNvPr>
          <p:cNvSpPr/>
          <p:nvPr/>
        </p:nvSpPr>
        <p:spPr>
          <a:xfrm>
            <a:off x="8996409" y="217503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solidFill>
            <a:schemeClr val="tx1"/>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Software Delivery</a:t>
            </a:r>
          </a:p>
        </p:txBody>
      </p:sp>
      <p:sp>
        <p:nvSpPr>
          <p:cNvPr id="26" name="Freeform: Shape 25">
            <a:extLst>
              <a:ext uri="{FF2B5EF4-FFF2-40B4-BE49-F238E27FC236}">
                <a16:creationId xmlns:a16="http://schemas.microsoft.com/office/drawing/2014/main" id="{1C9F7058-1DA5-09DB-C6FE-E55E6456E817}"/>
              </a:ext>
            </a:extLst>
          </p:cNvPr>
          <p:cNvSpPr/>
          <p:nvPr/>
        </p:nvSpPr>
        <p:spPr>
          <a:xfrm>
            <a:off x="6203240" y="216994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solidFill>
            <a:schemeClr val="tx1"/>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Contracting</a:t>
            </a:r>
          </a:p>
        </p:txBody>
      </p:sp>
      <p:grpSp>
        <p:nvGrpSpPr>
          <p:cNvPr id="31" name="Group 30">
            <a:extLst>
              <a:ext uri="{FF2B5EF4-FFF2-40B4-BE49-F238E27FC236}">
                <a16:creationId xmlns:a16="http://schemas.microsoft.com/office/drawing/2014/main" id="{F77F9573-71F1-39B5-74DF-23AAE122A6F4}"/>
              </a:ext>
            </a:extLst>
          </p:cNvPr>
          <p:cNvGrpSpPr/>
          <p:nvPr/>
        </p:nvGrpSpPr>
        <p:grpSpPr>
          <a:xfrm>
            <a:off x="616902" y="1971297"/>
            <a:ext cx="11172676" cy="4236713"/>
            <a:chOff x="769302" y="1769894"/>
            <a:chExt cx="11172676" cy="360492"/>
          </a:xfrm>
          <a:noFill/>
        </p:grpSpPr>
        <p:sp>
          <p:nvSpPr>
            <p:cNvPr id="27" name="Freeform: Shape 26">
              <a:extLst>
                <a:ext uri="{FF2B5EF4-FFF2-40B4-BE49-F238E27FC236}">
                  <a16:creationId xmlns:a16="http://schemas.microsoft.com/office/drawing/2014/main" id="{F02CAF50-1809-67CD-4B52-A3CE0AA5E2D9}"/>
                </a:ext>
              </a:extLst>
            </p:cNvPr>
            <p:cNvSpPr/>
            <p:nvPr/>
          </p:nvSpPr>
          <p:spPr>
            <a:xfrm>
              <a:off x="769302" y="176989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grp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endParaRPr lang="en-US" sz="1400" b="1" dirty="0">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1E8B197F-1AC1-5285-D491-172797FDD1BA}"/>
                </a:ext>
              </a:extLst>
            </p:cNvPr>
            <p:cNvSpPr/>
            <p:nvPr/>
          </p:nvSpPr>
          <p:spPr>
            <a:xfrm>
              <a:off x="3562471" y="176989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grp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endParaRPr lang="en-US" sz="1400" b="1"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F6F1DCFE-957C-1D26-3E8F-A3E0F7CD32EE}"/>
                </a:ext>
              </a:extLst>
            </p:cNvPr>
            <p:cNvSpPr/>
            <p:nvPr/>
          </p:nvSpPr>
          <p:spPr>
            <a:xfrm>
              <a:off x="9148809" y="176989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grp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endParaRPr lang="en-US" sz="1400" b="1" dirty="0">
                <a:latin typeface="Arial" panose="020B0604020202020204" pitchFamily="34" charset="0"/>
                <a:cs typeface="Arial" panose="020B0604020202020204" pitchFamily="34" charset="0"/>
              </a:endParaRPr>
            </a:p>
          </p:txBody>
        </p:sp>
        <p:sp>
          <p:nvSpPr>
            <p:cNvPr id="30" name="Freeform: Shape 29">
              <a:extLst>
                <a:ext uri="{FF2B5EF4-FFF2-40B4-BE49-F238E27FC236}">
                  <a16:creationId xmlns:a16="http://schemas.microsoft.com/office/drawing/2014/main" id="{267B47D4-C34C-1218-E285-94B844FBD5F7}"/>
                </a:ext>
              </a:extLst>
            </p:cNvPr>
            <p:cNvSpPr/>
            <p:nvPr/>
          </p:nvSpPr>
          <p:spPr>
            <a:xfrm>
              <a:off x="6367568" y="1769894"/>
              <a:ext cx="2793169" cy="360492"/>
            </a:xfrm>
            <a:custGeom>
              <a:avLst/>
              <a:gdLst>
                <a:gd name="connsiteX0" fmla="*/ 0 w 2503230"/>
                <a:gd name="connsiteY0" fmla="*/ 0 h 1001292"/>
                <a:gd name="connsiteX1" fmla="*/ 2503230 w 2503230"/>
                <a:gd name="connsiteY1" fmla="*/ 0 h 1001292"/>
                <a:gd name="connsiteX2" fmla="*/ 2503230 w 2503230"/>
                <a:gd name="connsiteY2" fmla="*/ 1001292 h 1001292"/>
                <a:gd name="connsiteX3" fmla="*/ 0 w 2503230"/>
                <a:gd name="connsiteY3" fmla="*/ 1001292 h 1001292"/>
                <a:gd name="connsiteX4" fmla="*/ 0 w 2503230"/>
                <a:gd name="connsiteY4" fmla="*/ 0 h 100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1001292">
                  <a:moveTo>
                    <a:pt x="0" y="0"/>
                  </a:moveTo>
                  <a:lnTo>
                    <a:pt x="2503230" y="0"/>
                  </a:lnTo>
                  <a:lnTo>
                    <a:pt x="2503230" y="1001292"/>
                  </a:lnTo>
                  <a:lnTo>
                    <a:pt x="0" y="1001292"/>
                  </a:lnTo>
                  <a:lnTo>
                    <a:pt x="0" y="0"/>
                  </a:lnTo>
                  <a:close/>
                </a:path>
              </a:pathLst>
            </a:custGeom>
            <a:grp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400">
                <a:lnSpc>
                  <a:spcPct val="90000"/>
                </a:lnSpc>
                <a:spcBef>
                  <a:spcPct val="0"/>
                </a:spcBef>
                <a:spcAft>
                  <a:spcPct val="35000"/>
                </a:spcAft>
              </a:pPr>
              <a:endParaRPr lang="en-US" sz="1400" b="1" dirty="0">
                <a:latin typeface="Arial" panose="020B0604020202020204" pitchFamily="34" charset="0"/>
                <a:cs typeface="Arial" panose="020B0604020202020204" pitchFamily="34" charset="0"/>
              </a:endParaRPr>
            </a:p>
          </p:txBody>
        </p:sp>
      </p:grpSp>
      <p:sp>
        <p:nvSpPr>
          <p:cNvPr id="36" name="Freeform: Shape 35">
            <a:extLst>
              <a:ext uri="{FF2B5EF4-FFF2-40B4-BE49-F238E27FC236}">
                <a16:creationId xmlns:a16="http://schemas.microsoft.com/office/drawing/2014/main" id="{382A2C37-C768-FABB-1412-1D63D094F003}"/>
              </a:ext>
            </a:extLst>
          </p:cNvPr>
          <p:cNvSpPr/>
          <p:nvPr/>
        </p:nvSpPr>
        <p:spPr>
          <a:xfrm>
            <a:off x="648720" y="2632211"/>
            <a:ext cx="2749423" cy="2959168"/>
          </a:xfrm>
          <a:custGeom>
            <a:avLst/>
            <a:gdLst>
              <a:gd name="connsiteX0" fmla="*/ 0 w 2503230"/>
              <a:gd name="connsiteY0" fmla="*/ 0 h 3476151"/>
              <a:gd name="connsiteX1" fmla="*/ 2503230 w 2503230"/>
              <a:gd name="connsiteY1" fmla="*/ 0 h 3476151"/>
              <a:gd name="connsiteX2" fmla="*/ 2503230 w 2503230"/>
              <a:gd name="connsiteY2" fmla="*/ 3476151 h 3476151"/>
              <a:gd name="connsiteX3" fmla="*/ 0 w 2503230"/>
              <a:gd name="connsiteY3" fmla="*/ 3476151 h 3476151"/>
              <a:gd name="connsiteX4" fmla="*/ 0 w 2503230"/>
              <a:gd name="connsiteY4" fmla="*/ 0 h 3476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3476151">
                <a:moveTo>
                  <a:pt x="0" y="0"/>
                </a:moveTo>
                <a:lnTo>
                  <a:pt x="2503230" y="0"/>
                </a:lnTo>
                <a:lnTo>
                  <a:pt x="2503230" y="3476151"/>
                </a:lnTo>
                <a:lnTo>
                  <a:pt x="0" y="3476151"/>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Lean Governance:</a:t>
            </a:r>
          </a:p>
          <a:p>
            <a:pPr marL="339725" lvl="2" indent="-179388" defTabSz="533400">
              <a:lnSpc>
                <a:spcPct val="90000"/>
              </a:lnSpc>
              <a:spcBef>
                <a:spcPct val="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Leverage the Tri-Chair Governance Review Panel</a:t>
            </a:r>
          </a:p>
          <a:p>
            <a:pPr marL="339725" lvl="2" indent="-179388" defTabSz="533400">
              <a:lnSpc>
                <a:spcPct val="90000"/>
              </a:lnSpc>
              <a:spcBef>
                <a:spcPct val="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Have tight integration with the functional business owner</a:t>
            </a:r>
          </a:p>
          <a:p>
            <a:pPr marL="339725" lvl="2" indent="-179388" defTabSz="533400">
              <a:lnSpc>
                <a:spcPct val="90000"/>
              </a:lnSpc>
              <a:spcBef>
                <a:spcPct val="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Make decisions at the lowest possible level</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Establish Lean Agile Center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 Excellence to provide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skilled resources, scrum teams, and a standard cadence for all activities</a:t>
            </a:r>
          </a:p>
        </p:txBody>
      </p:sp>
      <p:sp>
        <p:nvSpPr>
          <p:cNvPr id="37" name="Freeform: Shape 36">
            <a:extLst>
              <a:ext uri="{FF2B5EF4-FFF2-40B4-BE49-F238E27FC236}">
                <a16:creationId xmlns:a16="http://schemas.microsoft.com/office/drawing/2014/main" id="{0B55148F-39EA-26CC-9339-3BDED28454C3}"/>
              </a:ext>
            </a:extLst>
          </p:cNvPr>
          <p:cNvSpPr/>
          <p:nvPr/>
        </p:nvSpPr>
        <p:spPr>
          <a:xfrm>
            <a:off x="3445865" y="2632211"/>
            <a:ext cx="2749423" cy="2959168"/>
          </a:xfrm>
          <a:custGeom>
            <a:avLst/>
            <a:gdLst>
              <a:gd name="connsiteX0" fmla="*/ 0 w 2503230"/>
              <a:gd name="connsiteY0" fmla="*/ 0 h 3476151"/>
              <a:gd name="connsiteX1" fmla="*/ 2503230 w 2503230"/>
              <a:gd name="connsiteY1" fmla="*/ 0 h 3476151"/>
              <a:gd name="connsiteX2" fmla="*/ 2503230 w 2503230"/>
              <a:gd name="connsiteY2" fmla="*/ 3476151 h 3476151"/>
              <a:gd name="connsiteX3" fmla="*/ 0 w 2503230"/>
              <a:gd name="connsiteY3" fmla="*/ 3476151 h 3476151"/>
              <a:gd name="connsiteX4" fmla="*/ 0 w 2503230"/>
              <a:gd name="connsiteY4" fmla="*/ 0 h 3476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3476151">
                <a:moveTo>
                  <a:pt x="0" y="0"/>
                </a:moveTo>
                <a:lnTo>
                  <a:pt x="2503230" y="0"/>
                </a:lnTo>
                <a:lnTo>
                  <a:pt x="2503230" y="3476151"/>
                </a:lnTo>
                <a:lnTo>
                  <a:pt x="0" y="3476151"/>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Use the 5000.87 Software Acquisition Pathway</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Incorporate the ability for requirements to change</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Decompose into small increments</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Involve soldiers and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civilians throughout</a:t>
            </a:r>
          </a:p>
          <a:p>
            <a:pPr marL="128270" lvl="1" indent="-128270" defTabSz="533400">
              <a:lnSpc>
                <a:spcPct val="90000"/>
              </a:lnSpc>
              <a:spcBef>
                <a:spcPct val="0"/>
              </a:spcBef>
              <a:spcAft>
                <a:spcPts val="600"/>
              </a:spcAft>
              <a:buFont typeface="Arial"/>
              <a:buChar char="•"/>
            </a:pPr>
            <a:r>
              <a:rPr lang="en-US" sz="1400" dirty="0">
                <a:latin typeface="Arial"/>
                <a:cs typeface="Arial"/>
              </a:rPr>
              <a:t>Provide rapid delivery </a:t>
            </a:r>
            <a:br>
              <a:rPr lang="en-US" sz="1400" dirty="0">
                <a:latin typeface="Arial" panose="020B0604020202020204" pitchFamily="34" charset="0"/>
                <a:cs typeface="Arial" panose="020B0604020202020204" pitchFamily="34" charset="0"/>
              </a:rPr>
            </a:br>
            <a:r>
              <a:rPr lang="en-US" sz="1400" dirty="0">
                <a:latin typeface="Arial"/>
                <a:cs typeface="Arial"/>
              </a:rPr>
              <a:t>to the users through frequent releases</a:t>
            </a:r>
            <a:endParaRPr lang="en-US" sz="1400" dirty="0">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9FF5579D-261E-8DA2-E307-E3D8B5A0EEA9}"/>
              </a:ext>
            </a:extLst>
          </p:cNvPr>
          <p:cNvSpPr/>
          <p:nvPr/>
        </p:nvSpPr>
        <p:spPr>
          <a:xfrm>
            <a:off x="6243010" y="2632211"/>
            <a:ext cx="2749423" cy="2959168"/>
          </a:xfrm>
          <a:custGeom>
            <a:avLst/>
            <a:gdLst>
              <a:gd name="connsiteX0" fmla="*/ 0 w 2503230"/>
              <a:gd name="connsiteY0" fmla="*/ 0 h 3476151"/>
              <a:gd name="connsiteX1" fmla="*/ 2503230 w 2503230"/>
              <a:gd name="connsiteY1" fmla="*/ 0 h 3476151"/>
              <a:gd name="connsiteX2" fmla="*/ 2503230 w 2503230"/>
              <a:gd name="connsiteY2" fmla="*/ 3476151 h 3476151"/>
              <a:gd name="connsiteX3" fmla="*/ 0 w 2503230"/>
              <a:gd name="connsiteY3" fmla="*/ 3476151 h 3476151"/>
              <a:gd name="connsiteX4" fmla="*/ 0 w 2503230"/>
              <a:gd name="connsiteY4" fmla="*/ 0 h 3476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3476151">
                <a:moveTo>
                  <a:pt x="0" y="0"/>
                </a:moveTo>
                <a:lnTo>
                  <a:pt x="2503230" y="0"/>
                </a:lnTo>
                <a:lnTo>
                  <a:pt x="2503230" y="3476151"/>
                </a:lnTo>
                <a:lnTo>
                  <a:pt x="0" y="3476151"/>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Leverage Other Transaction Authority (OTA) for speed and prototyping</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Collaborate with the Army Contracting Command to reduce acquisition lead times</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Expand evaluation criteria to include proof of concept in cArmy environments </a:t>
            </a:r>
          </a:p>
        </p:txBody>
      </p:sp>
      <p:sp>
        <p:nvSpPr>
          <p:cNvPr id="39" name="Freeform: Shape 38">
            <a:extLst>
              <a:ext uri="{FF2B5EF4-FFF2-40B4-BE49-F238E27FC236}">
                <a16:creationId xmlns:a16="http://schemas.microsoft.com/office/drawing/2014/main" id="{E113A2C3-49E1-0647-E038-2C7ECC1EB364}"/>
              </a:ext>
            </a:extLst>
          </p:cNvPr>
          <p:cNvSpPr/>
          <p:nvPr/>
        </p:nvSpPr>
        <p:spPr>
          <a:xfrm>
            <a:off x="9040155" y="2632211"/>
            <a:ext cx="2749423" cy="2959168"/>
          </a:xfrm>
          <a:custGeom>
            <a:avLst/>
            <a:gdLst>
              <a:gd name="connsiteX0" fmla="*/ 0 w 2503230"/>
              <a:gd name="connsiteY0" fmla="*/ 0 h 3476151"/>
              <a:gd name="connsiteX1" fmla="*/ 2503230 w 2503230"/>
              <a:gd name="connsiteY1" fmla="*/ 0 h 3476151"/>
              <a:gd name="connsiteX2" fmla="*/ 2503230 w 2503230"/>
              <a:gd name="connsiteY2" fmla="*/ 3476151 h 3476151"/>
              <a:gd name="connsiteX3" fmla="*/ 0 w 2503230"/>
              <a:gd name="connsiteY3" fmla="*/ 3476151 h 3476151"/>
              <a:gd name="connsiteX4" fmla="*/ 0 w 2503230"/>
              <a:gd name="connsiteY4" fmla="*/ 0 h 3476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30" h="3476151">
                <a:moveTo>
                  <a:pt x="0" y="0"/>
                </a:moveTo>
                <a:lnTo>
                  <a:pt x="2503230" y="0"/>
                </a:lnTo>
                <a:lnTo>
                  <a:pt x="2503230" y="3476151"/>
                </a:lnTo>
                <a:lnTo>
                  <a:pt x="0" y="3476151"/>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Utilize Scaled Agile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Framework methodologies</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Minimize customization; </a:t>
            </a:r>
            <a:r>
              <a:rPr lang="en-US" sz="1400" i="1" dirty="0">
                <a:latin typeface="Arial" panose="020B0604020202020204" pitchFamily="34" charset="0"/>
                <a:cs typeface="Arial" panose="020B0604020202020204" pitchFamily="34" charset="0"/>
              </a:rPr>
              <a:t>Commercial as Possible, Military as Necessary</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Utilize 10-week Planning intervals to stay in synch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functional stakeholder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and the Technical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Integration Provider</a:t>
            </a:r>
          </a:p>
          <a:p>
            <a:pPr marL="128588" lvl="1" indent="-128588" defTabSz="533400">
              <a:lnSpc>
                <a:spcPct val="90000"/>
              </a:lnSpc>
              <a:spcBef>
                <a:spcPct val="0"/>
              </a:spcBef>
              <a:spcAft>
                <a:spcPts val="600"/>
              </a:spcAft>
              <a:buChar char="•"/>
            </a:pPr>
            <a:r>
              <a:rPr lang="en-US" sz="1400" dirty="0">
                <a:latin typeface="Arial" panose="020B0604020202020204" pitchFamily="34" charset="0"/>
                <a:cs typeface="Arial" panose="020B0604020202020204" pitchFamily="34" charset="0"/>
              </a:rPr>
              <a:t>Integrate and automate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testing throughout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software lifecycle</a:t>
            </a:r>
          </a:p>
        </p:txBody>
      </p:sp>
      <p:sp>
        <p:nvSpPr>
          <p:cNvPr id="40" name="Rectangle 39">
            <a:extLst>
              <a:ext uri="{FF2B5EF4-FFF2-40B4-BE49-F238E27FC236}">
                <a16:creationId xmlns:a16="http://schemas.microsoft.com/office/drawing/2014/main" id="{8AFAB2EA-8296-86F6-1E39-0678FD98DF91}"/>
              </a:ext>
            </a:extLst>
          </p:cNvPr>
          <p:cNvSpPr/>
          <p:nvPr/>
        </p:nvSpPr>
        <p:spPr>
          <a:xfrm rot="5400000" flipH="1">
            <a:off x="6195949" y="-3051997"/>
            <a:ext cx="26510" cy="1116074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a:extLst>
              <a:ext uri="{FF2B5EF4-FFF2-40B4-BE49-F238E27FC236}">
                <a16:creationId xmlns:a16="http://schemas.microsoft.com/office/drawing/2014/main" id="{1C22C64E-21FF-830C-6BFA-F76A9469A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595" y="3275226"/>
            <a:ext cx="1912256" cy="1734830"/>
          </a:xfrm>
          <a:prstGeom prst="rect">
            <a:avLst/>
          </a:prstGeom>
        </p:spPr>
      </p:pic>
      <p:pic>
        <p:nvPicPr>
          <p:cNvPr id="44" name="Graphic 43">
            <a:extLst>
              <a:ext uri="{FF2B5EF4-FFF2-40B4-BE49-F238E27FC236}">
                <a16:creationId xmlns:a16="http://schemas.microsoft.com/office/drawing/2014/main" id="{1664A655-1B81-5E35-9113-421975DCBF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0511" y="3528382"/>
            <a:ext cx="1740129" cy="1122664"/>
          </a:xfrm>
          <a:prstGeom prst="rect">
            <a:avLst/>
          </a:prstGeom>
        </p:spPr>
      </p:pic>
      <p:pic>
        <p:nvPicPr>
          <p:cNvPr id="45" name="Graphic 44">
            <a:extLst>
              <a:ext uri="{FF2B5EF4-FFF2-40B4-BE49-F238E27FC236}">
                <a16:creationId xmlns:a16="http://schemas.microsoft.com/office/drawing/2014/main" id="{15141F35-CBE4-DDB3-9177-C28E8C1864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15939" y="3378098"/>
            <a:ext cx="1797853" cy="1541017"/>
          </a:xfrm>
          <a:prstGeom prst="rect">
            <a:avLst/>
          </a:prstGeom>
        </p:spPr>
      </p:pic>
      <p:pic>
        <p:nvPicPr>
          <p:cNvPr id="46" name="Graphic 45">
            <a:extLst>
              <a:ext uri="{FF2B5EF4-FFF2-40B4-BE49-F238E27FC236}">
                <a16:creationId xmlns:a16="http://schemas.microsoft.com/office/drawing/2014/main" id="{E97CBB63-1632-ABF0-422A-A8A131334F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2234" y="3409861"/>
            <a:ext cx="1200147" cy="1600195"/>
          </a:xfrm>
          <a:prstGeom prst="rect">
            <a:avLst/>
          </a:prstGeom>
        </p:spPr>
      </p:pic>
      <p:sp>
        <p:nvSpPr>
          <p:cNvPr id="48" name="Title 1">
            <a:extLst>
              <a:ext uri="{FF2B5EF4-FFF2-40B4-BE49-F238E27FC236}">
                <a16:creationId xmlns:a16="http://schemas.microsoft.com/office/drawing/2014/main" id="{3081313E-9CAB-795C-E87E-F6F34FA7A952}"/>
              </a:ext>
            </a:extLst>
          </p:cNvPr>
          <p:cNvSpPr txBox="1">
            <a:spLocks/>
          </p:cNvSpPr>
          <p:nvPr/>
        </p:nvSpPr>
        <p:spPr>
          <a:xfrm>
            <a:off x="109538" y="954419"/>
            <a:ext cx="12082462" cy="830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EBS-C PMO Agility Unifies EBS-C Activities</a:t>
            </a:r>
          </a:p>
        </p:txBody>
      </p:sp>
    </p:spTree>
    <p:extLst>
      <p:ext uri="{BB962C8B-B14F-4D97-AF65-F5344CB8AC3E}">
        <p14:creationId xmlns:p14="http://schemas.microsoft.com/office/powerpoint/2010/main" val="185671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b6dcdc-2ee2-4d0e-a940-ecdb13a55c98">
      <Terms xmlns="http://schemas.microsoft.com/office/infopath/2007/PartnerControls"/>
    </lcf76f155ced4ddcb4097134ff3c332f>
    <TaxCatchAll xmlns="316f34f1-9bd9-4bb2-b3ed-394c5111c8d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EA61BDAD604C4C8829B4E9EEAA2996" ma:contentTypeVersion="14" ma:contentTypeDescription="Create a new document." ma:contentTypeScope="" ma:versionID="4fe85b2377d746e4fe0e8ba4b93cff24">
  <xsd:schema xmlns:xsd="http://www.w3.org/2001/XMLSchema" xmlns:xs="http://www.w3.org/2001/XMLSchema" xmlns:p="http://schemas.microsoft.com/office/2006/metadata/properties" xmlns:ns2="f9b6dcdc-2ee2-4d0e-a940-ecdb13a55c98" xmlns:ns3="316f34f1-9bd9-4bb2-b3ed-394c5111c8db" targetNamespace="http://schemas.microsoft.com/office/2006/metadata/properties" ma:root="true" ma:fieldsID="a1e97297333ec718b06eabd66999fb04" ns2:_="" ns3:_="">
    <xsd:import namespace="f9b6dcdc-2ee2-4d0e-a940-ecdb13a55c98"/>
    <xsd:import namespace="316f34f1-9bd9-4bb2-b3ed-394c5111c8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6dcdc-2ee2-4d0e-a940-ecdb13a55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6f34f1-9bd9-4bb2-b3ed-394c5111c8d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12732e-9819-4b45-af55-f3b9377aa2f5}" ma:internalName="TaxCatchAll" ma:showField="CatchAllData" ma:web="316f34f1-9bd9-4bb2-b3ed-394c5111c8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813C7-CF61-42B6-BF3E-F6C1A34950E9}">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316f34f1-9bd9-4bb2-b3ed-394c5111c8db"/>
    <ds:schemaRef ds:uri="http://purl.org/dc/terms/"/>
    <ds:schemaRef ds:uri="http://www.w3.org/XML/1998/namespace"/>
    <ds:schemaRef ds:uri="f9b6dcdc-2ee2-4d0e-a940-ecdb13a55c98"/>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46D49D8C-9E44-4760-ABC8-883E3CE06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b6dcdc-2ee2-4d0e-a940-ecdb13a55c98"/>
    <ds:schemaRef ds:uri="316f34f1-9bd9-4bb2-b3ed-394c5111c8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D98A42-D8FF-4739-AC88-18B6926B3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194</TotalTime>
  <Words>1015</Words>
  <Application>Microsoft Office PowerPoint</Application>
  <PresentationFormat>Widescreen</PresentationFormat>
  <Paragraphs>132</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Agile Perspective and the  Future State of Army ERPs</vt:lpstr>
      <vt:lpstr>PowerPoint Presentation</vt:lpstr>
      <vt:lpstr>Agenda</vt:lpstr>
      <vt:lpstr>PowerPoint Presentation</vt:lpstr>
      <vt:lpstr>PowerPoint Presentation</vt:lpstr>
      <vt:lpstr>PowerPoint Presentation</vt:lpstr>
      <vt:lpstr>OUR THREE PILLARS</vt:lpstr>
      <vt:lpstr>EBS-C &amp; Agile</vt:lpstr>
      <vt:lpstr>PowerPoint Presentation</vt:lpstr>
      <vt:lpstr>THE ARMY RELIES ON PEO EIS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Perspective and the Future State of Army ERPs</dc:title>
  <dc:creator>Michael Neyland</dc:creator>
  <cp:lastModifiedBy>Diaz, Caroline E CTR USARMY PEO EIS (USA)</cp:lastModifiedBy>
  <cp:revision>65</cp:revision>
  <dcterms:created xsi:type="dcterms:W3CDTF">2024-04-25T17:57:16Z</dcterms:created>
  <dcterms:modified xsi:type="dcterms:W3CDTF">2024-05-08T17:35:05Z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0x010100B4EA61BDAD604C4C8829B4E9EEAA2996</vt:lpwstr>
  </property>
  <property fmtid="{D5CDD505-2E9C-101B-9397-08002B2CF9AE}" pid="3" name="Content_x0020_Type">
    <vt:lpwstr/>
  </property>
  <property fmtid="{D5CDD505-2E9C-101B-9397-08002B2CF9AE}" pid="4" name="MediaServiceImageTags">
    <vt:lpwstr/>
  </property>
  <property fmtid="{D5CDD505-2E9C-101B-9397-08002B2CF9AE}" pid="5" name="Additional_x0020_Keywords">
    <vt:lpwstr/>
  </property>
  <property fmtid="{D5CDD505-2E9C-101B-9397-08002B2CF9AE}" pid="6" name="EBS_x002d_C_x0020_Branch">
    <vt:lpwstr/>
  </property>
  <property fmtid="{D5CDD505-2E9C-101B-9397-08002B2CF9AE}" pid="7" name="Project/Activity Name">
    <vt:lpwstr>587;#Industry|e68c7ecf-c891-4f73-ac0e-3c1b5bf72de8</vt:lpwstr>
  </property>
  <property fmtid="{D5CDD505-2E9C-101B-9397-08002B2CF9AE}" pid="8" name="Document_x0020_Status">
    <vt:lpwstr/>
  </property>
  <property fmtid="{D5CDD505-2E9C-101B-9397-08002B2CF9AE}" pid="9" name="Document_x0020_Owner">
    <vt:lpwstr/>
  </property>
  <property fmtid="{D5CDD505-2E9C-101B-9397-08002B2CF9AE}" pid="10" name="Document_x0020_State">
    <vt:lpwstr/>
  </property>
  <property fmtid="{D5CDD505-2E9C-101B-9397-08002B2CF9AE}" pid="11" name="Document Owner">
    <vt:lpwstr/>
  </property>
  <property fmtid="{D5CDD505-2E9C-101B-9397-08002B2CF9AE}" pid="12" name="Content Type">
    <vt:lpwstr>841;#Presentation|49990089-1405-4622-a3c0-3940f241d09f</vt:lpwstr>
  </property>
  <property fmtid="{D5CDD505-2E9C-101B-9397-08002B2CF9AE}" pid="13" name="Document Status">
    <vt:lpwstr>16;#Final Document|0b6674ad-127e-4d24-8c68-c3061424dd0c</vt:lpwstr>
  </property>
  <property fmtid="{D5CDD505-2E9C-101B-9397-08002B2CF9AE}" pid="14" name="Additional Keywords">
    <vt:lpwstr/>
  </property>
  <property fmtid="{D5CDD505-2E9C-101B-9397-08002B2CF9AE}" pid="15" name="EBS-C Branch">
    <vt:lpwstr/>
  </property>
  <property fmtid="{D5CDD505-2E9C-101B-9397-08002B2CF9AE}" pid="16" name="Document State">
    <vt:lpwstr/>
  </property>
</Properties>
</file>