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603" r:id="rId6"/>
    <p:sldId id="602" r:id="rId7"/>
    <p:sldId id="598" r:id="rId8"/>
    <p:sldId id="59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D26918-5A84-F59A-89BE-B9F4B8F20080}" name="Hepworth, William J SES USARMY PEO EIS (USA)" initials="H(" userId="S::william.j.hepworth4.civ@army.mil::93bf1bda-d5ad-4690-80f7-2c3624b5b78b" providerId="AD"/>
  <p188:author id="{06F19A28-0463-2A6A-4C79-CBE1F4FD3E6E}" name="Sweeney, Barry P CTR USARMY PEO C3T (USA)" initials="BS" userId="S::barry.p.sweeney.ctr@army.mil::d8708f72-2b12-4969-875c-a77ffc631bab" providerId="AD"/>
  <p188:author id="{2383E030-6737-FC2C-2922-58AA8A538254}" name="Sherwood, Aric M CIV USARMY PEO EIS (USA)" initials="S(" userId="S::aric.m.sherwood.civ@army.mil::daf65615-0952-4275-98b5-fd435d136d00" providerId="AD"/>
  <p188:author id="{53530182-11E9-DE4B-E260-A5566D5F68F5}" name="Clements, Tara A CIV USARMY PEO EIS (USA)" initials="TC" userId="S::tara.a.clements.civ@army.mil::f786c7a0-9dee-4ae8-a494-6cf5959397ac" providerId="AD"/>
  <p188:author id="{FD351DDC-5834-9AB5-9EAE-2FD6E465621B}" name="Christ, Erika C CTR USARMY PEO EIS (USA)" initials="C(" userId="S::erika.c.christ.ctr@army.mil::9191cf63-2a84-4ec2-ba0c-3a8f481236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F20"/>
    <a:srgbClr val="FF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C857D-1A88-6FA8-5365-493B9AB7ED43}" v="7" dt="2024-05-10T13:39:08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78A5E-8B69-4877-82F1-E1B6E3E15B77}" type="datetimeFigureOut"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F9167-449B-44E9-938E-709EC1E125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F9167-449B-44E9-938E-709EC1E12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F9167-449B-44E9-938E-709EC1E12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F9167-449B-44E9-938E-709EC1E125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F9167-449B-44E9-938E-709EC1E12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02D137-2EB3-A710-6765-395D82AB0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2157" y="1560638"/>
            <a:ext cx="9144000" cy="176981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PEO EIS</a:t>
            </a:r>
            <a:br>
              <a:rPr lang="en-US" sz="3600" dirty="0">
                <a:solidFill>
                  <a:srgbClr val="FFCC01"/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FFCC01"/>
                </a:solidFill>
                <a:latin typeface="Arial"/>
                <a:cs typeface="Arial"/>
              </a:rPr>
              <a:t>COMMAND BRIEF</a:t>
            </a:r>
            <a:endParaRPr lang="en-US" sz="3600" dirty="0">
              <a:solidFill>
                <a:srgbClr val="FFCC01"/>
              </a:solidFill>
              <a:latin typeface="Arial"/>
              <a:cs typeface="Arial"/>
            </a:endParaRPr>
          </a:p>
        </p:txBody>
      </p:sp>
      <p:pic>
        <p:nvPicPr>
          <p:cNvPr id="9" name="Picture 8" descr="A logo with a planet and a letter&#10;&#10;Description automatically generated">
            <a:extLst>
              <a:ext uri="{FF2B5EF4-FFF2-40B4-BE49-F238E27FC236}">
                <a16:creationId xmlns:a16="http://schemas.microsoft.com/office/drawing/2014/main" id="{1C7CE19A-2861-3B2D-FFDD-BFFA6D08F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6228" y="337248"/>
            <a:ext cx="1778001" cy="605623"/>
          </a:xfrm>
          <a:prstGeom prst="rect">
            <a:avLst/>
          </a:prstGeom>
        </p:spPr>
      </p:pic>
      <p:pic>
        <p:nvPicPr>
          <p:cNvPr id="10" name="Picture 9" descr="A yellow star with black center&#10;&#10;Description automatically generated">
            <a:extLst>
              <a:ext uri="{FF2B5EF4-FFF2-40B4-BE49-F238E27FC236}">
                <a16:creationId xmlns:a16="http://schemas.microsoft.com/office/drawing/2014/main" id="{E91F8126-CDAC-37A5-506B-E9EF7E110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1453" y="336048"/>
            <a:ext cx="492892" cy="6086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A54E06-AB73-42AC-07B7-96A52591C02B}"/>
              </a:ext>
            </a:extLst>
          </p:cNvPr>
          <p:cNvSpPr/>
          <p:nvPr userDrawn="1"/>
        </p:nvSpPr>
        <p:spPr>
          <a:xfrm rot="5400000">
            <a:off x="1941400" y="2538381"/>
            <a:ext cx="19414" cy="227143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C382286-0C88-7A94-2162-B8C90C7239FC}"/>
              </a:ext>
            </a:extLst>
          </p:cNvPr>
          <p:cNvSpPr txBox="1">
            <a:spLocks/>
          </p:cNvSpPr>
          <p:nvPr userDrawn="1"/>
        </p:nvSpPr>
        <p:spPr>
          <a:xfrm>
            <a:off x="10272397" y="6339216"/>
            <a:ext cx="1918221" cy="459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FFCC01"/>
                </a:solidFill>
                <a:latin typeface="Arial"/>
                <a:cs typeface="Arial"/>
              </a:rPr>
              <a:t>May 14, 2024</a:t>
            </a:r>
            <a:endParaRPr lang="en-US" sz="1400" dirty="0">
              <a:solidFill>
                <a:srgbClr val="FFCC01"/>
              </a:solidFill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2455B3-9CF7-C118-6B5B-2593EED746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12" y="436687"/>
            <a:ext cx="2397210" cy="5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354" y="1177588"/>
            <a:ext cx="10515600" cy="75662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FB3B7-CF5A-79F1-8851-207EC2EDE882}"/>
              </a:ext>
            </a:extLst>
          </p:cNvPr>
          <p:cNvSpPr/>
          <p:nvPr userDrawn="1"/>
        </p:nvSpPr>
        <p:spPr>
          <a:xfrm rot="10800000">
            <a:off x="873047" y="1860"/>
            <a:ext cx="28274" cy="1190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67177-956F-9275-92E9-A8028B676F4A}"/>
              </a:ext>
            </a:extLst>
          </p:cNvPr>
          <p:cNvSpPr/>
          <p:nvPr userDrawn="1"/>
        </p:nvSpPr>
        <p:spPr>
          <a:xfrm rot="10800000">
            <a:off x="852862" y="1919475"/>
            <a:ext cx="28274" cy="500550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354" y="1177588"/>
            <a:ext cx="10515600" cy="75662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2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FB3B7-CF5A-79F1-8851-207EC2EDE882}"/>
              </a:ext>
            </a:extLst>
          </p:cNvPr>
          <p:cNvSpPr/>
          <p:nvPr userDrawn="1"/>
        </p:nvSpPr>
        <p:spPr>
          <a:xfrm rot="10800000">
            <a:off x="873047" y="1860"/>
            <a:ext cx="28274" cy="1190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50578-29B3-BDF7-53D2-A97D95C400CA}"/>
              </a:ext>
            </a:extLst>
          </p:cNvPr>
          <p:cNvSpPr/>
          <p:nvPr userDrawn="1"/>
        </p:nvSpPr>
        <p:spPr>
          <a:xfrm>
            <a:off x="8885902" y="3982064"/>
            <a:ext cx="3312242" cy="8173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4A202-0EF8-E9EF-870A-75D84FACB995}"/>
              </a:ext>
            </a:extLst>
          </p:cNvPr>
          <p:cNvSpPr/>
          <p:nvPr userDrawn="1"/>
        </p:nvSpPr>
        <p:spPr>
          <a:xfrm>
            <a:off x="0" y="5186515"/>
            <a:ext cx="12191999" cy="1677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C8FF3-F3B4-F7EE-034B-C0BD32EFA48A}"/>
              </a:ext>
            </a:extLst>
          </p:cNvPr>
          <p:cNvSpPr/>
          <p:nvPr userDrawn="1"/>
        </p:nvSpPr>
        <p:spPr>
          <a:xfrm rot="16200000" flipH="1">
            <a:off x="2273419" y="-1554753"/>
            <a:ext cx="26510" cy="457712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AB19C-2102-2DA8-0CD1-DEC99D54C0BC}"/>
              </a:ext>
            </a:extLst>
          </p:cNvPr>
          <p:cNvSpPr/>
          <p:nvPr userDrawn="1"/>
        </p:nvSpPr>
        <p:spPr>
          <a:xfrm>
            <a:off x="8775290" y="762000"/>
            <a:ext cx="2384323" cy="30111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61617-E7C3-6C3B-E7DC-909F65C84647}"/>
              </a:ext>
            </a:extLst>
          </p:cNvPr>
          <p:cNvSpPr/>
          <p:nvPr userDrawn="1"/>
        </p:nvSpPr>
        <p:spPr>
          <a:xfrm rot="10800000" flipH="1">
            <a:off x="8724113" y="3983925"/>
            <a:ext cx="45467" cy="809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2D444A-6B55-C071-6498-CD4DAEAFEA68}"/>
              </a:ext>
            </a:extLst>
          </p:cNvPr>
          <p:cNvSpPr/>
          <p:nvPr userDrawn="1"/>
        </p:nvSpPr>
        <p:spPr>
          <a:xfrm rot="5400000">
            <a:off x="4009247" y="-752354"/>
            <a:ext cx="37849" cy="6806568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CCE28DD-4294-BEDB-054D-81F2C2DEEA10}"/>
              </a:ext>
            </a:extLst>
          </p:cNvPr>
          <p:cNvSpPr txBox="1">
            <a:spLocks/>
          </p:cNvSpPr>
          <p:nvPr userDrawn="1"/>
        </p:nvSpPr>
        <p:spPr>
          <a:xfrm>
            <a:off x="623688" y="1946462"/>
            <a:ext cx="7536914" cy="64545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22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45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1E0CE-1DAC-A6E7-8C2F-AEDFFE6BB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908" y="2598667"/>
            <a:ext cx="3936488" cy="1343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A14C78-BCA0-558B-B3B0-F1131A7C23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86" y="2599511"/>
            <a:ext cx="5671048" cy="13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7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81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100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354" y="1177588"/>
            <a:ext cx="10515600" cy="756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FB3B7-CF5A-79F1-8851-207EC2EDE882}"/>
              </a:ext>
            </a:extLst>
          </p:cNvPr>
          <p:cNvSpPr/>
          <p:nvPr userDrawn="1"/>
        </p:nvSpPr>
        <p:spPr>
          <a:xfrm rot="10800000">
            <a:off x="873047" y="1860"/>
            <a:ext cx="28274" cy="1190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67177-956F-9275-92E9-A8028B676F4A}"/>
              </a:ext>
            </a:extLst>
          </p:cNvPr>
          <p:cNvSpPr/>
          <p:nvPr userDrawn="1"/>
        </p:nvSpPr>
        <p:spPr>
          <a:xfrm rot="10800000">
            <a:off x="852862" y="1919475"/>
            <a:ext cx="28274" cy="500550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354" y="1177588"/>
            <a:ext cx="10515600" cy="75662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FB3B7-CF5A-79F1-8851-207EC2EDE882}"/>
              </a:ext>
            </a:extLst>
          </p:cNvPr>
          <p:cNvSpPr/>
          <p:nvPr userDrawn="1"/>
        </p:nvSpPr>
        <p:spPr>
          <a:xfrm rot="10800000">
            <a:off x="873047" y="1860"/>
            <a:ext cx="28274" cy="1190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50578-29B3-BDF7-53D2-A97D95C400CA}"/>
              </a:ext>
            </a:extLst>
          </p:cNvPr>
          <p:cNvSpPr/>
          <p:nvPr userDrawn="1"/>
        </p:nvSpPr>
        <p:spPr>
          <a:xfrm>
            <a:off x="8885902" y="3982064"/>
            <a:ext cx="3312242" cy="81730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4A202-0EF8-E9EF-870A-75D84FACB995}"/>
              </a:ext>
            </a:extLst>
          </p:cNvPr>
          <p:cNvSpPr/>
          <p:nvPr userDrawn="1"/>
        </p:nvSpPr>
        <p:spPr>
          <a:xfrm>
            <a:off x="0" y="5186515"/>
            <a:ext cx="12191999" cy="167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C8FF3-F3B4-F7EE-034B-C0BD32EFA48A}"/>
              </a:ext>
            </a:extLst>
          </p:cNvPr>
          <p:cNvSpPr/>
          <p:nvPr userDrawn="1"/>
        </p:nvSpPr>
        <p:spPr>
          <a:xfrm rot="16200000" flipH="1">
            <a:off x="2273419" y="-1554753"/>
            <a:ext cx="26510" cy="457712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AB19C-2102-2DA8-0CD1-DEC99D54C0BC}"/>
              </a:ext>
            </a:extLst>
          </p:cNvPr>
          <p:cNvSpPr/>
          <p:nvPr userDrawn="1"/>
        </p:nvSpPr>
        <p:spPr>
          <a:xfrm>
            <a:off x="8775290" y="762000"/>
            <a:ext cx="2384323" cy="30111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61617-E7C3-6C3B-E7DC-909F65C84647}"/>
              </a:ext>
            </a:extLst>
          </p:cNvPr>
          <p:cNvSpPr/>
          <p:nvPr userDrawn="1"/>
        </p:nvSpPr>
        <p:spPr>
          <a:xfrm rot="10800000" flipH="1">
            <a:off x="8724113" y="3983925"/>
            <a:ext cx="45467" cy="809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2D444A-6B55-C071-6498-CD4DAEAFEA68}"/>
              </a:ext>
            </a:extLst>
          </p:cNvPr>
          <p:cNvSpPr/>
          <p:nvPr userDrawn="1"/>
        </p:nvSpPr>
        <p:spPr>
          <a:xfrm rot="5400000">
            <a:off x="4009247" y="-752354"/>
            <a:ext cx="37849" cy="6806568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CCE28DD-4294-BEDB-054D-81F2C2DEEA10}"/>
              </a:ext>
            </a:extLst>
          </p:cNvPr>
          <p:cNvSpPr txBox="1">
            <a:spLocks/>
          </p:cNvSpPr>
          <p:nvPr userDrawn="1"/>
        </p:nvSpPr>
        <p:spPr>
          <a:xfrm>
            <a:off x="623688" y="1946462"/>
            <a:ext cx="7536914" cy="64545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2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planet and a letter&#10;&#10;Description automatically generated">
            <a:extLst>
              <a:ext uri="{FF2B5EF4-FFF2-40B4-BE49-F238E27FC236}">
                <a16:creationId xmlns:a16="http://schemas.microsoft.com/office/drawing/2014/main" id="{DAD1E0CE-1DAC-A6E7-8C2F-AEDFFE6BB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095" y="2598667"/>
            <a:ext cx="3984115" cy="1343042"/>
          </a:xfrm>
          <a:prstGeom prst="rect">
            <a:avLst/>
          </a:prstGeom>
        </p:spPr>
      </p:pic>
      <p:pic>
        <p:nvPicPr>
          <p:cNvPr id="4" name="Picture 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61A14C78-BCA0-558B-B3B0-F1131A7C2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45" y="2599511"/>
            <a:ext cx="5678130" cy="13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D68235BF-5094-B6AD-6429-61352C54D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565557"/>
          </a:solidFill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548640" y="411481"/>
            <a:ext cx="8231293" cy="1189037"/>
          </a:xfrm>
        </p:spPr>
        <p:txBody>
          <a:bodyPr anchor="t" anchorCtr="0"/>
          <a:lstStyle>
            <a:lvl1pPr>
              <a:lnSpc>
                <a:spcPct val="80000"/>
              </a:lnSpc>
              <a:defRPr sz="40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C6E9F-9E2F-3968-F76A-CD8240DB9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2148840"/>
            <a:ext cx="6795135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182880" indent="-182880">
              <a:spcBef>
                <a:spcPts val="1000"/>
              </a:spcBef>
              <a:buFont typeface="Arial" panose="020B0604020202020204" pitchFamily="34" charset="0"/>
              <a:buChar char="▪"/>
              <a:defRPr/>
            </a:lvl2pPr>
            <a:lvl3pPr marL="365760">
              <a:defRPr/>
            </a:lvl3pPr>
            <a:lvl4pPr marL="548640">
              <a:defRPr/>
            </a:lvl4pPr>
            <a:lvl5pPr marL="731520">
              <a:defRPr/>
            </a:lvl5pPr>
            <a:lvl6pPr marL="914400">
              <a:defRPr/>
            </a:lvl6pPr>
            <a:lvl7pPr marL="1097280">
              <a:defRPr/>
            </a:lvl7pPr>
            <a:lvl8pPr marL="1280160">
              <a:defRPr/>
            </a:lvl8pPr>
            <a:lvl9pPr marL="1463040">
              <a:defRPr/>
            </a:lvl9pPr>
          </a:lstStyle>
          <a:p>
            <a:pPr lvl="0"/>
            <a:r>
              <a:rPr lang="en-US"/>
              <a:t>[Optional section subtitle]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25164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7CE19A-2861-3B2D-FFDD-BFFA6D08F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1903" y="337248"/>
            <a:ext cx="1775095" cy="605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F8126-CDAC-37A5-506B-E9EF7E110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8612" y="336048"/>
            <a:ext cx="487018" cy="6086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A54E06-AB73-42AC-07B7-96A52591C02B}"/>
              </a:ext>
            </a:extLst>
          </p:cNvPr>
          <p:cNvSpPr/>
          <p:nvPr userDrawn="1"/>
        </p:nvSpPr>
        <p:spPr>
          <a:xfrm rot="5400000">
            <a:off x="1941400" y="2538381"/>
            <a:ext cx="19414" cy="227143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C382286-0C88-7A94-2162-B8C90C7239FC}"/>
              </a:ext>
            </a:extLst>
          </p:cNvPr>
          <p:cNvSpPr txBox="1">
            <a:spLocks/>
          </p:cNvSpPr>
          <p:nvPr userDrawn="1"/>
        </p:nvSpPr>
        <p:spPr>
          <a:xfrm>
            <a:off x="10272397" y="6339216"/>
            <a:ext cx="1918221" cy="459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rgbClr val="FFCC01"/>
                </a:solidFill>
                <a:latin typeface="Arial"/>
                <a:cs typeface="Arial"/>
              </a:rPr>
              <a:t>9 JANUARY 2024</a:t>
            </a:r>
            <a:endParaRPr lang="en-US" sz="1400">
              <a:solidFill>
                <a:srgbClr val="FFC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6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6" r:id="rId5"/>
    <p:sldLayoutId id="2147483675" r:id="rId6"/>
    <p:sldLayoutId id="2147483667" r:id="rId7"/>
    <p:sldLayoutId id="2147483672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567" y="2071145"/>
            <a:ext cx="9144000" cy="11736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COMPUTER HARDWARE, ENTERPRISE SOFTWARE, AND SOLUTIONS - CHESS</a:t>
            </a:r>
            <a:br>
              <a:rPr lang="en-US" sz="3600" dirty="0">
                <a:solidFill>
                  <a:srgbClr val="FFCC01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FFCC01"/>
                </a:solidFill>
                <a:latin typeface="Arial"/>
                <a:cs typeface="Arial"/>
              </a:rPr>
              <a:t>ITES-4S PANEL DISCUSSION</a:t>
            </a:r>
            <a:endParaRPr lang="en-US" sz="4000" dirty="0">
              <a:solidFill>
                <a:srgbClr val="FFCC0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21301" y="3959270"/>
            <a:ext cx="5205853" cy="1002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CC01"/>
                </a:solidFill>
                <a:latin typeface=" Arial"/>
                <a:cs typeface="Arial"/>
              </a:rPr>
              <a:t>Connecting</a:t>
            </a:r>
            <a:r>
              <a:rPr lang="en-US" sz="1600" dirty="0">
                <a:solidFill>
                  <a:schemeClr val="bg1"/>
                </a:solidFill>
                <a:latin typeface=" Arial"/>
                <a:cs typeface="Arial"/>
              </a:rPr>
              <a:t> the future Soldier with technological resources for information dominance.</a:t>
            </a:r>
            <a:endParaRPr lang="en-US" sz="1600" dirty="0">
              <a:solidFill>
                <a:schemeClr val="bg1"/>
              </a:solidFill>
              <a:latin typeface=" Arial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CA1E2C5-4C5E-39CD-9C27-1C5BF2E63B0B}"/>
              </a:ext>
            </a:extLst>
          </p:cNvPr>
          <p:cNvSpPr txBox="1">
            <a:spLocks/>
          </p:cNvSpPr>
          <p:nvPr/>
        </p:nvSpPr>
        <p:spPr>
          <a:xfrm>
            <a:off x="10272397" y="6339216"/>
            <a:ext cx="1918221" cy="459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FFCC0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9EE55A4-F0C1-DCA3-9973-B6209A4817BC}"/>
              </a:ext>
            </a:extLst>
          </p:cNvPr>
          <p:cNvSpPr txBox="1"/>
          <p:nvPr/>
        </p:nvSpPr>
        <p:spPr>
          <a:xfrm>
            <a:off x="778050" y="6135329"/>
            <a:ext cx="419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STATEMENT A. Approved for public release. Distribution is unlimited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82AE-0D1A-DB1F-BB52-FDEDACDB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8" y="551144"/>
            <a:ext cx="10515600" cy="7566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.I. 400" pitchFamily="2" charset="0"/>
              </a:rPr>
              <a:t>ITES-3S OVERVIEW</a:t>
            </a:r>
            <a:br>
              <a:rPr lang="en-US" dirty="0">
                <a:latin typeface="G.I. 400" pitchFamily="2" charset="0"/>
              </a:rPr>
            </a:br>
            <a:r>
              <a:rPr lang="en-US" sz="1800" dirty="0">
                <a:latin typeface="G.I. 400" pitchFamily="2" charset="0"/>
              </a:rPr>
              <a:t>INFORMATION TECHNOLOGY ENTERPRISE SOLUTIONS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9B545A-5AAD-5DAD-030B-C77CBC56501A}"/>
              </a:ext>
            </a:extLst>
          </p:cNvPr>
          <p:cNvSpPr/>
          <p:nvPr/>
        </p:nvSpPr>
        <p:spPr>
          <a:xfrm>
            <a:off x="1688632" y="3296952"/>
            <a:ext cx="2844800" cy="1916447"/>
          </a:xfrm>
          <a:custGeom>
            <a:avLst/>
            <a:gdLst>
              <a:gd name="connsiteX0" fmla="*/ 0 w 2336835"/>
              <a:gd name="connsiteY0" fmla="*/ 0 h 1323272"/>
              <a:gd name="connsiteX1" fmla="*/ 2336835 w 2336835"/>
              <a:gd name="connsiteY1" fmla="*/ 0 h 1323272"/>
              <a:gd name="connsiteX2" fmla="*/ 2336835 w 2336835"/>
              <a:gd name="connsiteY2" fmla="*/ 1323272 h 1323272"/>
              <a:gd name="connsiteX3" fmla="*/ 0 w 2336835"/>
              <a:gd name="connsiteY3" fmla="*/ 1323272 h 1323272"/>
              <a:gd name="connsiteX4" fmla="*/ 0 w 2336835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323272">
                <a:moveTo>
                  <a:pt x="0" y="0"/>
                </a:moveTo>
                <a:lnTo>
                  <a:pt x="2336835" y="0"/>
                </a:lnTo>
                <a:lnTo>
                  <a:pt x="2336835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kumimoji="0" lang="en-US" sz="1350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Prime Contract Holders</a:t>
            </a: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kumimoji="0" lang="en-US" sz="1350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large business </a:t>
            </a: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kumimoji="0" lang="en-US" sz="1350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small business</a:t>
            </a: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$12.1 Billion ceiling</a:t>
            </a:r>
            <a:r>
              <a:rPr kumimoji="0" lang="en-US" sz="1350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across all contracts (including all options)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5FA713-3D54-E1B2-9394-CC6353396EEB}"/>
              </a:ext>
            </a:extLst>
          </p:cNvPr>
          <p:cNvSpPr/>
          <p:nvPr/>
        </p:nvSpPr>
        <p:spPr>
          <a:xfrm>
            <a:off x="1688632" y="5090121"/>
            <a:ext cx="2336835" cy="1783098"/>
          </a:xfrm>
          <a:custGeom>
            <a:avLst/>
            <a:gdLst>
              <a:gd name="connsiteX0" fmla="*/ 0 w 2336835"/>
              <a:gd name="connsiteY0" fmla="*/ 0 h 1783098"/>
              <a:gd name="connsiteX1" fmla="*/ 2336835 w 2336835"/>
              <a:gd name="connsiteY1" fmla="*/ 0 h 1783098"/>
              <a:gd name="connsiteX2" fmla="*/ 2336835 w 2336835"/>
              <a:gd name="connsiteY2" fmla="*/ 1783098 h 1783098"/>
              <a:gd name="connsiteX3" fmla="*/ 0 w 2336835"/>
              <a:gd name="connsiteY3" fmla="*/ 1783098 h 1783098"/>
              <a:gd name="connsiteX4" fmla="*/ 0 w 2336835"/>
              <a:gd name="connsiteY4" fmla="*/ 0 h 178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783098">
                <a:moveTo>
                  <a:pt x="0" y="0"/>
                </a:moveTo>
                <a:lnTo>
                  <a:pt x="2336835" y="0"/>
                </a:lnTo>
                <a:lnTo>
                  <a:pt x="2336835" y="1783098"/>
                </a:lnTo>
                <a:lnTo>
                  <a:pt x="0" y="1783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PERIOD OF PERFORMANCE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Currently in Option Period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 SEP 2018 to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SEP 2027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3B73AE-3FEB-3BE6-8FDF-2550634144CE}"/>
              </a:ext>
            </a:extLst>
          </p:cNvPr>
          <p:cNvSpPr/>
          <p:nvPr/>
        </p:nvSpPr>
        <p:spPr>
          <a:xfrm>
            <a:off x="5563810" y="5090121"/>
            <a:ext cx="6562428" cy="1770756"/>
          </a:xfrm>
          <a:custGeom>
            <a:avLst/>
            <a:gdLst>
              <a:gd name="connsiteX0" fmla="*/ 0 w 2512939"/>
              <a:gd name="connsiteY0" fmla="*/ 0 h 1323272"/>
              <a:gd name="connsiteX1" fmla="*/ 2512939 w 2512939"/>
              <a:gd name="connsiteY1" fmla="*/ 0 h 1323272"/>
              <a:gd name="connsiteX2" fmla="*/ 2512939 w 2512939"/>
              <a:gd name="connsiteY2" fmla="*/ 1323272 h 1323272"/>
              <a:gd name="connsiteX3" fmla="*/ 0 w 2512939"/>
              <a:gd name="connsiteY3" fmla="*/ 1323272 h 1323272"/>
              <a:gd name="connsiteX4" fmla="*/ 0 w 2512939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939" h="1323272">
                <a:moveTo>
                  <a:pt x="0" y="0"/>
                </a:moveTo>
                <a:lnTo>
                  <a:pt x="2512939" y="0"/>
                </a:lnTo>
                <a:lnTo>
                  <a:pt x="2512939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b="1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ORDERING</a:t>
            </a:r>
            <a:endParaRPr lang="en-US" sz="1350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 for proposal (RFP) 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business set-asides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NAICS code(s): 541519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0988B0-F584-DDDA-5133-E90FD31C3EEE}"/>
              </a:ext>
            </a:extLst>
          </p:cNvPr>
          <p:cNvSpPr/>
          <p:nvPr/>
        </p:nvSpPr>
        <p:spPr>
          <a:xfrm>
            <a:off x="5563810" y="3296952"/>
            <a:ext cx="6069045" cy="1916447"/>
          </a:xfrm>
          <a:custGeom>
            <a:avLst/>
            <a:gdLst>
              <a:gd name="connsiteX0" fmla="*/ 0 w 2336835"/>
              <a:gd name="connsiteY0" fmla="*/ 0 h 1323272"/>
              <a:gd name="connsiteX1" fmla="*/ 2336835 w 2336835"/>
              <a:gd name="connsiteY1" fmla="*/ 0 h 1323272"/>
              <a:gd name="connsiteX2" fmla="*/ 2336835 w 2336835"/>
              <a:gd name="connsiteY2" fmla="*/ 1323272 h 1323272"/>
              <a:gd name="connsiteX3" fmla="*/ 0 w 2336835"/>
              <a:gd name="connsiteY3" fmla="*/ 1323272 h 1323272"/>
              <a:gd name="connsiteX4" fmla="*/ 0 w 2336835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323272">
                <a:moveTo>
                  <a:pt x="0" y="0"/>
                </a:moveTo>
                <a:lnTo>
                  <a:pt x="2336835" y="0"/>
                </a:lnTo>
                <a:lnTo>
                  <a:pt x="2336835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kumimoji="0" lang="en-US" sz="1350" b="1" i="0" u="none" strike="noStrike" kern="1200" cap="none" spc="0" normalizeH="0" baseline="0" noProof="0" dirty="0"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The ITES-3S solutions are categorized by task areas. Subdivided into subtask areas that further define the scope (CONUS &amp; OCONUS)</a:t>
            </a:r>
          </a:p>
        </p:txBody>
      </p:sp>
      <p:sp>
        <p:nvSpPr>
          <p:cNvPr id="7" name="Rectangle 6" descr="Document with solid fill">
            <a:extLst>
              <a:ext uri="{FF2B5EF4-FFF2-40B4-BE49-F238E27FC236}">
                <a16:creationId xmlns:a16="http://schemas.microsoft.com/office/drawing/2014/main" id="{78FA2BC0-22A0-B71B-ED2A-94A930BD0F9A}"/>
              </a:ext>
            </a:extLst>
          </p:cNvPr>
          <p:cNvSpPr/>
          <p:nvPr/>
        </p:nvSpPr>
        <p:spPr>
          <a:xfrm>
            <a:off x="848285" y="3211904"/>
            <a:ext cx="711703" cy="62414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 descr="Magnifying glass with solid fill">
            <a:extLst>
              <a:ext uri="{FF2B5EF4-FFF2-40B4-BE49-F238E27FC236}">
                <a16:creationId xmlns:a16="http://schemas.microsoft.com/office/drawing/2014/main" id="{67ED226A-A655-305F-0640-8021374EC239}"/>
              </a:ext>
            </a:extLst>
          </p:cNvPr>
          <p:cNvSpPr/>
          <p:nvPr/>
        </p:nvSpPr>
        <p:spPr>
          <a:xfrm>
            <a:off x="4646899" y="3211904"/>
            <a:ext cx="817892" cy="7160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  <a:alpha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 descr="Daily calendar with solid fill">
            <a:extLst>
              <a:ext uri="{FF2B5EF4-FFF2-40B4-BE49-F238E27FC236}">
                <a16:creationId xmlns:a16="http://schemas.microsoft.com/office/drawing/2014/main" id="{8792421C-2D06-4F74-C0F5-E242EA2A6D70}"/>
              </a:ext>
            </a:extLst>
          </p:cNvPr>
          <p:cNvSpPr/>
          <p:nvPr/>
        </p:nvSpPr>
        <p:spPr>
          <a:xfrm>
            <a:off x="903488" y="4952264"/>
            <a:ext cx="711703" cy="8367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 descr="Shopping cart with solid fill">
            <a:extLst>
              <a:ext uri="{FF2B5EF4-FFF2-40B4-BE49-F238E27FC236}">
                <a16:creationId xmlns:a16="http://schemas.microsoft.com/office/drawing/2014/main" id="{3AE7EBD0-C443-2CA1-D0DA-53BFCB64CA56}"/>
              </a:ext>
            </a:extLst>
          </p:cNvPr>
          <p:cNvSpPr/>
          <p:nvPr/>
        </p:nvSpPr>
        <p:spPr>
          <a:xfrm>
            <a:off x="4762773" y="5001277"/>
            <a:ext cx="702017" cy="71603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2FE614-46ED-BF81-03BD-7F581BEAE73D}"/>
              </a:ext>
            </a:extLst>
          </p:cNvPr>
          <p:cNvSpPr/>
          <p:nvPr/>
        </p:nvSpPr>
        <p:spPr>
          <a:xfrm>
            <a:off x="848287" y="1925362"/>
            <a:ext cx="10784568" cy="48129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No Contract Usage Fee – Open to all DoD And Federal – Decentralized Ordering – Technology Refreshment – No Protests &lt;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C80C"/>
                </a:solidFill>
                <a:effectLst/>
                <a:uLnTx/>
                <a:uFillTx/>
                <a:latin typeface="Arial"/>
                <a:cs typeface="Arial"/>
              </a:rPr>
              <a:t> $25M</a:t>
            </a:r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 </a:t>
            </a:r>
            <a:endParaRPr lang="en-US" sz="1400" b="1" dirty="0">
              <a:solidFill>
                <a:srgbClr val="F3C80C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9DAF51-C558-D209-52A6-77629A002573}"/>
              </a:ext>
            </a:extLst>
          </p:cNvPr>
          <p:cNvSpPr/>
          <p:nvPr/>
        </p:nvSpPr>
        <p:spPr>
          <a:xfrm>
            <a:off x="848286" y="1421729"/>
            <a:ext cx="10337054" cy="46165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*Mandatory commercial IT services contract for the Army |  Full range of innovative, world-class IT support services and solutions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5E28C7-62C0-89D2-7671-E28112D6228B}"/>
              </a:ext>
            </a:extLst>
          </p:cNvPr>
          <p:cNvSpPr/>
          <p:nvPr/>
        </p:nvSpPr>
        <p:spPr>
          <a:xfrm>
            <a:off x="848286" y="2443712"/>
            <a:ext cx="11058649" cy="46165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 Arial"/>
                <a:cs typeface="Arial"/>
              </a:rPr>
              <a:t>2 HUBZone – 7 Service-Disabled Veteran Owned Business – 25 Women Owned Small Business – 2 Small Disadvantaged Business</a:t>
            </a:r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4D347D-F136-FA46-2385-79C3259B66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33" y="582344"/>
            <a:ext cx="2955902" cy="6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3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82AE-0D1A-DB1F-BB52-FDEDACDB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28" y="523601"/>
            <a:ext cx="10515600" cy="7566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.I. 400" pitchFamily="2" charset="0"/>
              </a:rPr>
              <a:t>RS3 OVERVIEW</a:t>
            </a:r>
            <a:br>
              <a:rPr lang="en-US" dirty="0">
                <a:latin typeface="G.I. 400" pitchFamily="2" charset="0"/>
              </a:rPr>
            </a:br>
            <a:r>
              <a:rPr lang="en-US" sz="1800" dirty="0">
                <a:latin typeface="G.I. 400" pitchFamily="2" charset="0"/>
              </a:rPr>
              <a:t>RESPONSIVE STRATEGIC SOURCING FOR SERVICES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59B545A-5AAD-5DAD-030B-C77CBC56501A}"/>
              </a:ext>
            </a:extLst>
          </p:cNvPr>
          <p:cNvSpPr/>
          <p:nvPr/>
        </p:nvSpPr>
        <p:spPr>
          <a:xfrm>
            <a:off x="1688632" y="3296952"/>
            <a:ext cx="2844800" cy="1916447"/>
          </a:xfrm>
          <a:custGeom>
            <a:avLst/>
            <a:gdLst>
              <a:gd name="connsiteX0" fmla="*/ 0 w 2336835"/>
              <a:gd name="connsiteY0" fmla="*/ 0 h 1323272"/>
              <a:gd name="connsiteX1" fmla="*/ 2336835 w 2336835"/>
              <a:gd name="connsiteY1" fmla="*/ 0 h 1323272"/>
              <a:gd name="connsiteX2" fmla="*/ 2336835 w 2336835"/>
              <a:gd name="connsiteY2" fmla="*/ 1323272 h 1323272"/>
              <a:gd name="connsiteX3" fmla="*/ 0 w 2336835"/>
              <a:gd name="connsiteY3" fmla="*/ 1323272 h 1323272"/>
              <a:gd name="connsiteX4" fmla="*/ 0 w 2336835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323272">
                <a:moveTo>
                  <a:pt x="0" y="0"/>
                </a:moveTo>
                <a:lnTo>
                  <a:pt x="2336835" y="0"/>
                </a:lnTo>
                <a:lnTo>
                  <a:pt x="2336835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350" b="1" i="0" u="none" strike="noStrike" kern="1200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lvl="0">
              <a:lnSpc>
                <a:spcPct val="100000"/>
              </a:lnSpc>
            </a:pPr>
            <a:r>
              <a:rPr lang="en-US" sz="1350" b="1" kern="1200" dirty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 Prime Contract Holders</a:t>
            </a:r>
          </a:p>
          <a:p>
            <a:pPr lvl="0">
              <a:lnSpc>
                <a:spcPct val="100000"/>
              </a:lnSpc>
            </a:pPr>
            <a:r>
              <a:rPr lang="en-US" sz="1350" b="1" kern="12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 large business </a:t>
            </a:r>
          </a:p>
          <a:p>
            <a:pPr lvl="0">
              <a:lnSpc>
                <a:spcPct val="100000"/>
              </a:lnSpc>
            </a:pPr>
            <a:r>
              <a:rPr lang="en-US" sz="1350" b="1" kern="1200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 small business</a:t>
            </a:r>
          </a:p>
          <a:p>
            <a:pPr lvl="0">
              <a:lnSpc>
                <a:spcPct val="100000"/>
              </a:lnSpc>
            </a:pPr>
            <a:r>
              <a:rPr kumimoji="0" lang="en-US" sz="1350" b="1" i="0" u="none" strike="noStrike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$37.4 Billion ceiling </a:t>
            </a:r>
            <a:r>
              <a:rPr kumimoji="0" lang="en-US" sz="1350" i="0" u="none" strike="noStrike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across all contracts (including all options)</a:t>
            </a:r>
            <a:endParaRPr lang="en-US" sz="1350" i="0" u="none" strike="noStrike" cap="none" spc="0" normalizeH="0" baseline="0" noProof="0" dirty="0"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5FA713-3D54-E1B2-9394-CC6353396EEB}"/>
              </a:ext>
            </a:extLst>
          </p:cNvPr>
          <p:cNvSpPr/>
          <p:nvPr/>
        </p:nvSpPr>
        <p:spPr>
          <a:xfrm>
            <a:off x="1688632" y="5090121"/>
            <a:ext cx="2336835" cy="1783098"/>
          </a:xfrm>
          <a:custGeom>
            <a:avLst/>
            <a:gdLst>
              <a:gd name="connsiteX0" fmla="*/ 0 w 2336835"/>
              <a:gd name="connsiteY0" fmla="*/ 0 h 1783098"/>
              <a:gd name="connsiteX1" fmla="*/ 2336835 w 2336835"/>
              <a:gd name="connsiteY1" fmla="*/ 0 h 1783098"/>
              <a:gd name="connsiteX2" fmla="*/ 2336835 w 2336835"/>
              <a:gd name="connsiteY2" fmla="*/ 1783098 h 1783098"/>
              <a:gd name="connsiteX3" fmla="*/ 0 w 2336835"/>
              <a:gd name="connsiteY3" fmla="*/ 1783098 h 1783098"/>
              <a:gd name="connsiteX4" fmla="*/ 0 w 2336835"/>
              <a:gd name="connsiteY4" fmla="*/ 0 h 178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783098">
                <a:moveTo>
                  <a:pt x="0" y="0"/>
                </a:moveTo>
                <a:lnTo>
                  <a:pt x="2336835" y="0"/>
                </a:lnTo>
                <a:lnTo>
                  <a:pt x="2336835" y="1783098"/>
                </a:lnTo>
                <a:lnTo>
                  <a:pt x="0" y="1783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PERIOD OF PERFORMANCE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Currently in Option Period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 MAY 2022 to</a:t>
            </a:r>
          </a:p>
          <a:p>
            <a:pPr marL="0" lvl="0" indent="0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 MAY 2027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3B73AE-3FEB-3BE6-8FDF-2550634144CE}"/>
              </a:ext>
            </a:extLst>
          </p:cNvPr>
          <p:cNvSpPr/>
          <p:nvPr/>
        </p:nvSpPr>
        <p:spPr>
          <a:xfrm>
            <a:off x="5563810" y="5090121"/>
            <a:ext cx="6562428" cy="1770756"/>
          </a:xfrm>
          <a:custGeom>
            <a:avLst/>
            <a:gdLst>
              <a:gd name="connsiteX0" fmla="*/ 0 w 2512939"/>
              <a:gd name="connsiteY0" fmla="*/ 0 h 1323272"/>
              <a:gd name="connsiteX1" fmla="*/ 2512939 w 2512939"/>
              <a:gd name="connsiteY1" fmla="*/ 0 h 1323272"/>
              <a:gd name="connsiteX2" fmla="*/ 2512939 w 2512939"/>
              <a:gd name="connsiteY2" fmla="*/ 1323272 h 1323272"/>
              <a:gd name="connsiteX3" fmla="*/ 0 w 2512939"/>
              <a:gd name="connsiteY3" fmla="*/ 1323272 h 1323272"/>
              <a:gd name="connsiteX4" fmla="*/ 0 w 2512939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939" h="1323272">
                <a:moveTo>
                  <a:pt x="0" y="0"/>
                </a:moveTo>
                <a:lnTo>
                  <a:pt x="2512939" y="0"/>
                </a:lnTo>
                <a:lnTo>
                  <a:pt x="2512939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b="1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ORDERING</a:t>
            </a:r>
            <a:endParaRPr lang="en-US" sz="1350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 for </a:t>
            </a: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proposal </a:t>
            </a: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RFP</a:t>
            </a: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350" kern="12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Orders placed before the end of the ordering period may go until 14 May 2032</a:t>
            </a:r>
          </a:p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kern="12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NAICS code(s): </a:t>
            </a:r>
            <a:r>
              <a:rPr lang="en-US" sz="13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541715</a:t>
            </a:r>
            <a:endParaRPr lang="en-US" sz="1350" kern="12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0988B0-F584-DDDA-5133-E90FD31C3EEE}"/>
              </a:ext>
            </a:extLst>
          </p:cNvPr>
          <p:cNvSpPr/>
          <p:nvPr/>
        </p:nvSpPr>
        <p:spPr>
          <a:xfrm>
            <a:off x="5563810" y="3296952"/>
            <a:ext cx="6069045" cy="1916447"/>
          </a:xfrm>
          <a:custGeom>
            <a:avLst/>
            <a:gdLst>
              <a:gd name="connsiteX0" fmla="*/ 0 w 2336835"/>
              <a:gd name="connsiteY0" fmla="*/ 0 h 1323272"/>
              <a:gd name="connsiteX1" fmla="*/ 2336835 w 2336835"/>
              <a:gd name="connsiteY1" fmla="*/ 0 h 1323272"/>
              <a:gd name="connsiteX2" fmla="*/ 2336835 w 2336835"/>
              <a:gd name="connsiteY2" fmla="*/ 1323272 h 1323272"/>
              <a:gd name="connsiteX3" fmla="*/ 0 w 2336835"/>
              <a:gd name="connsiteY3" fmla="*/ 1323272 h 1323272"/>
              <a:gd name="connsiteX4" fmla="*/ 0 w 2336835"/>
              <a:gd name="connsiteY4" fmla="*/ 0 h 132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35" h="1323272">
                <a:moveTo>
                  <a:pt x="0" y="0"/>
                </a:moveTo>
                <a:lnTo>
                  <a:pt x="2336835" y="0"/>
                </a:lnTo>
                <a:lnTo>
                  <a:pt x="2336835" y="1323272"/>
                </a:lnTo>
                <a:lnTo>
                  <a:pt x="0" y="13232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kumimoji="0" lang="en-US" sz="1350" b="1" i="0" u="none" strike="noStrike" kern="1200" cap="none" spc="0" normalizeH="0" baseline="0" noProof="0" dirty="0"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1350" kern="1200" dirty="0">
                <a:latin typeface="Arial" panose="020B0604020202020204" pitchFamily="34" charset="0"/>
                <a:cs typeface="Arial" panose="020B0604020202020204" pitchFamily="34" charset="0"/>
              </a:rPr>
              <a:t>C5ISR related knowledge-based professional support services</a:t>
            </a:r>
          </a:p>
          <a:p>
            <a:pPr lvl="0">
              <a:lnSpc>
                <a:spcPct val="100000"/>
              </a:lnSpc>
            </a:pPr>
            <a:endParaRPr lang="en-US" sz="135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(Engineering; Research, Development, Test &amp; Evaluation; Logistics; Acquisition and Strategic Planning Services; and Education and Training Services</a:t>
            </a:r>
            <a:r>
              <a:rPr kumimoji="0" lang="en-US" sz="1350" i="0" u="none" strike="noStrike" cap="none" spc="0" normalizeH="0" baseline="0" noProof="0" dirty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50" i="0" u="none" strike="noStrike" cap="none" spc="0" normalizeH="0" baseline="0" noProof="0" dirty="0"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 descr="Document with solid fill">
            <a:extLst>
              <a:ext uri="{FF2B5EF4-FFF2-40B4-BE49-F238E27FC236}">
                <a16:creationId xmlns:a16="http://schemas.microsoft.com/office/drawing/2014/main" id="{78FA2BC0-22A0-B71B-ED2A-94A930BD0F9A}"/>
              </a:ext>
            </a:extLst>
          </p:cNvPr>
          <p:cNvSpPr/>
          <p:nvPr/>
        </p:nvSpPr>
        <p:spPr>
          <a:xfrm>
            <a:off x="742097" y="3211904"/>
            <a:ext cx="817892" cy="62414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 descr="Magnifying glass with solid fill">
            <a:extLst>
              <a:ext uri="{FF2B5EF4-FFF2-40B4-BE49-F238E27FC236}">
                <a16:creationId xmlns:a16="http://schemas.microsoft.com/office/drawing/2014/main" id="{67ED226A-A655-305F-0640-8021374EC239}"/>
              </a:ext>
            </a:extLst>
          </p:cNvPr>
          <p:cNvSpPr/>
          <p:nvPr/>
        </p:nvSpPr>
        <p:spPr>
          <a:xfrm>
            <a:off x="4646899" y="3211904"/>
            <a:ext cx="817892" cy="7160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  <a:alpha val="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 descr="Daily calendar with solid fill">
            <a:extLst>
              <a:ext uri="{FF2B5EF4-FFF2-40B4-BE49-F238E27FC236}">
                <a16:creationId xmlns:a16="http://schemas.microsoft.com/office/drawing/2014/main" id="{8792421C-2D06-4F74-C0F5-E242EA2A6D70}"/>
              </a:ext>
            </a:extLst>
          </p:cNvPr>
          <p:cNvSpPr/>
          <p:nvPr/>
        </p:nvSpPr>
        <p:spPr>
          <a:xfrm>
            <a:off x="797300" y="4952264"/>
            <a:ext cx="817892" cy="89313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 descr="Shopping cart with solid fill">
            <a:extLst>
              <a:ext uri="{FF2B5EF4-FFF2-40B4-BE49-F238E27FC236}">
                <a16:creationId xmlns:a16="http://schemas.microsoft.com/office/drawing/2014/main" id="{3AE7EBD0-C443-2CA1-D0DA-53BFCB64CA56}"/>
              </a:ext>
            </a:extLst>
          </p:cNvPr>
          <p:cNvSpPr/>
          <p:nvPr/>
        </p:nvSpPr>
        <p:spPr>
          <a:xfrm>
            <a:off x="4762773" y="5001277"/>
            <a:ext cx="702017" cy="6241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2FE614-46ED-BF81-03BD-7F581BEAE73D}"/>
              </a:ext>
            </a:extLst>
          </p:cNvPr>
          <p:cNvSpPr/>
          <p:nvPr/>
        </p:nvSpPr>
        <p:spPr>
          <a:xfrm>
            <a:off x="848286" y="1925362"/>
            <a:ext cx="9726463" cy="48129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$37.4B Multiple Award Indefinite Delivery, Indefinite Quantity Contract for knowledge-based professional services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9DAF51-C558-D209-52A6-77629A002573}"/>
              </a:ext>
            </a:extLst>
          </p:cNvPr>
          <p:cNvSpPr/>
          <p:nvPr/>
        </p:nvSpPr>
        <p:spPr>
          <a:xfrm>
            <a:off x="848286" y="1421729"/>
            <a:ext cx="7788379" cy="46165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Largest contract within ACC and successor to five expired MA IDIQ vehicles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5E28C7-62C0-89D2-7671-E28112D6228B}"/>
              </a:ext>
            </a:extLst>
          </p:cNvPr>
          <p:cNvSpPr/>
          <p:nvPr/>
        </p:nvSpPr>
        <p:spPr>
          <a:xfrm>
            <a:off x="848286" y="2443712"/>
            <a:ext cx="11242845" cy="46165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rgbClr val="F3C80C"/>
                </a:solidFill>
                <a:latin typeface="Arial"/>
                <a:cs typeface="Arial"/>
              </a:rPr>
              <a:t>Government-Wide Acquisition Contract – Authorizes within-scope use and possible Delegated Procurement Authority to all Federal Agencies</a:t>
            </a:r>
          </a:p>
        </p:txBody>
      </p:sp>
      <p:pic>
        <p:nvPicPr>
          <p:cNvPr id="14" name="Picture 13" descr="Logo">
            <a:extLst>
              <a:ext uri="{FF2B5EF4-FFF2-40B4-BE49-F238E27FC236}">
                <a16:creationId xmlns:a16="http://schemas.microsoft.com/office/drawing/2014/main" id="{B93E8404-C28E-0448-0012-EDB727DF65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0000" y1="42460" x2="37861" y2="42086"/>
                        <a14:foregroundMark x1="37861" y1="42086" x2="39947" y2="47701"/>
                        <a14:foregroundMark x1="39947" y1="47701" x2="32674" y2="49572"/>
                        <a14:foregroundMark x1="32674" y1="49572" x2="32674" y2="49572"/>
                        <a14:foregroundMark x1="30000" y1="42834" x2="30749" y2="52834"/>
                        <a14:foregroundMark x1="41711" y1="52620" x2="41497" y2="45455"/>
                        <a14:foregroundMark x1="41497" y1="45455" x2="36524" y2="42246"/>
                        <a14:foregroundMark x1="40000" y1="42674" x2="42299" y2="46684"/>
                        <a14:foregroundMark x1="56471" y1="42086" x2="49144" y2="41872"/>
                        <a14:foregroundMark x1="49144" y1="41872" x2="57059" y2="51444"/>
                        <a14:foregroundMark x1="57059" y1="51444" x2="44759" y2="52620"/>
                        <a14:foregroundMark x1="53797" y1="47059" x2="46684" y2="45989"/>
                        <a14:foregroundMark x1="46684" y1="45989" x2="48984" y2="42086"/>
                        <a14:foregroundMark x1="60535" y1="42460" x2="66791" y2="41872"/>
                        <a14:foregroundMark x1="66791" y1="41872" x2="72620" y2="43636"/>
                        <a14:foregroundMark x1="72620" y1="43636" x2="66471" y2="46898"/>
                        <a14:foregroundMark x1="66471" y1="46898" x2="72406" y2="49358"/>
                        <a14:foregroundMark x1="72406" y1="49358" x2="60321" y2="53048"/>
                        <a14:foregroundMark x1="64545" y1="53048" x2="72620" y2="49572"/>
                        <a14:foregroundMark x1="14545" y1="33102" x2="25294" y2="20535"/>
                        <a14:foregroundMark x1="25294" y1="20535" x2="28449" y2="19037"/>
                        <a14:foregroundMark x1="15187" y1="32888" x2="17273" y2="29305"/>
                        <a14:foregroundMark x1="17754" y1="28770" x2="16791" y2="29305"/>
                        <a14:foregroundMark x1="19251" y1="26096" x2="17754" y2="28289"/>
                        <a14:foregroundMark x1="20428" y1="26845" x2="18984" y2="31283"/>
                        <a14:foregroundMark x1="16791" y1="34332" x2="18128" y2="31658"/>
                        <a14:foregroundMark x1="14652" y1="33102" x2="16738" y2="34492"/>
                        <a14:foregroundMark x1="17112" y1="34706" x2="19198" y2="31283"/>
                        <a14:foregroundMark x1="19358" y1="30535" x2="20802" y2="28182"/>
                        <a14:foregroundMark x1="20802" y1="28182" x2="23529" y2="24866"/>
                        <a14:foregroundMark x1="19733" y1="26096" x2="24225" y2="21390"/>
                        <a14:foregroundMark x1="24225" y1="21390" x2="24278" y2="21283"/>
                        <a14:foregroundMark x1="24278" y1="21283" x2="20107" y2="26310"/>
                        <a14:foregroundMark x1="19733" y1="25829" x2="22781" y2="22781"/>
                        <a14:foregroundMark x1="22781" y1="22620" x2="19091" y2="26310"/>
                        <a14:foregroundMark x1="23636" y1="25187" x2="25775" y2="22032"/>
                        <a14:foregroundMark x1="25134" y1="23476" x2="26150" y2="22246"/>
                        <a14:foregroundMark x1="23262" y1="21872" x2="24652" y2="20642"/>
                        <a14:foregroundMark x1="24920" y1="20642" x2="24920" y2="20642"/>
                        <a14:foregroundMark x1="24866" y1="20267" x2="24866" y2="20267"/>
                        <a14:foregroundMark x1="25027" y1="20374" x2="26631" y2="21658"/>
                        <a14:foregroundMark x1="26471" y1="22353" x2="30535" y2="19144"/>
                        <a14:foregroundMark x1="30535" y1="19144" x2="28984" y2="19198"/>
                        <a14:foregroundMark x1="28984" y1="18182" x2="27861" y2="18663"/>
                        <a14:foregroundMark x1="28717" y1="17914" x2="25668" y2="20374"/>
                        <a14:foregroundMark x1="28877" y1="17594" x2="25668" y2="19893"/>
                        <a14:foregroundMark x1="29305" y1="18824" x2="29305" y2="18824"/>
                        <a14:foregroundMark x1="29198" y1="17594" x2="31176" y2="16310"/>
                        <a14:foregroundMark x1="32567" y1="16738" x2="30909" y2="17059"/>
                        <a14:foregroundMark x1="32193" y1="16203" x2="46043" y2="11658"/>
                        <a14:foregroundMark x1="46043" y1="11658" x2="47112" y2="11658"/>
                        <a14:foregroundMark x1="31070" y1="18930" x2="31925" y2="18930"/>
                        <a14:foregroundMark x1="32193" y1="18449" x2="33048" y2="17112"/>
                        <a14:foregroundMark x1="33155" y1="17594" x2="33529" y2="16364"/>
                        <a14:foregroundMark x1="31176" y1="16310" x2="32139" y2="16310"/>
                        <a14:foregroundMark x1="31658" y1="16096" x2="33529" y2="15080"/>
                        <a14:foregroundMark x1="33048" y1="15348" x2="32139" y2="15722"/>
                        <a14:foregroundMark x1="33529" y1="15455" x2="30053" y2="16845"/>
                        <a14:foregroundMark x1="30535" y1="16578" x2="30535" y2="16578"/>
                        <a14:foregroundMark x1="30428" y1="16684" x2="31337" y2="16684"/>
                        <a14:foregroundMark x1="30963" y1="16364" x2="30321" y2="16684"/>
                        <a14:foregroundMark x1="33904" y1="15080" x2="35241" y2="14385"/>
                        <a14:foregroundMark x1="33904" y1="14973" x2="35241" y2="14706"/>
                        <a14:foregroundMark x1="34866" y1="14118" x2="33904" y2="14706"/>
                        <a14:foregroundMark x1="35027" y1="14492" x2="36096" y2="15080"/>
                        <a14:foregroundMark x1="35882" y1="14599" x2="35882" y2="14599"/>
                        <a14:foregroundMark x1="36578" y1="14599" x2="35401" y2="14492"/>
                        <a14:foregroundMark x1="34759" y1="17112" x2="35615" y2="16310"/>
                        <a14:foregroundMark x1="33048" y1="17914" x2="33743" y2="17219"/>
                        <a14:foregroundMark x1="36845" y1="15936" x2="36738" y2="13904"/>
                        <a14:foregroundMark x1="35134" y1="14492" x2="47433" y2="12193"/>
                        <a14:foregroundMark x1="47433" y1="12193" x2="47433" y2="13529"/>
                        <a14:foregroundMark x1="47807" y1="13529" x2="40909" y2="14385"/>
                        <a14:foregroundMark x1="40909" y1="14385" x2="44225" y2="12995"/>
                        <a14:foregroundMark x1="39786" y1="14866" x2="39786" y2="14599"/>
                        <a14:foregroundMark x1="39465" y1="15348" x2="38824" y2="15348"/>
                        <a14:foregroundMark x1="42888" y1="14385" x2="40053" y2="14973"/>
                        <a14:foregroundMark x1="42513" y1="12406" x2="39679" y2="12781"/>
                        <a14:foregroundMark x1="42193" y1="12406" x2="36471" y2="13904"/>
                        <a14:foregroundMark x1="36471" y1="13904" x2="36471" y2="13904"/>
                        <a14:foregroundMark x1="39465" y1="13102" x2="37968" y2="13155"/>
                        <a14:foregroundMark x1="38449" y1="13155" x2="39305" y2="13155"/>
                        <a14:foregroundMark x1="39679" y1="12620" x2="38984" y2="12888"/>
                        <a14:foregroundMark x1="37005" y1="16203" x2="37861" y2="15241"/>
                        <a14:foregroundMark x1="37861" y1="15722" x2="38610" y2="15722"/>
                        <a14:foregroundMark x1="37005" y1="16096" x2="35722" y2="16203"/>
                        <a14:foregroundMark x1="46257" y1="11925" x2="48342" y2="11925"/>
                        <a14:foregroundMark x1="46952" y1="13850" x2="53369" y2="13102"/>
                        <a14:foregroundMark x1="53369" y1="13102" x2="60642" y2="13904"/>
                        <a14:foregroundMark x1="49091" y1="11925" x2="56631" y2="11979"/>
                        <a14:foregroundMark x1="56631" y1="11979" x2="65615" y2="15241"/>
                        <a14:foregroundMark x1="64813" y1="16578" x2="49198" y2="13904"/>
                        <a14:foregroundMark x1="51016" y1="11765" x2="52888" y2="11765"/>
                        <a14:foregroundMark x1="50802" y1="11872" x2="49091" y2="11551"/>
                        <a14:foregroundMark x1="49679" y1="11872" x2="50642" y2="11872"/>
                        <a14:foregroundMark x1="50642" y1="11658" x2="49572" y2="11497"/>
                        <a14:foregroundMark x1="63476" y1="16684" x2="65722" y2="15241"/>
                        <a14:foregroundMark x1="65722" y1="15241" x2="63369" y2="16203"/>
                        <a14:foregroundMark x1="64866" y1="16203" x2="65615" y2="16203"/>
                        <a14:foregroundMark x1="63636" y1="16952" x2="64813" y2="17059"/>
                        <a14:foregroundMark x1="64118" y1="17219" x2="65241" y2="17219"/>
                        <a14:foregroundMark x1="65829" y1="16578" x2="65829" y2="16578"/>
                        <a14:foregroundMark x1="65829" y1="16578" x2="65829" y2="16578"/>
                        <a14:foregroundMark x1="32032" y1="15989" x2="32888" y2="15241"/>
                        <a14:foregroundMark x1="32674" y1="15508" x2="31818" y2="15722"/>
                        <a14:foregroundMark x1="64385" y1="14759" x2="65348" y2="15241"/>
                        <a14:foregroundMark x1="64866" y1="14866" x2="64866" y2="14866"/>
                        <a14:foregroundMark x1="65080" y1="14973" x2="64813" y2="14973"/>
                        <a14:foregroundMark x1="65829" y1="17807" x2="71872" y2="20588"/>
                        <a14:foregroundMark x1="71872" y1="20588" x2="69144" y2="19144"/>
                        <a14:foregroundMark x1="66791" y1="16203" x2="68396" y2="16952"/>
                        <a14:foregroundMark x1="66203" y1="15989" x2="68770" y2="17968"/>
                        <a14:foregroundMark x1="67166" y1="16364" x2="68663" y2="17326"/>
                        <a14:foregroundMark x1="68449" y1="16845" x2="66791" y2="16203"/>
                        <a14:foregroundMark x1="67701" y1="16364" x2="67701" y2="16364"/>
                        <a14:foregroundMark x1="67326" y1="16310" x2="68289" y2="17059"/>
                        <a14:foregroundMark x1="68556" y1="16310" x2="67059" y2="16364"/>
                        <a14:foregroundMark x1="67594" y1="18930" x2="70160" y2="19947"/>
                        <a14:foregroundMark x1="70374" y1="20428" x2="71390" y2="21551"/>
                        <a14:foregroundMark x1="68824" y1="17326" x2="69412" y2="17540"/>
                        <a14:foregroundMark x1="70428" y1="19198" x2="70749" y2="18663"/>
                        <a14:foregroundMark x1="70428" y1="18449" x2="69412" y2="17914"/>
                        <a14:foregroundMark x1="68930" y1="17433" x2="69626" y2="17594"/>
                        <a14:foregroundMark x1="69626" y1="17594" x2="69626" y2="17594"/>
                        <a14:foregroundMark x1="69786" y1="17540" x2="69786" y2="17540"/>
                        <a14:foregroundMark x1="69786" y1="17540" x2="70535" y2="18075"/>
                        <a14:foregroundMark x1="69786" y1="17914" x2="68930" y2="17540"/>
                        <a14:foregroundMark x1="69679" y1="17754" x2="69198" y2="17487"/>
                        <a14:foregroundMark x1="67112" y1="16043" x2="67540" y2="16203"/>
                        <a14:foregroundMark x1="62193" y1="16257" x2="62567" y2="16364"/>
                        <a14:foregroundMark x1="60802" y1="13369" x2="63529" y2="14332"/>
                        <a14:foregroundMark x1="59037" y1="12834" x2="59840" y2="12995"/>
                        <a14:foregroundMark x1="51658" y1="11658" x2="52834" y2="11658"/>
                        <a14:foregroundMark x1="65829" y1="17968" x2="66791" y2="18289"/>
                        <a14:foregroundMark x1="67166" y1="18503" x2="70374" y2="20267"/>
                        <a14:foregroundMark x1="70214" y1="20642" x2="68396" y2="19519"/>
                        <a14:foregroundMark x1="71925" y1="20000" x2="71176" y2="18770"/>
                        <a14:foregroundMark x1="72567" y1="20160" x2="70856" y2="18503"/>
                        <a14:foregroundMark x1="71016" y1="18503" x2="72513" y2="19305"/>
                        <a14:foregroundMark x1="72620" y1="19358" x2="72620" y2="19358"/>
                        <a14:foregroundMark x1="72406" y1="19679" x2="72406" y2="20053"/>
                        <a14:foregroundMark x1="69144" y1="17380" x2="69679" y2="17647"/>
                        <a14:foregroundMark x1="69786" y1="17487" x2="69412" y2="17326"/>
                        <a14:foregroundMark x1="71230" y1="21230" x2="73797" y2="23048"/>
                        <a14:foregroundMark x1="72460" y1="19305" x2="74973" y2="21765"/>
                        <a14:foregroundMark x1="74492" y1="22460" x2="73583" y2="21337"/>
                        <a14:foregroundMark x1="73904" y1="21016" x2="74706" y2="21444"/>
                        <a14:foregroundMark x1="74706" y1="21444" x2="74278" y2="20749"/>
                        <a14:foregroundMark x1="72567" y1="22139" x2="75134" y2="22193"/>
                        <a14:foregroundMark x1="72299" y1="22246" x2="72941" y2="22888"/>
                        <a14:foregroundMark x1="72941" y1="22888" x2="73209" y2="22995"/>
                        <a14:foregroundMark x1="73369" y1="23209" x2="73904" y2="23422"/>
                        <a14:foregroundMark x1="73743" y1="23369" x2="75455" y2="24599"/>
                        <a14:foregroundMark x1="75882" y1="24064" x2="76471" y2="23797"/>
                        <a14:foregroundMark x1="76471" y1="23797" x2="75348" y2="22246"/>
                        <a14:foregroundMark x1="75294" y1="21979" x2="76791" y2="23476"/>
                        <a14:foregroundMark x1="73690" y1="23636" x2="75134" y2="24920"/>
                        <a14:foregroundMark x1="75187" y1="25561" x2="76471" y2="25294"/>
                        <a14:foregroundMark x1="75722" y1="24813" x2="77059" y2="23850"/>
                        <a14:foregroundMark x1="77059" y1="23850" x2="78021" y2="24813"/>
                        <a14:foregroundMark x1="77968" y1="25080" x2="77914" y2="25722"/>
                        <a14:foregroundMark x1="77861" y1="25775" x2="77059" y2="25829"/>
                        <a14:foregroundMark x1="76150" y1="25882" x2="76738" y2="26738"/>
                        <a14:foregroundMark x1="76257" y1="26203" x2="76578" y2="26578"/>
                        <a14:foregroundMark x1="77112" y1="27112" x2="77594" y2="27487"/>
                        <a14:foregroundMark x1="77005" y1="27166" x2="77273" y2="27701"/>
                        <a14:foregroundMark x1="77594" y1="27647" x2="79412" y2="27219"/>
                        <a14:foregroundMark x1="79412" y1="26524" x2="78503" y2="25668"/>
                        <a14:foregroundMark x1="78289" y1="25241" x2="78610" y2="25561"/>
                        <a14:foregroundMark x1="76257" y1="26471" x2="76257" y2="26471"/>
                        <a14:foregroundMark x1="76150" y1="26310" x2="76257" y2="26471"/>
                        <a14:foregroundMark x1="77647" y1="27968" x2="80321" y2="30588"/>
                        <a14:foregroundMark x1="77861" y1="28289" x2="78235" y2="28717"/>
                        <a14:foregroundMark x1="78503" y1="28717" x2="80107" y2="27754"/>
                        <a14:foregroundMark x1="79572" y1="27112" x2="80160" y2="27487"/>
                        <a14:foregroundMark x1="80321" y1="28182" x2="81283" y2="29947"/>
                        <a14:foregroundMark x1="81283" y1="29947" x2="81176" y2="28717"/>
                        <a14:foregroundMark x1="81176" y1="28717" x2="80428" y2="28289"/>
                        <a14:foregroundMark x1="78717" y1="29305" x2="79091" y2="30428"/>
                        <a14:foregroundMark x1="79305" y1="30481" x2="80000" y2="30535"/>
                        <a14:foregroundMark x1="79786" y1="30909" x2="80535" y2="32567"/>
                        <a14:foregroundMark x1="80481" y1="32460" x2="80053" y2="31551"/>
                        <a14:foregroundMark x1="80053" y1="31551" x2="79947" y2="31176"/>
                        <a14:foregroundMark x1="80481" y1="31390" x2="81123" y2="32086"/>
                        <a14:foregroundMark x1="81390" y1="30695" x2="81818" y2="31230"/>
                        <a14:foregroundMark x1="81551" y1="30000" x2="82513" y2="31070"/>
                        <a14:foregroundMark x1="82406" y1="31283" x2="82406" y2="31283"/>
                        <a14:foregroundMark x1="82513" y1="31390" x2="82513" y2="31390"/>
                        <a14:foregroundMark x1="79679" y1="31070" x2="79893" y2="31497"/>
                        <a14:foregroundMark x1="81872" y1="30321" x2="81658" y2="30000"/>
                        <a14:foregroundMark x1="80963" y1="32674" x2="82674" y2="32834"/>
                        <a14:foregroundMark x1="83262" y1="33743" x2="82567" y2="32032"/>
                        <a14:foregroundMark x1="80749" y1="32888" x2="80963" y2="33102"/>
                        <a14:foregroundMark x1="81070" y1="33369" x2="81176" y2="33743"/>
                        <a14:foregroundMark x1="81818" y1="34011" x2="82674" y2="33957"/>
                        <a14:foregroundMark x1="83048" y1="33529" x2="83369" y2="32888"/>
                        <a14:foregroundMark x1="83209" y1="32674" x2="82781" y2="32139"/>
                        <a14:foregroundMark x1="80909" y1="33316" x2="81016" y2="33636"/>
                        <a14:foregroundMark x1="81283" y1="33904" x2="81658" y2="34385"/>
                        <a14:foregroundMark x1="41016" y1="84599" x2="47754" y2="86738"/>
                        <a14:foregroundMark x1="47754" y1="86738" x2="49572" y2="86791"/>
                        <a14:foregroundMark x1="49572" y1="86791" x2="55668" y2="86310"/>
                        <a14:foregroundMark x1="56150" y1="86043" x2="56845" y2="85936"/>
                        <a14:foregroundMark x1="41123" y1="84545" x2="42834" y2="86257"/>
                        <a14:foregroundMark x1="42834" y1="86150" x2="40856" y2="86257"/>
                        <a14:foregroundMark x1="42139" y1="86898" x2="40428" y2="86257"/>
                        <a14:foregroundMark x1="41872" y1="86684" x2="42781" y2="86684"/>
                        <a14:foregroundMark x1="40856" y1="86150" x2="40481" y2="84652"/>
                        <a14:foregroundMark x1="41070" y1="84492" x2="41765" y2="84225"/>
                        <a14:foregroundMark x1="41818" y1="84225" x2="42406" y2="84278"/>
                        <a14:foregroundMark x1="42406" y1="84278" x2="42727" y2="84759"/>
                        <a14:foregroundMark x1="42727" y1="84813" x2="42834" y2="85080"/>
                        <a14:foregroundMark x1="43048" y1="85134" x2="44492" y2="84813"/>
                        <a14:foregroundMark x1="44332" y1="84706" x2="43155" y2="84973"/>
                        <a14:foregroundMark x1="44332" y1="84652" x2="43690" y2="84599"/>
                        <a14:foregroundMark x1="44439" y1="84706" x2="45348" y2="85348"/>
                        <a14:foregroundMark x1="45187" y1="86417" x2="44920" y2="87112"/>
                        <a14:foregroundMark x1="44866" y1="87112" x2="43155" y2="86952"/>
                        <a14:foregroundMark x1="45401" y1="84973" x2="47005" y2="85187"/>
                        <a14:foregroundMark x1="45401" y1="87059" x2="46257" y2="87059"/>
                        <a14:foregroundMark x1="46364" y1="87005" x2="47540" y2="87326"/>
                        <a14:foregroundMark x1="47487" y1="87326" x2="45989" y2="87219"/>
                        <a14:foregroundMark x1="45989" y1="87219" x2="45080" y2="87059"/>
                        <a14:foregroundMark x1="47433" y1="85080" x2="49412" y2="85134"/>
                        <a14:foregroundMark x1="49358" y1="85187" x2="49358" y2="85187"/>
                        <a14:foregroundMark x1="49251" y1="85187" x2="48824" y2="85134"/>
                        <a14:foregroundMark x1="47701" y1="87326" x2="49198" y2="87380"/>
                        <a14:foregroundMark x1="49198" y1="87380" x2="51283" y2="87166"/>
                        <a14:foregroundMark x1="51337" y1="87112" x2="53690" y2="87112"/>
                        <a14:foregroundMark x1="53690" y1="87112" x2="56096" y2="86471"/>
                        <a14:foregroundMark x1="56096" y1="86417" x2="54652" y2="86845"/>
                        <a14:foregroundMark x1="54652" y1="87059" x2="55668" y2="87112"/>
                        <a14:foregroundMark x1="55561" y1="86952" x2="56150" y2="86310"/>
                        <a14:foregroundMark x1="56684" y1="86364" x2="57380" y2="86417"/>
                        <a14:foregroundMark x1="57380" y1="86417" x2="57005" y2="84492"/>
                        <a14:foregroundMark x1="57005" y1="84492" x2="57647" y2="84492"/>
                        <a14:foregroundMark x1="57594" y1="84385" x2="55989" y2="84813"/>
                        <a14:foregroundMark x1="57487" y1="84225" x2="55936" y2="84652"/>
                        <a14:foregroundMark x1="55936" y1="84652" x2="57540" y2="84332"/>
                        <a14:foregroundMark x1="57487" y1="84064" x2="57487" y2="84064"/>
                        <a14:foregroundMark x1="57380" y1="84064" x2="57059" y2="84225"/>
                        <a14:foregroundMark x1="57059" y1="84225" x2="56524" y2="84332"/>
                        <a14:foregroundMark x1="56578" y1="84332" x2="56043" y2="84385"/>
                        <a14:foregroundMark x1="55508" y1="84866" x2="54866" y2="84706"/>
                        <a14:foregroundMark x1="54973" y1="84492" x2="54973" y2="84492"/>
                        <a14:foregroundMark x1="55134" y1="84599" x2="55134" y2="84599"/>
                        <a14:foregroundMark x1="55241" y1="84652" x2="55241" y2="84652"/>
                        <a14:foregroundMark x1="55401" y1="84706" x2="55401" y2="84706"/>
                        <a14:foregroundMark x1="55455" y1="84706" x2="55455" y2="84706"/>
                        <a14:foregroundMark x1="54706" y1="84599" x2="54706" y2="84599"/>
                        <a14:foregroundMark x1="54599" y1="84599" x2="54599" y2="84599"/>
                        <a14:foregroundMark x1="54278" y1="84652" x2="54278" y2="84652"/>
                        <a14:foregroundMark x1="54011" y1="84973" x2="54011" y2="84973"/>
                        <a14:foregroundMark x1="51765" y1="85829" x2="51765" y2="85829"/>
                        <a14:foregroundMark x1="49572" y1="85027" x2="49840" y2="85027"/>
                        <a14:foregroundMark x1="50107" y1="85027" x2="50107" y2="85027"/>
                        <a14:foregroundMark x1="51711" y1="85615" x2="52086" y2="85241"/>
                      </a14:backgroundRemoval>
                    </a14:imgEffect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84" y="191094"/>
            <a:ext cx="1540984" cy="154098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3000"/>
              </a:schemeClr>
            </a:glow>
            <a:reflection stA="45000"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4984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4640-B30F-CDC3-D67D-1BFA915F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63" y="701358"/>
            <a:ext cx="10515600" cy="756623"/>
          </a:xfrm>
        </p:spPr>
        <p:txBody>
          <a:bodyPr>
            <a:normAutofit/>
          </a:bodyPr>
          <a:lstStyle/>
          <a:p>
            <a:r>
              <a:rPr lang="en-US" dirty="0">
                <a:latin typeface="G.I. 400"/>
              </a:rPr>
              <a:t>ACCESS/ITES-4S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8481E-60F7-7DD9-C72B-F04DB3ACC1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734175"/>
            <a:ext cx="1320800" cy="1143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.I. 53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.I. 53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B0B1D3-E7D2-026A-D9A8-5415FF04A487}"/>
              </a:ext>
            </a:extLst>
          </p:cNvPr>
          <p:cNvGraphicFramePr>
            <a:graphicFrameLocks noGrp="1"/>
          </p:cNvGraphicFramePr>
          <p:nvPr/>
        </p:nvGraphicFramePr>
        <p:xfrm>
          <a:off x="910563" y="1681748"/>
          <a:ext cx="10607040" cy="46048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2104">
                  <a:extLst>
                    <a:ext uri="{9D8B030D-6E8A-4147-A177-3AD203B41FA5}">
                      <a16:colId xmlns:a16="http://schemas.microsoft.com/office/drawing/2014/main" val="4074394202"/>
                    </a:ext>
                  </a:extLst>
                </a:gridCol>
                <a:gridCol w="4052305">
                  <a:extLst>
                    <a:ext uri="{9D8B030D-6E8A-4147-A177-3AD203B41FA5}">
                      <a16:colId xmlns:a16="http://schemas.microsoft.com/office/drawing/2014/main" val="372176605"/>
                    </a:ext>
                  </a:extLst>
                </a:gridCol>
                <a:gridCol w="4212631">
                  <a:extLst>
                    <a:ext uri="{9D8B030D-6E8A-4147-A177-3AD203B41FA5}">
                      <a16:colId xmlns:a16="http://schemas.microsoft.com/office/drawing/2014/main" val="1957433747"/>
                    </a:ext>
                  </a:extLst>
                </a:gridCol>
              </a:tblGrid>
              <a:tr h="6239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ITES-4S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80272"/>
                  </a:ext>
                </a:extLst>
              </a:tr>
              <a:tr h="81736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 Partners / Open 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Army, DoD, and other federal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Army, DoD, and other federal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2669"/>
                  </a:ext>
                </a:extLst>
              </a:tr>
              <a:tr h="16701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Service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Knowledge-based professional support services/Staff Augmentation: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(Expand to include other functional areas like IT and Medical-based logistical 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Cyber-Security Services, Program Management Support, IT Services, Business Process Reengineering, Enterprise Design, Integration, &amp; Consolidation, Network/Systems Operation &amp; Maintenance, Telecommunications/Systems Operation &amp; Maintenance, Data Services, Intelligent Automation, Cloud (Additional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37106"/>
                  </a:ext>
                </a:extLst>
              </a:tr>
              <a:tr h="893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Streamline Evaluations: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-Scorecard/Possible Self Evaluation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-Evaluate Cost at TO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Scorecard, self evaluation, strict compliance, limited awardees, price is not the most important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42439"/>
                  </a:ext>
                </a:extLst>
              </a:tr>
              <a:tr h="5995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expansion beyond single NAICS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541519 – Other computer related services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NAICS Codes (TBD)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7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2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8481E-60F7-7DD9-C72B-F04DB3ACC1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734175"/>
            <a:ext cx="1320800" cy="1143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3F5D-9F0A-4D26-898B-10DC4C85EEE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.I. 53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.I. 53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69596-F18E-B435-F5AD-578D73DF934B}"/>
              </a:ext>
            </a:extLst>
          </p:cNvPr>
          <p:cNvGraphicFramePr>
            <a:graphicFrameLocks noGrp="1"/>
          </p:cNvGraphicFramePr>
          <p:nvPr/>
        </p:nvGraphicFramePr>
        <p:xfrm>
          <a:off x="910563" y="1681748"/>
          <a:ext cx="10607040" cy="3945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8683">
                  <a:extLst>
                    <a:ext uri="{9D8B030D-6E8A-4147-A177-3AD203B41FA5}">
                      <a16:colId xmlns:a16="http://schemas.microsoft.com/office/drawing/2014/main" val="4074394202"/>
                    </a:ext>
                  </a:extLst>
                </a:gridCol>
                <a:gridCol w="4032569">
                  <a:extLst>
                    <a:ext uri="{9D8B030D-6E8A-4147-A177-3AD203B41FA5}">
                      <a16:colId xmlns:a16="http://schemas.microsoft.com/office/drawing/2014/main" val="372176605"/>
                    </a:ext>
                  </a:extLst>
                </a:gridCol>
                <a:gridCol w="4225788">
                  <a:extLst>
                    <a:ext uri="{9D8B030D-6E8A-4147-A177-3AD203B41FA5}">
                      <a16:colId xmlns:a16="http://schemas.microsoft.com/office/drawing/2014/main" val="1957433747"/>
                    </a:ext>
                  </a:extLst>
                </a:gridCol>
              </a:tblGrid>
              <a:tr h="59569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CC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ITES-4S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80272"/>
                  </a:ext>
                </a:extLst>
              </a:tr>
              <a:tr h="7803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and Small (Including VOSB/SDVOSB, WOSB, SDB, HUBZone,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reserved awards to include 8(a), SDVO, WOSB, HUBZone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2669"/>
                  </a:ext>
                </a:extLst>
              </a:tr>
              <a:tr h="8027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five (5) year base ordering period followed by a single five (5) year optional ordering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five (5) year base ordering period followed by a single five (5) year optional ordering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37106"/>
                  </a:ext>
                </a:extLst>
              </a:tr>
              <a:tr h="72329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 – Planned $37.4B+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$12B (TBD)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42439"/>
                  </a:ext>
                </a:extLst>
              </a:tr>
              <a:tr h="104353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IDIQ: Allow for utilization of all contract types at the TO-level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IDIQ: TOs include FFP, T&amp;M, cost reimbursement, hybrids of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71006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AAA402F-67E5-ACBD-C3C1-821C4706FE52}"/>
              </a:ext>
            </a:extLst>
          </p:cNvPr>
          <p:cNvSpPr txBox="1">
            <a:spLocks/>
          </p:cNvSpPr>
          <p:nvPr/>
        </p:nvSpPr>
        <p:spPr>
          <a:xfrm>
            <a:off x="910563" y="701358"/>
            <a:ext cx="10515600" cy="75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21F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G.I. 400"/>
              </a:rPr>
              <a:t>ACCESS/ITES-4S Comparison (Cont.)</a:t>
            </a:r>
          </a:p>
        </p:txBody>
      </p:sp>
    </p:spTree>
    <p:extLst>
      <p:ext uri="{BB962C8B-B14F-4D97-AF65-F5344CB8AC3E}">
        <p14:creationId xmlns:p14="http://schemas.microsoft.com/office/powerpoint/2010/main" val="39743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CONTACT US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A0BC77-2E02-F814-3A79-E30920852031}"/>
              </a:ext>
            </a:extLst>
          </p:cNvPr>
          <p:cNvSpPr/>
          <p:nvPr/>
        </p:nvSpPr>
        <p:spPr>
          <a:xfrm rot="10800000">
            <a:off x="873047" y="1860"/>
            <a:ext cx="28274" cy="1190463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FCB2A-4900-7B3D-A0FC-12C22D797FC5}"/>
              </a:ext>
            </a:extLst>
          </p:cNvPr>
          <p:cNvSpPr/>
          <p:nvPr/>
        </p:nvSpPr>
        <p:spPr>
          <a:xfrm rot="10800000">
            <a:off x="852862" y="1919475"/>
            <a:ext cx="28274" cy="5005509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847A9-AEF1-B008-7268-5FD2558C02D2}"/>
              </a:ext>
            </a:extLst>
          </p:cNvPr>
          <p:cNvSpPr txBox="1"/>
          <p:nvPr/>
        </p:nvSpPr>
        <p:spPr>
          <a:xfrm>
            <a:off x="4621974" y="2447172"/>
            <a:ext cx="483121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10119 BEACH ROAD</a:t>
            </a:r>
          </a:p>
          <a:p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BUILDING 322</a:t>
            </a:r>
          </a:p>
          <a:p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FORT BELVOIR, VA 22060</a:t>
            </a:r>
          </a:p>
          <a:p>
            <a:endParaRPr lang="en-US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CHESS.ARMY.MIL</a:t>
            </a:r>
          </a:p>
          <a:p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ARMYCHESS@ARMY.MIL</a:t>
            </a:r>
            <a:endParaRPr lang="en-US" sz="3200" dirty="0"/>
          </a:p>
        </p:txBody>
      </p:sp>
      <p:pic>
        <p:nvPicPr>
          <p:cNvPr id="11" name="Picture 10" descr="A picture containing text, building, clipart, silhouette&#10;&#10;Description automatically generated">
            <a:extLst>
              <a:ext uri="{FF2B5EF4-FFF2-40B4-BE49-F238E27FC236}">
                <a16:creationId xmlns:a16="http://schemas.microsoft.com/office/drawing/2014/main" id="{3684F4BC-BF74-2875-0655-5119019F5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66" y="2447172"/>
            <a:ext cx="1920244" cy="261214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2593F8C-6B40-98A0-0E79-13806BC41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709" y="2032337"/>
            <a:ext cx="30765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9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A61BDAD604C4C8829B4E9EEAA2996" ma:contentTypeVersion="14" ma:contentTypeDescription="Create a new document." ma:contentTypeScope="" ma:versionID="4fe85b2377d746e4fe0e8ba4b93cff24">
  <xsd:schema xmlns:xsd="http://www.w3.org/2001/XMLSchema" xmlns:xs="http://www.w3.org/2001/XMLSchema" xmlns:p="http://schemas.microsoft.com/office/2006/metadata/properties" xmlns:ns2="f9b6dcdc-2ee2-4d0e-a940-ecdb13a55c98" xmlns:ns3="316f34f1-9bd9-4bb2-b3ed-394c5111c8db" targetNamespace="http://schemas.microsoft.com/office/2006/metadata/properties" ma:root="true" ma:fieldsID="a1e97297333ec718b06eabd66999fb04" ns2:_="" ns3:_="">
    <xsd:import namespace="f9b6dcdc-2ee2-4d0e-a940-ecdb13a55c98"/>
    <xsd:import namespace="316f34f1-9bd9-4bb2-b3ed-394c5111c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6dcdc-2ee2-4d0e-a940-ecdb13a55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f34f1-9bd9-4bb2-b3ed-394c5111c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12732e-9819-4b45-af55-f3b9377aa2f5}" ma:internalName="TaxCatchAll" ma:showField="CatchAllData" ma:web="316f34f1-9bd9-4bb2-b3ed-394c5111c8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6f34f1-9bd9-4bb2-b3ed-394c5111c8db" xsi:nil="true"/>
    <lcf76f155ced4ddcb4097134ff3c332f xmlns="f9b6dcdc-2ee2-4d0e-a940-ecdb13a55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02E64E-0D71-4C34-9C7B-8C7182C87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b6dcdc-2ee2-4d0e-a940-ecdb13a55c98"/>
    <ds:schemaRef ds:uri="316f34f1-9bd9-4bb2-b3ed-394c5111c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DF10DC-9639-4039-AF54-D6CFB8AE5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D2398-C459-47B4-AD91-91F5F3D85E4D}">
  <ds:schemaRefs>
    <ds:schemaRef ds:uri="http://www.w3.org/XML/1998/namespace"/>
    <ds:schemaRef ds:uri="316f34f1-9bd9-4bb2-b3ed-394c5111c8d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f9b6dcdc-2ee2-4d0e-a940-ecdb13a55c98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655</Words>
  <Application>Microsoft Office PowerPoint</Application>
  <PresentationFormat>Widescreen</PresentationFormat>
  <Paragraphs>98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 Arial</vt:lpstr>
      <vt:lpstr>Aptos</vt:lpstr>
      <vt:lpstr>Aptos Display</vt:lpstr>
      <vt:lpstr>Arial</vt:lpstr>
      <vt:lpstr>Calibri</vt:lpstr>
      <vt:lpstr>G.I. 400</vt:lpstr>
      <vt:lpstr>G.I. 530</vt:lpstr>
      <vt:lpstr>office theme</vt:lpstr>
      <vt:lpstr>COMPUTER HARDWARE, ENTERPRISE SOFTWARE, AND SOLUTIONS - CHESS ITES-4S PANEL DISCUSSION</vt:lpstr>
      <vt:lpstr>ITES-3S OVERVIEW INFORMATION TECHNOLOGY ENTERPRISE SOLUTIONS</vt:lpstr>
      <vt:lpstr>RS3 OVERVIEW RESPONSIVE STRATEGIC SOURCING FOR SERVICES</vt:lpstr>
      <vt:lpstr>ACCESS/ITES-4S COMPARISON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Tueros, Cecilia</dc:creator>
  <cp:lastModifiedBy>Kocher, Ellyn M CIV USARMY PEO EIS (USA)</cp:lastModifiedBy>
  <cp:revision>81</cp:revision>
  <dcterms:created xsi:type="dcterms:W3CDTF">2024-02-13T20:22:46Z</dcterms:created>
  <dcterms:modified xsi:type="dcterms:W3CDTF">2024-05-10T13:41:40Z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0x010100B4EA61BDAD604C4C8829B4E9EEAA2996</vt:lpwstr>
  </property>
  <property fmtid="{D5CDD505-2E9C-101B-9397-08002B2CF9AE}" pid="3" name="MediaServiceImageTags">
    <vt:lpwstr/>
  </property>
</Properties>
</file>