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120627705" r:id="rId6"/>
    <p:sldId id="259" r:id="rId7"/>
    <p:sldId id="357" r:id="rId8"/>
    <p:sldId id="366" r:id="rId9"/>
    <p:sldId id="2120627711" r:id="rId10"/>
    <p:sldId id="2120627708" r:id="rId11"/>
    <p:sldId id="355" r:id="rId12"/>
    <p:sldId id="2120627714" r:id="rId13"/>
    <p:sldId id="364" r:id="rId14"/>
    <p:sldId id="358" r:id="rId15"/>
    <p:sldId id="352" r:id="rId16"/>
    <p:sldId id="324"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D26918-5A84-F59A-89BE-B9F4B8F20080}" name="Hepworth, William J SES USARMY PEO EIS (USA)" initials="H(" userId="S::william.j.hepworth4.civ@army.mil::93bf1bda-d5ad-4690-80f7-2c3624b5b78b" providerId="AD"/>
  <p188:author id="{06F19A28-0463-2A6A-4C79-CBE1F4FD3E6E}" name="Sweeney, Barry P CTR USARMY PEO C3T (USA)" initials="BS" userId="S::barry.p.sweeney.ctr@army.mil::d8708f72-2b12-4969-875c-a77ffc631bab" providerId="AD"/>
  <p188:author id="{2383E030-6737-FC2C-2922-58AA8A538254}" name="Sherwood, Aric M CIV USARMY PEO EIS (USA)" initials="S(" userId="S::aric.m.sherwood.civ@army.mil::daf65615-0952-4275-98b5-fd435d136d00" providerId="AD"/>
  <p188:author id="{53530182-11E9-DE4B-E260-A5566D5F68F5}" name="Clements, Tara A CIV USARMY PEO EIS (USA)" initials="TC" userId="S::tara.a.clements.civ@army.mil::f786c7a0-9dee-4ae8-a494-6cf5959397ac" providerId="AD"/>
  <p188:author id="{FD351DDC-5834-9AB5-9EAE-2FD6E465621B}" name="Christ, Erika C CTR USARMY PEO EIS (USA)" initials="C(" userId="S::erika.c.christ.ctr@army.mil::9191cf63-2a84-4ec2-ba0c-3a8f481236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1"/>
    <a:srgbClr val="221F2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73025-20AC-4EDF-98A6-45576651F9C1}" v="12" dt="2024-05-03T14:21:28.710"/>
    <p1510:client id="{1973B9D8-51E0-4A3F-905A-AE1CB77274CA}" v="7" dt="2024-05-03T14:06:28.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cher, Ellyn M CIV USARMY PEO EIS (USA)" userId="S::ellyn.m.kocher.civ@army.mil::9a729aa4-76d5-42dc-af10-973aa0ce59d7" providerId="AD" clId="Web-{0C173025-20AC-4EDF-98A6-45576651F9C1}"/>
    <pc:docChg chg="modSld">
      <pc:chgData name="Kocher, Ellyn M CIV USARMY PEO EIS (USA)" userId="S::ellyn.m.kocher.civ@army.mil::9a729aa4-76d5-42dc-af10-973aa0ce59d7" providerId="AD" clId="Web-{0C173025-20AC-4EDF-98A6-45576651F9C1}" dt="2024-05-03T14:21:28.710" v="11" actId="20577"/>
      <pc:docMkLst>
        <pc:docMk/>
      </pc:docMkLst>
      <pc:sldChg chg="modSp">
        <pc:chgData name="Kocher, Ellyn M CIV USARMY PEO EIS (USA)" userId="S::ellyn.m.kocher.civ@army.mil::9a729aa4-76d5-42dc-af10-973aa0ce59d7" providerId="AD" clId="Web-{0C173025-20AC-4EDF-98A6-45576651F9C1}" dt="2024-05-03T14:21:28.710" v="11" actId="20577"/>
        <pc:sldMkLst>
          <pc:docMk/>
          <pc:sldMk cId="3450051727" sldId="364"/>
        </pc:sldMkLst>
        <pc:spChg chg="mod">
          <ac:chgData name="Kocher, Ellyn M CIV USARMY PEO EIS (USA)" userId="S::ellyn.m.kocher.civ@army.mil::9a729aa4-76d5-42dc-af10-973aa0ce59d7" providerId="AD" clId="Web-{0C173025-20AC-4EDF-98A6-45576651F9C1}" dt="2024-05-03T14:20:33.598" v="1" actId="1076"/>
          <ac:spMkLst>
            <pc:docMk/>
            <pc:sldMk cId="3450051727" sldId="364"/>
            <ac:spMk id="4" creationId="{3FBD19E7-521E-79FC-CEAC-5F0D86565B95}"/>
          </ac:spMkLst>
        </pc:spChg>
        <pc:spChg chg="mod">
          <ac:chgData name="Kocher, Ellyn M CIV USARMY PEO EIS (USA)" userId="S::ellyn.m.kocher.civ@army.mil::9a729aa4-76d5-42dc-af10-973aa0ce59d7" providerId="AD" clId="Web-{0C173025-20AC-4EDF-98A6-45576651F9C1}" dt="2024-05-03T14:20:49.567" v="10"/>
          <ac:spMkLst>
            <pc:docMk/>
            <pc:sldMk cId="3450051727" sldId="364"/>
            <ac:spMk id="5" creationId="{04B576DE-ED94-A0B5-58C2-CCB7FB6B0D49}"/>
          </ac:spMkLst>
        </pc:spChg>
        <pc:spChg chg="mod">
          <ac:chgData name="Kocher, Ellyn M CIV USARMY PEO EIS (USA)" userId="S::ellyn.m.kocher.civ@army.mil::9a729aa4-76d5-42dc-af10-973aa0ce59d7" providerId="AD" clId="Web-{0C173025-20AC-4EDF-98A6-45576651F9C1}" dt="2024-05-03T14:21:28.710" v="11" actId="20577"/>
          <ac:spMkLst>
            <pc:docMk/>
            <pc:sldMk cId="3450051727" sldId="364"/>
            <ac:spMk id="29" creationId="{DF9E0032-BC7C-E01C-F065-734C99E3133D}"/>
          </ac:spMkLst>
        </pc:spChg>
      </pc:sldChg>
    </pc:docChg>
  </pc:docChgLst>
  <pc:docChgLst>
    <pc:chgData name="Kocher, Ellyn M CIV USARMY PEO EIS (USA)" userId="S::ellyn.m.kocher.civ@army.mil::9a729aa4-76d5-42dc-af10-973aa0ce59d7" providerId="AD" clId="Web-{1973B9D8-51E0-4A3F-905A-AE1CB77274CA}"/>
    <pc:docChg chg="modSld">
      <pc:chgData name="Kocher, Ellyn M CIV USARMY PEO EIS (USA)" userId="S::ellyn.m.kocher.civ@army.mil::9a729aa4-76d5-42dc-af10-973aa0ce59d7" providerId="AD" clId="Web-{1973B9D8-51E0-4A3F-905A-AE1CB77274CA}" dt="2024-05-03T14:06:28.747" v="2" actId="20577"/>
      <pc:docMkLst>
        <pc:docMk/>
      </pc:docMkLst>
      <pc:sldChg chg="modSp">
        <pc:chgData name="Kocher, Ellyn M CIV USARMY PEO EIS (USA)" userId="S::ellyn.m.kocher.civ@army.mil::9a729aa4-76d5-42dc-af10-973aa0ce59d7" providerId="AD" clId="Web-{1973B9D8-51E0-4A3F-905A-AE1CB77274CA}" dt="2024-05-03T14:06:28.747" v="2" actId="20577"/>
        <pc:sldMkLst>
          <pc:docMk/>
          <pc:sldMk cId="109857222" sldId="256"/>
        </pc:sldMkLst>
        <pc:spChg chg="mod">
          <ac:chgData name="Kocher, Ellyn M CIV USARMY PEO EIS (USA)" userId="S::ellyn.m.kocher.civ@army.mil::9a729aa4-76d5-42dc-af10-973aa0ce59d7" providerId="AD" clId="Web-{1973B9D8-51E0-4A3F-905A-AE1CB77274CA}" dt="2024-05-03T14:06:28.747" v="2" actId="20577"/>
          <ac:spMkLst>
            <pc:docMk/>
            <pc:sldMk cId="109857222" sldId="256"/>
            <ac:spMk id="9" creationId="{240EB56C-A158-125D-6CEA-8B7F3ACE314A}"/>
          </ac:spMkLst>
        </pc:spChg>
      </pc:sldChg>
    </pc:docChg>
  </pc:docChgLst>
  <pc:docChgLst>
    <pc:chgData name="Diaz, Caroline E CTR USARMY PEO EIS (USA)" userId="21e90bf0-69ae-40cc-8728-53258a2c7b93" providerId="ADAL" clId="{0605D171-C819-46AC-AC7D-ACC77C48A551}"/>
    <pc:docChg chg="modSld">
      <pc:chgData name="Diaz, Caroline E CTR USARMY PEO EIS (USA)" userId="21e90bf0-69ae-40cc-8728-53258a2c7b93" providerId="ADAL" clId="{0605D171-C819-46AC-AC7D-ACC77C48A551}" dt="2024-05-03T17:44:43.713" v="9" actId="113"/>
      <pc:docMkLst>
        <pc:docMk/>
      </pc:docMkLst>
      <pc:sldChg chg="modSp mod">
        <pc:chgData name="Diaz, Caroline E CTR USARMY PEO EIS (USA)" userId="21e90bf0-69ae-40cc-8728-53258a2c7b93" providerId="ADAL" clId="{0605D171-C819-46AC-AC7D-ACC77C48A551}" dt="2024-05-03T17:44:43.713" v="9" actId="113"/>
        <pc:sldMkLst>
          <pc:docMk/>
          <pc:sldMk cId="109857222" sldId="256"/>
        </pc:sldMkLst>
        <pc:spChg chg="mod">
          <ac:chgData name="Diaz, Caroline E CTR USARMY PEO EIS (USA)" userId="21e90bf0-69ae-40cc-8728-53258a2c7b93" providerId="ADAL" clId="{0605D171-C819-46AC-AC7D-ACC77C48A551}" dt="2024-05-03T17:44:43.713" v="9" actId="113"/>
          <ac:spMkLst>
            <pc:docMk/>
            <pc:sldMk cId="10985722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78A5E-8B69-4877-82F1-E1B6E3E15B77}" type="datetimeFigureOut">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F9167-449B-44E9-938E-709EC1E12511}" type="slidenum">
              <a:t>‹#›</a:t>
            </a:fld>
            <a:endParaRPr lang="en-US"/>
          </a:p>
        </p:txBody>
      </p:sp>
    </p:spTree>
    <p:extLst>
      <p:ext uri="{BB962C8B-B14F-4D97-AF65-F5344CB8AC3E}">
        <p14:creationId xmlns:p14="http://schemas.microsoft.com/office/powerpoint/2010/main" val="2893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2</a:t>
            </a:fld>
            <a:endParaRPr lang="en-US"/>
          </a:p>
        </p:txBody>
      </p:sp>
    </p:spTree>
    <p:extLst>
      <p:ext uri="{BB962C8B-B14F-4D97-AF65-F5344CB8AC3E}">
        <p14:creationId xmlns:p14="http://schemas.microsoft.com/office/powerpoint/2010/main" val="176236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12</a:t>
            </a:fld>
            <a:endParaRPr lang="en-US"/>
          </a:p>
        </p:txBody>
      </p:sp>
    </p:spTree>
    <p:extLst>
      <p:ext uri="{BB962C8B-B14F-4D97-AF65-F5344CB8AC3E}">
        <p14:creationId xmlns:p14="http://schemas.microsoft.com/office/powerpoint/2010/main" val="53591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4</a:t>
            </a:fld>
            <a:endParaRPr lang="en-US"/>
          </a:p>
        </p:txBody>
      </p:sp>
    </p:spTree>
    <p:extLst>
      <p:ext uri="{BB962C8B-B14F-4D97-AF65-F5344CB8AC3E}">
        <p14:creationId xmlns:p14="http://schemas.microsoft.com/office/powerpoint/2010/main" val="131316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5</a:t>
            </a:fld>
            <a:endParaRPr lang="en-US"/>
          </a:p>
        </p:txBody>
      </p:sp>
    </p:spTree>
    <p:extLst>
      <p:ext uri="{BB962C8B-B14F-4D97-AF65-F5344CB8AC3E}">
        <p14:creationId xmlns:p14="http://schemas.microsoft.com/office/powerpoint/2010/main" val="301853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6</a:t>
            </a:fld>
            <a:endParaRPr lang="en-US"/>
          </a:p>
        </p:txBody>
      </p:sp>
    </p:spTree>
    <p:extLst>
      <p:ext uri="{BB962C8B-B14F-4D97-AF65-F5344CB8AC3E}">
        <p14:creationId xmlns:p14="http://schemas.microsoft.com/office/powerpoint/2010/main" val="354626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7</a:t>
            </a:fld>
            <a:endParaRPr lang="en-US"/>
          </a:p>
        </p:txBody>
      </p:sp>
    </p:spTree>
    <p:extLst>
      <p:ext uri="{BB962C8B-B14F-4D97-AF65-F5344CB8AC3E}">
        <p14:creationId xmlns:p14="http://schemas.microsoft.com/office/powerpoint/2010/main" val="388774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8</a:t>
            </a:fld>
            <a:endParaRPr lang="en-US"/>
          </a:p>
        </p:txBody>
      </p:sp>
    </p:spTree>
    <p:extLst>
      <p:ext uri="{BB962C8B-B14F-4D97-AF65-F5344CB8AC3E}">
        <p14:creationId xmlns:p14="http://schemas.microsoft.com/office/powerpoint/2010/main" val="320202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9</a:t>
            </a:fld>
            <a:endParaRPr lang="en-US"/>
          </a:p>
        </p:txBody>
      </p:sp>
    </p:spTree>
    <p:extLst>
      <p:ext uri="{BB962C8B-B14F-4D97-AF65-F5344CB8AC3E}">
        <p14:creationId xmlns:p14="http://schemas.microsoft.com/office/powerpoint/2010/main" val="206943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10</a:t>
            </a:fld>
            <a:endParaRPr lang="en-US"/>
          </a:p>
        </p:txBody>
      </p:sp>
    </p:spTree>
    <p:extLst>
      <p:ext uri="{BB962C8B-B14F-4D97-AF65-F5344CB8AC3E}">
        <p14:creationId xmlns:p14="http://schemas.microsoft.com/office/powerpoint/2010/main" val="127993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876A-3B87-787A-894B-42B9F22DB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AE066-6809-2DD1-6190-8E1748A7C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766C1-B934-46FF-73A7-DADC573F590C}"/>
              </a:ext>
            </a:extLst>
          </p:cNvPr>
          <p:cNvSpPr>
            <a:spLocks noGrp="1"/>
          </p:cNvSpPr>
          <p:nvPr>
            <p:ph type="body" idx="1"/>
          </p:nvPr>
        </p:nvSpPr>
        <p:spPr/>
        <p:txBody>
          <a:bodyPr/>
          <a:lstStyle/>
          <a:p>
            <a:r>
              <a:rPr lang="en-US"/>
              <a:t>Use the wheel to focus on each item</a:t>
            </a:r>
          </a:p>
        </p:txBody>
      </p:sp>
      <p:sp>
        <p:nvSpPr>
          <p:cNvPr id="4" name="Slide Number Placeholder 3">
            <a:extLst>
              <a:ext uri="{FF2B5EF4-FFF2-40B4-BE49-F238E27FC236}">
                <a16:creationId xmlns:a16="http://schemas.microsoft.com/office/drawing/2014/main" id="{1203ABCD-6F88-A7C5-5DA7-C758651A338B}"/>
              </a:ext>
            </a:extLst>
          </p:cNvPr>
          <p:cNvSpPr>
            <a:spLocks noGrp="1"/>
          </p:cNvSpPr>
          <p:nvPr>
            <p:ph type="sldNum" sz="quarter" idx="5"/>
          </p:nvPr>
        </p:nvSpPr>
        <p:spPr/>
        <p:txBody>
          <a:bodyPr/>
          <a:lstStyle/>
          <a:p>
            <a:fld id="{92E2C054-9C0A-584E-AAFD-23734E230789}" type="slidenum">
              <a:rPr lang="en-US" smtClean="0"/>
              <a:t>11</a:t>
            </a:fld>
            <a:endParaRPr lang="en-US"/>
          </a:p>
        </p:txBody>
      </p:sp>
    </p:spTree>
    <p:extLst>
      <p:ext uri="{BB962C8B-B14F-4D97-AF65-F5344CB8AC3E}">
        <p14:creationId xmlns:p14="http://schemas.microsoft.com/office/powerpoint/2010/main" val="611057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21F2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02D137-2EB3-A710-6765-395D82AB0D92}"/>
              </a:ext>
            </a:extLst>
          </p:cNvPr>
          <p:cNvSpPr>
            <a:spLocks noGrp="1"/>
          </p:cNvSpPr>
          <p:nvPr>
            <p:ph type="ctrTitle" hasCustomPrompt="1"/>
          </p:nvPr>
        </p:nvSpPr>
        <p:spPr>
          <a:xfrm>
            <a:off x="722157" y="1560638"/>
            <a:ext cx="9144000" cy="1769814"/>
          </a:xfrm>
        </p:spPr>
        <p:txBody>
          <a:bodyPr>
            <a:normAutofit/>
          </a:bodyPr>
          <a:lstStyle>
            <a:lvl1pPr>
              <a:defRPr sz="4000"/>
            </a:lvl1pPr>
          </a:lstStyle>
          <a:p>
            <a:pPr algn="l"/>
            <a:r>
              <a:rPr lang="en-US" sz="3600">
                <a:solidFill>
                  <a:schemeClr val="bg1"/>
                </a:solidFill>
                <a:latin typeface="Arial"/>
                <a:cs typeface="Arial"/>
              </a:rPr>
              <a:t>PEO EIS</a:t>
            </a:r>
            <a:br>
              <a:rPr lang="en-US" sz="3600">
                <a:solidFill>
                  <a:srgbClr val="FFCC01"/>
                </a:solidFill>
                <a:latin typeface="Arial"/>
                <a:cs typeface="Arial"/>
              </a:rPr>
            </a:br>
            <a:r>
              <a:rPr lang="en-US" sz="4000">
                <a:solidFill>
                  <a:srgbClr val="FFCC01"/>
                </a:solidFill>
                <a:latin typeface="Arial"/>
                <a:cs typeface="Arial"/>
              </a:rPr>
              <a:t>COMMAND BRIEF</a:t>
            </a:r>
            <a:endParaRPr lang="en-US" sz="3600">
              <a:solidFill>
                <a:srgbClr val="FFCC01"/>
              </a:solidFill>
              <a:latin typeface="Arial"/>
              <a:cs typeface="Arial"/>
            </a:endParaRPr>
          </a:p>
        </p:txBody>
      </p:sp>
      <p:pic>
        <p:nvPicPr>
          <p:cNvPr id="9" name="Picture 8" descr="A logo with a planet and a letter&#10;&#10;Description automatically generated">
            <a:extLst>
              <a:ext uri="{FF2B5EF4-FFF2-40B4-BE49-F238E27FC236}">
                <a16:creationId xmlns:a16="http://schemas.microsoft.com/office/drawing/2014/main" id="{1C7CE19A-2861-3B2D-FFDD-BFFA6D08F7C9}"/>
              </a:ext>
            </a:extLst>
          </p:cNvPr>
          <p:cNvPicPr>
            <a:picLocks noChangeAspect="1"/>
          </p:cNvPicPr>
          <p:nvPr userDrawn="1"/>
        </p:nvPicPr>
        <p:blipFill>
          <a:blip r:embed="rId2"/>
          <a:stretch>
            <a:fillRect/>
          </a:stretch>
        </p:blipFill>
        <p:spPr>
          <a:xfrm>
            <a:off x="10110450" y="337248"/>
            <a:ext cx="1778001" cy="605623"/>
          </a:xfrm>
          <a:prstGeom prst="rect">
            <a:avLst/>
          </a:prstGeom>
        </p:spPr>
      </p:pic>
      <p:pic>
        <p:nvPicPr>
          <p:cNvPr id="10" name="Picture 9" descr="A yellow star with black center&#10;&#10;Description automatically generated">
            <a:extLst>
              <a:ext uri="{FF2B5EF4-FFF2-40B4-BE49-F238E27FC236}">
                <a16:creationId xmlns:a16="http://schemas.microsoft.com/office/drawing/2014/main" id="{E91F8126-CDAC-37A5-506B-E9EF7E1102FF}"/>
              </a:ext>
            </a:extLst>
          </p:cNvPr>
          <p:cNvPicPr>
            <a:picLocks noChangeAspect="1"/>
          </p:cNvPicPr>
          <p:nvPr userDrawn="1"/>
        </p:nvPicPr>
        <p:blipFill>
          <a:blip r:embed="rId3"/>
          <a:stretch>
            <a:fillRect/>
          </a:stretch>
        </p:blipFill>
        <p:spPr>
          <a:xfrm>
            <a:off x="9365675" y="336048"/>
            <a:ext cx="492892" cy="608605"/>
          </a:xfrm>
          <a:prstGeom prst="rect">
            <a:avLst/>
          </a:prstGeom>
        </p:spPr>
      </p:pic>
      <p:sp>
        <p:nvSpPr>
          <p:cNvPr id="11" name="Rectangle 10">
            <a:extLst>
              <a:ext uri="{FF2B5EF4-FFF2-40B4-BE49-F238E27FC236}">
                <a16:creationId xmlns:a16="http://schemas.microsoft.com/office/drawing/2014/main" id="{9FA54E06-AB73-42AC-07B7-96A52591C02B}"/>
              </a:ext>
            </a:extLst>
          </p:cNvPr>
          <p:cNvSpPr/>
          <p:nvPr userDrawn="1"/>
        </p:nvSpPr>
        <p:spPr>
          <a:xfrm rot="5400000">
            <a:off x="1941400" y="2538381"/>
            <a:ext cx="19414" cy="227143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C382286-0C88-7A94-2162-B8C90C7239FC}"/>
              </a:ext>
            </a:extLst>
          </p:cNvPr>
          <p:cNvSpPr txBox="1">
            <a:spLocks/>
          </p:cNvSpPr>
          <p:nvPr userDrawn="1"/>
        </p:nvSpPr>
        <p:spPr>
          <a:xfrm>
            <a:off x="10272397" y="6339216"/>
            <a:ext cx="1918221" cy="45992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a:solidFill>
                  <a:srgbClr val="FFCC01"/>
                </a:solidFill>
                <a:latin typeface="Arial"/>
                <a:cs typeface="Arial"/>
              </a:rPr>
              <a:t>21 March 2024</a:t>
            </a:r>
            <a:endParaRPr lang="en-US" sz="1400">
              <a:solidFill>
                <a:srgbClr val="FFCC01"/>
              </a:solidFill>
            </a:endParaRP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rgbClr val="221F20"/>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67177-956F-9275-92E9-A8028B676F4A}"/>
              </a:ext>
            </a:extLst>
          </p:cNvPr>
          <p:cNvSpPr/>
          <p:nvPr userDrawn="1"/>
        </p:nvSpPr>
        <p:spPr>
          <a:xfrm rot="10800000">
            <a:off x="852862" y="1919475"/>
            <a:ext cx="28274" cy="500550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48636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rgbClr val="221F20"/>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29185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50578-29B3-BDF7-53D2-A97D95C400CA}"/>
              </a:ext>
            </a:extLst>
          </p:cNvPr>
          <p:cNvSpPr/>
          <p:nvPr userDrawn="1"/>
        </p:nvSpPr>
        <p:spPr>
          <a:xfrm>
            <a:off x="8885902" y="3982064"/>
            <a:ext cx="3312242" cy="817307"/>
          </a:xfrm>
          <a:prstGeom prst="rect">
            <a:avLst/>
          </a:prstGeom>
          <a:solidFill>
            <a:schemeClr val="bg1">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54A202-0EF8-E9EF-870A-75D84FACB995}"/>
              </a:ext>
            </a:extLst>
          </p:cNvPr>
          <p:cNvSpPr/>
          <p:nvPr userDrawn="1"/>
        </p:nvSpPr>
        <p:spPr>
          <a:xfrm>
            <a:off x="0" y="5186515"/>
            <a:ext cx="12191999" cy="16776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4C8FF3-F3B4-F7EE-034B-C0BD32EFA48A}"/>
              </a:ext>
            </a:extLst>
          </p:cNvPr>
          <p:cNvSpPr/>
          <p:nvPr userDrawn="1"/>
        </p:nvSpPr>
        <p:spPr>
          <a:xfrm rot="16200000" flipH="1">
            <a:off x="2273419" y="-1554753"/>
            <a:ext cx="26510" cy="457712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AAB19C-2102-2DA8-0CD1-DEC99D54C0BC}"/>
              </a:ext>
            </a:extLst>
          </p:cNvPr>
          <p:cNvSpPr/>
          <p:nvPr userDrawn="1"/>
        </p:nvSpPr>
        <p:spPr>
          <a:xfrm>
            <a:off x="8775290" y="762000"/>
            <a:ext cx="2384323" cy="3011129"/>
          </a:xfrm>
          <a:prstGeom prst="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E61617-E7C3-6C3B-E7DC-909F65C84647}"/>
              </a:ext>
            </a:extLst>
          </p:cNvPr>
          <p:cNvSpPr/>
          <p:nvPr userDrawn="1"/>
        </p:nvSpPr>
        <p:spPr>
          <a:xfrm rot="10800000" flipH="1">
            <a:off x="8724113" y="3983925"/>
            <a:ext cx="45467" cy="809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894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2D444A-6B55-C071-6498-CD4DAEAFEA68}"/>
              </a:ext>
            </a:extLst>
          </p:cNvPr>
          <p:cNvSpPr/>
          <p:nvPr userDrawn="1"/>
        </p:nvSpPr>
        <p:spPr>
          <a:xfrm rot="5400000">
            <a:off x="4009247" y="-752354"/>
            <a:ext cx="37849" cy="6806568"/>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CCE28DD-4294-BEDB-054D-81F2C2DEEA10}"/>
              </a:ext>
            </a:extLst>
          </p:cNvPr>
          <p:cNvSpPr txBox="1">
            <a:spLocks/>
          </p:cNvSpPr>
          <p:nvPr userDrawn="1"/>
        </p:nvSpPr>
        <p:spPr>
          <a:xfrm>
            <a:off x="623688" y="1946462"/>
            <a:ext cx="7536914" cy="64545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solidFill>
                  <a:srgbClr val="221F20"/>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29544559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D1E0CE-1DAC-A6E7-8C2F-AEDFFE6BB1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82908" y="2598667"/>
            <a:ext cx="3936488" cy="1343042"/>
          </a:xfrm>
          <a:prstGeom prst="rect">
            <a:avLst/>
          </a:prstGeom>
        </p:spPr>
      </p:pic>
      <p:pic>
        <p:nvPicPr>
          <p:cNvPr id="4" name="Picture 3">
            <a:extLst>
              <a:ext uri="{FF2B5EF4-FFF2-40B4-BE49-F238E27FC236}">
                <a16:creationId xmlns:a16="http://schemas.microsoft.com/office/drawing/2014/main" id="{61A14C78-BCA0-558B-B3B0-F1131A7C23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81186" y="2599511"/>
            <a:ext cx="5671048" cy="1339427"/>
          </a:xfrm>
          <a:prstGeom prst="rect">
            <a:avLst/>
          </a:prstGeom>
        </p:spPr>
      </p:pic>
    </p:spTree>
    <p:extLst>
      <p:ext uri="{BB962C8B-B14F-4D97-AF65-F5344CB8AC3E}">
        <p14:creationId xmlns:p14="http://schemas.microsoft.com/office/powerpoint/2010/main" val="25292075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Black">
    <p:bg>
      <p:bgPr>
        <a:solidFill>
          <a:srgbClr val="22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8144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67177-956F-9275-92E9-A8028B676F4A}"/>
              </a:ext>
            </a:extLst>
          </p:cNvPr>
          <p:cNvSpPr/>
          <p:nvPr userDrawn="1"/>
        </p:nvSpPr>
        <p:spPr>
          <a:xfrm rot="10800000">
            <a:off x="852862" y="1919475"/>
            <a:ext cx="28274" cy="500550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354" y="1177588"/>
            <a:ext cx="10515600" cy="756623"/>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Rectangle 7">
            <a:extLst>
              <a:ext uri="{FF2B5EF4-FFF2-40B4-BE49-F238E27FC236}">
                <a16:creationId xmlns:a16="http://schemas.microsoft.com/office/drawing/2014/main" id="{A11FB3B7-CF5A-79F1-8851-207EC2EDE882}"/>
              </a:ext>
            </a:extLst>
          </p:cNvPr>
          <p:cNvSpPr/>
          <p:nvPr userDrawn="1"/>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5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221F2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50578-29B3-BDF7-53D2-A97D95C400CA}"/>
              </a:ext>
            </a:extLst>
          </p:cNvPr>
          <p:cNvSpPr/>
          <p:nvPr userDrawn="1"/>
        </p:nvSpPr>
        <p:spPr>
          <a:xfrm>
            <a:off x="8885902" y="3982064"/>
            <a:ext cx="3312242" cy="817307"/>
          </a:xfrm>
          <a:prstGeom prst="rect">
            <a:avLst/>
          </a:prstGeom>
          <a:solidFill>
            <a:schemeClr val="bg2">
              <a:lumMod val="2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54A202-0EF8-E9EF-870A-75D84FACB995}"/>
              </a:ext>
            </a:extLst>
          </p:cNvPr>
          <p:cNvSpPr/>
          <p:nvPr userDrawn="1"/>
        </p:nvSpPr>
        <p:spPr>
          <a:xfrm>
            <a:off x="0" y="5186515"/>
            <a:ext cx="12191999" cy="16776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4C8FF3-F3B4-F7EE-034B-C0BD32EFA48A}"/>
              </a:ext>
            </a:extLst>
          </p:cNvPr>
          <p:cNvSpPr/>
          <p:nvPr userDrawn="1"/>
        </p:nvSpPr>
        <p:spPr>
          <a:xfrm rot="16200000" flipH="1">
            <a:off x="2273419" y="-1554753"/>
            <a:ext cx="26510" cy="457712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AAB19C-2102-2DA8-0CD1-DEC99D54C0BC}"/>
              </a:ext>
            </a:extLst>
          </p:cNvPr>
          <p:cNvSpPr/>
          <p:nvPr userDrawn="1"/>
        </p:nvSpPr>
        <p:spPr>
          <a:xfrm>
            <a:off x="8775290" y="762000"/>
            <a:ext cx="2384323" cy="3011129"/>
          </a:xfrm>
          <a:prstGeom prst="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E61617-E7C3-6C3B-E7DC-909F65C84647}"/>
              </a:ext>
            </a:extLst>
          </p:cNvPr>
          <p:cNvSpPr/>
          <p:nvPr userDrawn="1"/>
        </p:nvSpPr>
        <p:spPr>
          <a:xfrm rot="10800000" flipH="1">
            <a:off x="8724113" y="3983925"/>
            <a:ext cx="45467" cy="809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28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221F2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2D444A-6B55-C071-6498-CD4DAEAFEA68}"/>
              </a:ext>
            </a:extLst>
          </p:cNvPr>
          <p:cNvSpPr/>
          <p:nvPr userDrawn="1"/>
        </p:nvSpPr>
        <p:spPr>
          <a:xfrm rot="5400000">
            <a:off x="4009247" y="-752354"/>
            <a:ext cx="37849" cy="6806568"/>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CCE28DD-4294-BEDB-054D-81F2C2DEEA10}"/>
              </a:ext>
            </a:extLst>
          </p:cNvPr>
          <p:cNvSpPr txBox="1">
            <a:spLocks/>
          </p:cNvSpPr>
          <p:nvPr userDrawn="1"/>
        </p:nvSpPr>
        <p:spPr>
          <a:xfrm>
            <a:off x="623688" y="1946462"/>
            <a:ext cx="7536914" cy="645459"/>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425320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221F20"/>
        </a:solidFill>
        <a:effectLst/>
      </p:bgPr>
    </p:bg>
    <p:spTree>
      <p:nvGrpSpPr>
        <p:cNvPr id="1" name=""/>
        <p:cNvGrpSpPr/>
        <p:nvPr/>
      </p:nvGrpSpPr>
      <p:grpSpPr>
        <a:xfrm>
          <a:off x="0" y="0"/>
          <a:ext cx="0" cy="0"/>
          <a:chOff x="0" y="0"/>
          <a:chExt cx="0" cy="0"/>
        </a:xfrm>
      </p:grpSpPr>
      <p:pic>
        <p:nvPicPr>
          <p:cNvPr id="3" name="Picture 2" descr="A logo with a planet and a letter&#10;&#10;Description automatically generated">
            <a:extLst>
              <a:ext uri="{FF2B5EF4-FFF2-40B4-BE49-F238E27FC236}">
                <a16:creationId xmlns:a16="http://schemas.microsoft.com/office/drawing/2014/main" id="{DAD1E0CE-1DAC-A6E7-8C2F-AEDFFE6BB1F0}"/>
              </a:ext>
            </a:extLst>
          </p:cNvPr>
          <p:cNvPicPr>
            <a:picLocks noChangeAspect="1"/>
          </p:cNvPicPr>
          <p:nvPr userDrawn="1"/>
        </p:nvPicPr>
        <p:blipFill>
          <a:blip r:embed="rId2"/>
          <a:stretch>
            <a:fillRect/>
          </a:stretch>
        </p:blipFill>
        <p:spPr>
          <a:xfrm>
            <a:off x="7259095" y="2598667"/>
            <a:ext cx="3984115" cy="1343042"/>
          </a:xfrm>
          <a:prstGeom prst="rect">
            <a:avLst/>
          </a:prstGeom>
        </p:spPr>
      </p:pic>
      <p:pic>
        <p:nvPicPr>
          <p:cNvPr id="4" name="Picture 3" descr="A black background with white letters&#10;&#10;Description automatically generated">
            <a:extLst>
              <a:ext uri="{FF2B5EF4-FFF2-40B4-BE49-F238E27FC236}">
                <a16:creationId xmlns:a16="http://schemas.microsoft.com/office/drawing/2014/main" id="{61A14C78-BCA0-558B-B3B0-F1131A7C23AE}"/>
              </a:ext>
            </a:extLst>
          </p:cNvPr>
          <p:cNvPicPr>
            <a:picLocks noChangeAspect="1"/>
          </p:cNvPicPr>
          <p:nvPr userDrawn="1"/>
        </p:nvPicPr>
        <p:blipFill>
          <a:blip r:embed="rId3"/>
          <a:stretch>
            <a:fillRect/>
          </a:stretch>
        </p:blipFill>
        <p:spPr>
          <a:xfrm>
            <a:off x="577645" y="2599511"/>
            <a:ext cx="5678130" cy="1339427"/>
          </a:xfrm>
          <a:prstGeom prst="rect">
            <a:avLst/>
          </a:prstGeom>
        </p:spPr>
      </p:pic>
    </p:spTree>
    <p:extLst>
      <p:ext uri="{BB962C8B-B14F-4D97-AF65-F5344CB8AC3E}">
        <p14:creationId xmlns:p14="http://schemas.microsoft.com/office/powerpoint/2010/main" val="249042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rgbClr val="221F20"/>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D68235BF-5094-B6AD-6429-61352C54DE99}"/>
              </a:ext>
            </a:extLst>
          </p:cNvPr>
          <p:cNvSpPr>
            <a:spLocks noGrp="1"/>
          </p:cNvSpPr>
          <p:nvPr>
            <p:ph type="pic" sz="quarter" idx="10"/>
          </p:nvPr>
        </p:nvSpPr>
        <p:spPr>
          <a:xfrm>
            <a:off x="0" y="0"/>
            <a:ext cx="12192000" cy="685800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p>
        </p:txBody>
      </p:sp>
      <p:sp>
        <p:nvSpPr>
          <p:cNvPr id="2" name="Title 2"/>
          <p:cNvSpPr>
            <a:spLocks noGrp="1"/>
          </p:cNvSpPr>
          <p:nvPr>
            <p:ph type="title" hasCustomPrompt="1"/>
          </p:nvPr>
        </p:nvSpPr>
        <p:spPr>
          <a:xfrm>
            <a:off x="548640" y="411481"/>
            <a:ext cx="8231293"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548640" y="2148840"/>
            <a:ext cx="6795135"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25164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354" userDrawn="1">
          <p15:clr>
            <a:srgbClr val="A4A3A4"/>
          </p15:clr>
        </p15:guide>
        <p15:guide id="2" orient="horz" pos="388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7CE19A-2861-3B2D-FFDD-BFFA6D08F7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11903" y="337248"/>
            <a:ext cx="1775095" cy="605623"/>
          </a:xfrm>
          <a:prstGeom prst="rect">
            <a:avLst/>
          </a:prstGeom>
        </p:spPr>
      </p:pic>
      <p:pic>
        <p:nvPicPr>
          <p:cNvPr id="10" name="Picture 9">
            <a:extLst>
              <a:ext uri="{FF2B5EF4-FFF2-40B4-BE49-F238E27FC236}">
                <a16:creationId xmlns:a16="http://schemas.microsoft.com/office/drawing/2014/main" id="{E91F8126-CDAC-37A5-506B-E9EF7E1102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68612" y="336048"/>
            <a:ext cx="487018" cy="608605"/>
          </a:xfrm>
          <a:prstGeom prst="rect">
            <a:avLst/>
          </a:prstGeom>
        </p:spPr>
      </p:pic>
      <p:sp>
        <p:nvSpPr>
          <p:cNvPr id="11" name="Rectangle 10">
            <a:extLst>
              <a:ext uri="{FF2B5EF4-FFF2-40B4-BE49-F238E27FC236}">
                <a16:creationId xmlns:a16="http://schemas.microsoft.com/office/drawing/2014/main" id="{9FA54E06-AB73-42AC-07B7-96A52591C02B}"/>
              </a:ext>
            </a:extLst>
          </p:cNvPr>
          <p:cNvSpPr/>
          <p:nvPr userDrawn="1"/>
        </p:nvSpPr>
        <p:spPr>
          <a:xfrm rot="5400000">
            <a:off x="1941400" y="2538381"/>
            <a:ext cx="19414" cy="2271439"/>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C382286-0C88-7A94-2162-B8C90C7239FC}"/>
              </a:ext>
            </a:extLst>
          </p:cNvPr>
          <p:cNvSpPr txBox="1">
            <a:spLocks/>
          </p:cNvSpPr>
          <p:nvPr userDrawn="1"/>
        </p:nvSpPr>
        <p:spPr>
          <a:xfrm>
            <a:off x="10272397" y="6339216"/>
            <a:ext cx="1918221" cy="45992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a:solidFill>
                  <a:srgbClr val="FFCC01"/>
                </a:solidFill>
                <a:latin typeface="Arial"/>
                <a:cs typeface="Arial"/>
              </a:rPr>
              <a:t>9 JANUARY 2024</a:t>
            </a:r>
            <a:endParaRPr lang="en-US" sz="1400">
              <a:solidFill>
                <a:srgbClr val="FFCC01"/>
              </a:solidFill>
            </a:endParaRPr>
          </a:p>
        </p:txBody>
      </p:sp>
    </p:spTree>
    <p:extLst>
      <p:ext uri="{BB962C8B-B14F-4D97-AF65-F5344CB8AC3E}">
        <p14:creationId xmlns:p14="http://schemas.microsoft.com/office/powerpoint/2010/main" val="29164676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76" r:id="rId5"/>
    <p:sldLayoutId id="2147483675" r:id="rId6"/>
    <p:sldLayoutId id="2147483667" r:id="rId7"/>
    <p:sldLayoutId id="2147483672" r:id="rId8"/>
    <p:sldLayoutId id="2147483677" r:id="rId9"/>
    <p:sldLayoutId id="2147483678" r:id="rId10"/>
    <p:sldLayoutId id="2147483679" r:id="rId11"/>
    <p:sldLayoutId id="2147483680" r:id="rId12"/>
    <p:sldLayoutId id="2147483681" r:id="rId13"/>
    <p:sldLayoutId id="2147483682" r:id="rId14"/>
    <p:sldLayoutId id="214748368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service.peoeis.army.mil/lis?id=kb_article&amp;sys_id=423ab0c7976c8e14ce9d71511153af25&amp;erp="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is.army.mil/forecast-to-indust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1F20"/>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21301" y="4015832"/>
            <a:ext cx="4876859" cy="1002717"/>
          </a:xfrm>
        </p:spPr>
        <p:txBody>
          <a:bodyPr vert="horz" lIns="91440" tIns="45720" rIns="91440" bIns="45720" rtlCol="0" anchor="t">
            <a:normAutofit/>
          </a:bodyPr>
          <a:lstStyle/>
          <a:p>
            <a:pPr marL="0" indent="0">
              <a:buNone/>
            </a:pPr>
            <a:r>
              <a:rPr lang="en-US" sz="1600" b="1" dirty="0">
                <a:solidFill>
                  <a:schemeClr val="bg1"/>
                </a:solidFill>
                <a:effectLst/>
                <a:latin typeface=" Arial"/>
                <a:ea typeface="Calibri" panose="020F0502020204030204" pitchFamily="34" charset="0"/>
              </a:rPr>
              <a:t>Elissa E. Zadrozny, </a:t>
            </a:r>
            <a:r>
              <a:rPr lang="en-US" sz="1600" b="1" dirty="0">
                <a:solidFill>
                  <a:schemeClr val="bg1"/>
                </a:solidFill>
                <a:latin typeface=" Arial"/>
              </a:rPr>
              <a:t>Product Lead</a:t>
            </a:r>
          </a:p>
          <a:p>
            <a:pPr marL="0" indent="0">
              <a:buNone/>
            </a:pPr>
            <a:r>
              <a:rPr lang="en-US" sz="1600" b="1" dirty="0">
                <a:solidFill>
                  <a:schemeClr val="bg1"/>
                </a:solidFill>
                <a:latin typeface=" Arial"/>
                <a:cs typeface="Arial"/>
              </a:rPr>
              <a:t>May 15, 2024</a:t>
            </a:r>
          </a:p>
        </p:txBody>
      </p:sp>
      <p:pic>
        <p:nvPicPr>
          <p:cNvPr id="4" name="Picture 3" descr="A logo with a planet and a letter&#10;&#10;Description automatically generated">
            <a:extLst>
              <a:ext uri="{FF2B5EF4-FFF2-40B4-BE49-F238E27FC236}">
                <a16:creationId xmlns:a16="http://schemas.microsoft.com/office/drawing/2014/main" id="{164CFD98-3757-AB72-7025-CBC0B824A75C}"/>
              </a:ext>
            </a:extLst>
          </p:cNvPr>
          <p:cNvPicPr>
            <a:picLocks noChangeAspect="1"/>
          </p:cNvPicPr>
          <p:nvPr/>
        </p:nvPicPr>
        <p:blipFill>
          <a:blip r:embed="rId2"/>
          <a:stretch>
            <a:fillRect/>
          </a:stretch>
        </p:blipFill>
        <p:spPr>
          <a:xfrm>
            <a:off x="10110450" y="337248"/>
            <a:ext cx="1778001" cy="605623"/>
          </a:xfrm>
          <a:prstGeom prst="rect">
            <a:avLst/>
          </a:prstGeom>
        </p:spPr>
      </p:pic>
      <p:pic>
        <p:nvPicPr>
          <p:cNvPr id="5" name="Picture 4" descr="A yellow star with black center&#10;&#10;Description automatically generated">
            <a:extLst>
              <a:ext uri="{FF2B5EF4-FFF2-40B4-BE49-F238E27FC236}">
                <a16:creationId xmlns:a16="http://schemas.microsoft.com/office/drawing/2014/main" id="{7CF996C2-3A44-8D08-8FC5-FEF567856340}"/>
              </a:ext>
            </a:extLst>
          </p:cNvPr>
          <p:cNvPicPr>
            <a:picLocks noChangeAspect="1"/>
          </p:cNvPicPr>
          <p:nvPr/>
        </p:nvPicPr>
        <p:blipFill>
          <a:blip r:embed="rId3"/>
          <a:stretch>
            <a:fillRect/>
          </a:stretch>
        </p:blipFill>
        <p:spPr>
          <a:xfrm>
            <a:off x="9365675" y="336048"/>
            <a:ext cx="492892" cy="608605"/>
          </a:xfrm>
          <a:prstGeom prst="rect">
            <a:avLst/>
          </a:prstGeom>
        </p:spPr>
      </p:pic>
      <p:sp>
        <p:nvSpPr>
          <p:cNvPr id="9" name="TextBox 8">
            <a:extLst>
              <a:ext uri="{FF2B5EF4-FFF2-40B4-BE49-F238E27FC236}">
                <a16:creationId xmlns:a16="http://schemas.microsoft.com/office/drawing/2014/main" id="{240EB56C-A158-125D-6CEA-8B7F3ACE314A}"/>
              </a:ext>
            </a:extLst>
          </p:cNvPr>
          <p:cNvSpPr txBox="1"/>
          <p:nvPr/>
        </p:nvSpPr>
        <p:spPr>
          <a:xfrm>
            <a:off x="721299" y="2176924"/>
            <a:ext cx="8762065" cy="1261884"/>
          </a:xfrm>
          <a:prstGeom prst="rect">
            <a:avLst/>
          </a:prstGeom>
          <a:noFill/>
        </p:spPr>
        <p:txBody>
          <a:bodyPr wrap="square" lIns="91440" tIns="45720" rIns="91440" bIns="45720" anchor="t">
            <a:spAutoFit/>
          </a:bodyPr>
          <a:lstStyle/>
          <a:p>
            <a:r>
              <a:rPr lang="en-US" sz="4000">
                <a:solidFill>
                  <a:schemeClr val="bg1"/>
                </a:solidFill>
                <a:latin typeface=" Arial"/>
              </a:rPr>
              <a:t>Logistics Information Systems (LIS)</a:t>
            </a:r>
          </a:p>
          <a:p>
            <a:r>
              <a:rPr lang="en-US" sz="3600">
                <a:solidFill>
                  <a:srgbClr val="FFC000"/>
                </a:solidFill>
                <a:latin typeface=" Arial"/>
              </a:rPr>
              <a:t>AFCEA Breakout Session</a:t>
            </a:r>
          </a:p>
        </p:txBody>
      </p:sp>
      <p:sp>
        <p:nvSpPr>
          <p:cNvPr id="7" name="Rectangle 6">
            <a:extLst>
              <a:ext uri="{FF2B5EF4-FFF2-40B4-BE49-F238E27FC236}">
                <a16:creationId xmlns:a16="http://schemas.microsoft.com/office/drawing/2014/main" id="{DBFB276D-E2DB-8E16-FA26-D1CFE64FC879}"/>
              </a:ext>
            </a:extLst>
          </p:cNvPr>
          <p:cNvSpPr/>
          <p:nvPr/>
        </p:nvSpPr>
        <p:spPr>
          <a:xfrm>
            <a:off x="10246936" y="6315959"/>
            <a:ext cx="1498862" cy="339365"/>
          </a:xfrm>
          <a:prstGeom prst="rect">
            <a:avLst/>
          </a:prstGeom>
          <a:solidFill>
            <a:srgbClr val="221F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clipart&#10;&#10;Description automatically generated">
            <a:extLst>
              <a:ext uri="{FF2B5EF4-FFF2-40B4-BE49-F238E27FC236}">
                <a16:creationId xmlns:a16="http://schemas.microsoft.com/office/drawing/2014/main" id="{07765177-7A79-81B6-FD5F-3EAB4248A8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0664" y="5690978"/>
            <a:ext cx="1951406" cy="839201"/>
          </a:xfrm>
          <a:prstGeom prst="rect">
            <a:avLst/>
          </a:prstGeom>
        </p:spPr>
      </p:pic>
      <p:sp>
        <p:nvSpPr>
          <p:cNvPr id="6" name="TextBox 4">
            <a:extLst>
              <a:ext uri="{FF2B5EF4-FFF2-40B4-BE49-F238E27FC236}">
                <a16:creationId xmlns:a16="http://schemas.microsoft.com/office/drawing/2014/main" id="{E9EE55A4-F0C1-DCA3-9973-B6209A4817BC}"/>
              </a:ext>
            </a:extLst>
          </p:cNvPr>
          <p:cNvSpPr txBox="1"/>
          <p:nvPr/>
        </p:nvSpPr>
        <p:spPr>
          <a:xfrm>
            <a:off x="766844" y="6135329"/>
            <a:ext cx="419837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latin typeface="Arial" panose="020B0604020202020204" pitchFamily="34" charset="0"/>
                <a:ea typeface="Calibri" panose="020F0502020204030204" pitchFamily="34" charset="0"/>
                <a:cs typeface="Times New Roman" panose="02020603050405020304" pitchFamily="18" charset="0"/>
              </a:rPr>
              <a:t>DISTRIBUTION STATEMENT A. Approved for public release. Distribution is unlimited</a:t>
            </a:r>
            <a:endParaRPr lang="en-US" sz="100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04B576DE-ED94-A0B5-58C2-CCB7FB6B0D49}"/>
              </a:ext>
            </a:extLst>
          </p:cNvPr>
          <p:cNvSpPr txBox="1">
            <a:spLocks/>
          </p:cNvSpPr>
          <p:nvPr/>
        </p:nvSpPr>
        <p:spPr>
          <a:xfrm>
            <a:off x="1220040" y="901774"/>
            <a:ext cx="9858110" cy="8054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95000"/>
              </a:lnSpc>
              <a:spcBef>
                <a:spcPts val="400"/>
              </a:spcBef>
              <a:buClr>
                <a:srgbClr val="0D095E"/>
              </a:buClr>
              <a:buSzPct val="100000"/>
              <a:buNone/>
              <a:defRPr/>
            </a:pPr>
            <a:r>
              <a:rPr lang="en-US" sz="1800" spc="-20">
                <a:solidFill>
                  <a:srgbClr val="FFC000"/>
                </a:solidFill>
                <a:latin typeface="Arial "/>
              </a:rPr>
              <a:t>Three years minimum warranty for equipment/software | Help Desk support (24/7) | Training | Maintenance | HERO Certified | EMI Certified | Delivery:</a:t>
            </a:r>
            <a:r>
              <a:rPr lang="en-US" sz="1800" spc="-20">
                <a:solidFill>
                  <a:srgbClr val="FFC000"/>
                </a:solidFill>
                <a:latin typeface="Arial "/>
                <a:cs typeface="Arial"/>
              </a:rPr>
              <a:t> </a:t>
            </a:r>
            <a:r>
              <a:rPr lang="en-US" sz="1800" spc="-20">
                <a:solidFill>
                  <a:srgbClr val="FFC000"/>
                </a:solidFill>
                <a:latin typeface="Arial "/>
              </a:rPr>
              <a:t>45/90 days CONUS/OCONUS</a:t>
            </a:r>
          </a:p>
        </p:txBody>
      </p:sp>
      <p:sp>
        <p:nvSpPr>
          <p:cNvPr id="6" name="Rectangle 5">
            <a:extLst>
              <a:ext uri="{FF2B5EF4-FFF2-40B4-BE49-F238E27FC236}">
                <a16:creationId xmlns:a16="http://schemas.microsoft.com/office/drawing/2014/main" id="{3719498A-D211-B51D-F98F-A567AD6F1E6F}"/>
              </a:ext>
            </a:extLst>
          </p:cNvPr>
          <p:cNvSpPr/>
          <p:nvPr/>
        </p:nvSpPr>
        <p:spPr bwMode="auto">
          <a:xfrm>
            <a:off x="8204201" y="1699598"/>
            <a:ext cx="3886200" cy="3657600"/>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Arial "/>
            </a:endParaRPr>
          </a:p>
        </p:txBody>
      </p:sp>
      <p:sp>
        <p:nvSpPr>
          <p:cNvPr id="14" name="TextBox 13">
            <a:extLst>
              <a:ext uri="{FF2B5EF4-FFF2-40B4-BE49-F238E27FC236}">
                <a16:creationId xmlns:a16="http://schemas.microsoft.com/office/drawing/2014/main" id="{2875496D-B2CC-8FC2-B172-73501EDA3D82}"/>
              </a:ext>
            </a:extLst>
          </p:cNvPr>
          <p:cNvSpPr txBox="1"/>
          <p:nvPr/>
        </p:nvSpPr>
        <p:spPr>
          <a:xfrm>
            <a:off x="8323284" y="1718073"/>
            <a:ext cx="3580003" cy="2188291"/>
          </a:xfrm>
          <a:prstGeom prst="rect">
            <a:avLst/>
          </a:prstGeom>
          <a:noFill/>
        </p:spPr>
        <p:txBody>
          <a:bodyPr wrap="square" lIns="9144" tIns="9144" rIns="9144" bIns="9144" rtlCol="0">
            <a:spAutoFit/>
          </a:bodyPr>
          <a:lstStyle/>
          <a:p>
            <a:pPr marL="0" lvl="1" algn="ctr">
              <a:buClr>
                <a:srgbClr val="0D095E"/>
              </a:buClr>
              <a:buSzPct val="100000"/>
              <a:defRPr/>
            </a:pPr>
            <a:r>
              <a:rPr lang="en-US" sz="1600" b="1">
                <a:solidFill>
                  <a:prstClr val="black"/>
                </a:solidFill>
                <a:latin typeface="Arial "/>
              </a:rPr>
              <a:t>NGT</a:t>
            </a:r>
          </a:p>
          <a:p>
            <a:pPr marL="0" lvl="1" algn="ctr">
              <a:spcAft>
                <a:spcPts val="1200"/>
              </a:spcAft>
              <a:buClr>
                <a:srgbClr val="0D095E"/>
              </a:buClr>
              <a:buSzPct val="100000"/>
              <a:defRPr/>
            </a:pPr>
            <a:r>
              <a:rPr lang="en-US" sz="1600" i="1" spc="-20">
                <a:solidFill>
                  <a:prstClr val="black"/>
                </a:solidFill>
                <a:latin typeface="Arial "/>
              </a:rPr>
              <a:t>Next Generation Transponders</a:t>
            </a:r>
          </a:p>
          <a:p>
            <a:pPr marL="115888" lvl="2" indent="-115888">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Cellular / Satellite / Hybrid Tags</a:t>
            </a:r>
          </a:p>
          <a:p>
            <a:pPr marL="115888" lvl="2" indent="-115888">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Solar and Cabled charging</a:t>
            </a:r>
          </a:p>
          <a:p>
            <a:pPr marL="115888" lvl="2" indent="-115888">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Mounting options  </a:t>
            </a:r>
          </a:p>
          <a:p>
            <a:pPr marL="115888" lvl="2" indent="-115888">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Services</a:t>
            </a:r>
            <a:endParaRPr lang="en-US" sz="1600" b="1">
              <a:solidFill>
                <a:prstClr val="black"/>
              </a:solidFill>
              <a:latin typeface="Arial "/>
            </a:endParaRPr>
          </a:p>
        </p:txBody>
      </p:sp>
      <p:cxnSp>
        <p:nvCxnSpPr>
          <p:cNvPr id="15" name="Straight Connector 14">
            <a:extLst>
              <a:ext uri="{FF2B5EF4-FFF2-40B4-BE49-F238E27FC236}">
                <a16:creationId xmlns:a16="http://schemas.microsoft.com/office/drawing/2014/main" id="{78955046-2166-EC25-800D-9CF1057D7071}"/>
              </a:ext>
            </a:extLst>
          </p:cNvPr>
          <p:cNvCxnSpPr/>
          <p:nvPr/>
        </p:nvCxnSpPr>
        <p:spPr bwMode="auto">
          <a:xfrm flipV="1">
            <a:off x="8544214" y="2295548"/>
            <a:ext cx="3200400" cy="146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428BE0ED-F463-C314-D6DD-CACF2677B75F}"/>
              </a:ext>
            </a:extLst>
          </p:cNvPr>
          <p:cNvGrpSpPr/>
          <p:nvPr/>
        </p:nvGrpSpPr>
        <p:grpSpPr>
          <a:xfrm>
            <a:off x="154500" y="1699577"/>
            <a:ext cx="3906871" cy="3657600"/>
            <a:chOff x="10160" y="2111249"/>
            <a:chExt cx="3418249" cy="3456211"/>
          </a:xfrm>
        </p:grpSpPr>
        <p:sp>
          <p:nvSpPr>
            <p:cNvPr id="7" name="Rectangle 6">
              <a:extLst>
                <a:ext uri="{FF2B5EF4-FFF2-40B4-BE49-F238E27FC236}">
                  <a16:creationId xmlns:a16="http://schemas.microsoft.com/office/drawing/2014/main" id="{A87E204D-0ED0-A9FB-A4DF-9FABB45EC8FF}"/>
                </a:ext>
              </a:extLst>
            </p:cNvPr>
            <p:cNvSpPr/>
            <p:nvPr/>
          </p:nvSpPr>
          <p:spPr bwMode="auto">
            <a:xfrm>
              <a:off x="10160" y="2111249"/>
              <a:ext cx="3400162" cy="3456211"/>
            </a:xfrm>
            <a:prstGeom prst="rect">
              <a:avLst/>
            </a:prstGeom>
            <a:solidFill>
              <a:srgbClr val="D7E0D2"/>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Arial "/>
              </a:endParaRPr>
            </a:p>
          </p:txBody>
        </p:sp>
        <p:sp>
          <p:nvSpPr>
            <p:cNvPr id="11" name="TextBox 10">
              <a:extLst>
                <a:ext uri="{FF2B5EF4-FFF2-40B4-BE49-F238E27FC236}">
                  <a16:creationId xmlns:a16="http://schemas.microsoft.com/office/drawing/2014/main" id="{1FEB7DFE-43E9-AD14-34E2-05FF512C5D59}"/>
                </a:ext>
              </a:extLst>
            </p:cNvPr>
            <p:cNvSpPr txBox="1"/>
            <p:nvPr/>
          </p:nvSpPr>
          <p:spPr>
            <a:xfrm>
              <a:off x="28248" y="2123569"/>
              <a:ext cx="3400161" cy="2911210"/>
            </a:xfrm>
            <a:prstGeom prst="rect">
              <a:avLst/>
            </a:prstGeom>
            <a:noFill/>
          </p:spPr>
          <p:txBody>
            <a:bodyPr wrap="square" lIns="9144" tIns="9144" rIns="9144" bIns="9144" rtlCol="0">
              <a:spAutoFit/>
            </a:bodyPr>
            <a:lstStyle/>
            <a:p>
              <a:pPr marL="0" lvl="1" algn="ctr">
                <a:buClr>
                  <a:srgbClr val="0D095E"/>
                </a:buClr>
                <a:buSzPct val="100000"/>
                <a:defRPr/>
              </a:pPr>
              <a:r>
                <a:rPr lang="en-US" sz="1600" b="1">
                  <a:solidFill>
                    <a:prstClr val="black"/>
                  </a:solidFill>
                  <a:latin typeface="Arial "/>
                </a:rPr>
                <a:t>aRFID</a:t>
              </a:r>
            </a:p>
            <a:p>
              <a:pPr marL="0" lvl="1" algn="ctr">
                <a:spcAft>
                  <a:spcPts val="1200"/>
                </a:spcAft>
                <a:buClr>
                  <a:srgbClr val="0D095E"/>
                </a:buClr>
                <a:buSzPct val="100000"/>
                <a:defRPr/>
              </a:pPr>
              <a:r>
                <a:rPr lang="en-US" sz="1600" i="1" spc="-20">
                  <a:solidFill>
                    <a:prstClr val="black"/>
                  </a:solidFill>
                  <a:latin typeface="Arial "/>
                </a:rPr>
                <a:t>Active Radio Frequency Technology </a:t>
              </a:r>
            </a:p>
            <a:p>
              <a:pPr marL="231775" lvl="2" indent="-231775">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ISO 18000-7 HW/SW (Interrogators, Iridium Modems, &amp; Accessories) </a:t>
              </a:r>
            </a:p>
            <a:p>
              <a:pPr marL="231775" lvl="3" indent="-231775">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Active RFID Tags (Data Rich, Asset, &amp; License Plate)</a:t>
              </a:r>
            </a:p>
            <a:p>
              <a:pPr marL="231775" lvl="3" indent="-231775">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Portable Deployment Kits III (PDK III)</a:t>
              </a:r>
            </a:p>
            <a:p>
              <a:pPr marL="231775" lvl="3" indent="-231775">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Printers</a:t>
              </a:r>
            </a:p>
            <a:p>
              <a:pPr marL="231775" lvl="3" indent="-231775">
                <a:spcBef>
                  <a:spcPts val="600"/>
                </a:spcBef>
                <a:spcAft>
                  <a:spcPts val="600"/>
                </a:spcAft>
                <a:buClr>
                  <a:srgbClr val="0D095E"/>
                </a:buClr>
                <a:buSzPct val="100000"/>
                <a:buFont typeface="Arial" panose="020B0604020202020204" pitchFamily="34" charset="0"/>
                <a:buChar char="•"/>
                <a:defRPr/>
              </a:pPr>
              <a:r>
                <a:rPr lang="en-US" sz="1600" spc="-20">
                  <a:solidFill>
                    <a:prstClr val="black"/>
                  </a:solidFill>
                  <a:latin typeface="Arial "/>
                </a:rPr>
                <a:t>Transit Cases</a:t>
              </a:r>
            </a:p>
          </p:txBody>
        </p:sp>
        <p:cxnSp>
          <p:nvCxnSpPr>
            <p:cNvPr id="13" name="Straight Connector 12">
              <a:extLst>
                <a:ext uri="{FF2B5EF4-FFF2-40B4-BE49-F238E27FC236}">
                  <a16:creationId xmlns:a16="http://schemas.microsoft.com/office/drawing/2014/main" id="{702879E0-9EBB-B4E6-38C3-4258075CCE84}"/>
                </a:ext>
              </a:extLst>
            </p:cNvPr>
            <p:cNvCxnSpPr/>
            <p:nvPr/>
          </p:nvCxnSpPr>
          <p:spPr bwMode="auto">
            <a:xfrm flipV="1">
              <a:off x="307648" y="2675786"/>
              <a:ext cx="2800133" cy="146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A90F0EA9-043B-49C7-8080-038CE9D1DF14}"/>
                </a:ext>
              </a:extLst>
            </p:cNvPr>
            <p:cNvSpPr txBox="1"/>
            <p:nvPr/>
          </p:nvSpPr>
          <p:spPr>
            <a:xfrm>
              <a:off x="72005" y="5260684"/>
              <a:ext cx="3312647" cy="264688"/>
            </a:xfrm>
            <a:prstGeom prst="rect">
              <a:avLst/>
            </a:prstGeom>
            <a:solidFill>
              <a:schemeClr val="bg1"/>
            </a:solidFill>
            <a:ln>
              <a:noFill/>
            </a:ln>
          </p:spPr>
          <p:txBody>
            <a:bodyPr wrap="square" lIns="9144" tIns="9144" rIns="9144" bIns="9144" rtlCol="0">
              <a:spAutoFit/>
            </a:bodyPr>
            <a:lstStyle/>
            <a:p>
              <a:pPr algn="ctr"/>
              <a:r>
                <a:rPr lang="en-US" sz="1600" b="1">
                  <a:latin typeface="Arial "/>
                </a:rPr>
                <a:t>Estimated Award: Qtr4 FY24</a:t>
              </a:r>
            </a:p>
          </p:txBody>
        </p:sp>
      </p:grpSp>
      <p:sp>
        <p:nvSpPr>
          <p:cNvPr id="18" name="Rectangle 17">
            <a:extLst>
              <a:ext uri="{FF2B5EF4-FFF2-40B4-BE49-F238E27FC236}">
                <a16:creationId xmlns:a16="http://schemas.microsoft.com/office/drawing/2014/main" id="{E5497E9F-D7A5-BF41-3382-289D79C4F999}"/>
              </a:ext>
            </a:extLst>
          </p:cNvPr>
          <p:cNvSpPr/>
          <p:nvPr/>
        </p:nvSpPr>
        <p:spPr bwMode="auto">
          <a:xfrm>
            <a:off x="4205995" y="1699577"/>
            <a:ext cx="3886200" cy="3657600"/>
          </a:xfrm>
          <a:prstGeom prst="rect">
            <a:avLst/>
          </a:prstGeom>
          <a:solidFill>
            <a:srgbClr val="DFD9D3"/>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Arial "/>
            </a:endParaRPr>
          </a:p>
        </p:txBody>
      </p:sp>
      <p:sp>
        <p:nvSpPr>
          <p:cNvPr id="22" name="TextBox 21">
            <a:extLst>
              <a:ext uri="{FF2B5EF4-FFF2-40B4-BE49-F238E27FC236}">
                <a16:creationId xmlns:a16="http://schemas.microsoft.com/office/drawing/2014/main" id="{9FDFBAD4-7DEB-DBFD-4D6C-1BCA0CFDCEFD}"/>
              </a:ext>
            </a:extLst>
          </p:cNvPr>
          <p:cNvSpPr txBox="1"/>
          <p:nvPr/>
        </p:nvSpPr>
        <p:spPr>
          <a:xfrm>
            <a:off x="4251172" y="1718615"/>
            <a:ext cx="3786176" cy="3327065"/>
          </a:xfrm>
          <a:prstGeom prst="rect">
            <a:avLst/>
          </a:prstGeom>
          <a:noFill/>
        </p:spPr>
        <p:txBody>
          <a:bodyPr wrap="square" lIns="9144" tIns="9144" rIns="9144" bIns="9144" rtlCol="0">
            <a:spAutoFit/>
          </a:bodyPr>
          <a:lstStyle/>
          <a:p>
            <a:pPr marL="0" lvl="1" algn="ctr">
              <a:spcBef>
                <a:spcPts val="0"/>
              </a:spcBef>
              <a:buClr>
                <a:srgbClr val="0D095E"/>
              </a:buClr>
              <a:buSzPct val="100000"/>
              <a:defRPr/>
            </a:pPr>
            <a:r>
              <a:rPr lang="en-US" sz="1600" b="1">
                <a:solidFill>
                  <a:prstClr val="black"/>
                </a:solidFill>
                <a:latin typeface="Arial "/>
              </a:rPr>
              <a:t>AIT </a:t>
            </a:r>
          </a:p>
          <a:p>
            <a:pPr marL="0" lvl="1" algn="ctr">
              <a:spcBef>
                <a:spcPts val="0"/>
              </a:spcBef>
              <a:spcAft>
                <a:spcPts val="1200"/>
              </a:spcAft>
              <a:buClr>
                <a:srgbClr val="0D095E"/>
              </a:buClr>
              <a:buSzPct val="100000"/>
              <a:defRPr/>
            </a:pPr>
            <a:r>
              <a:rPr lang="en-US" sz="1600" i="1" spc="-20">
                <a:solidFill>
                  <a:prstClr val="black"/>
                </a:solidFill>
                <a:latin typeface="Arial "/>
              </a:rPr>
              <a:t>Passive RFID &amp; Barcode Scanning Tech </a:t>
            </a:r>
          </a:p>
          <a:p>
            <a:pPr marL="231775" lvl="2" indent="-231775">
              <a:spcBef>
                <a:spcPts val="600"/>
              </a:spcBef>
              <a:spcAft>
                <a:spcPts val="600"/>
              </a:spcAft>
              <a:buClr>
                <a:srgbClr val="0D095E"/>
              </a:buClr>
              <a:buSzPct val="100000"/>
              <a:buFont typeface="Arial" panose="020B0604020202020204" pitchFamily="34" charset="0"/>
              <a:buChar char="•"/>
              <a:tabLst>
                <a:tab pos="3773488" algn="l"/>
              </a:tabLst>
              <a:defRPr/>
            </a:pPr>
            <a:r>
              <a:rPr lang="en-US" sz="1600" spc="-20">
                <a:solidFill>
                  <a:prstClr val="black"/>
                </a:solidFill>
                <a:latin typeface="Arial "/>
              </a:rPr>
              <a:t>Scanners / Imagers / Tablets / Printers</a:t>
            </a:r>
          </a:p>
          <a:p>
            <a:pPr marL="231775" lvl="3" indent="-231775">
              <a:spcBef>
                <a:spcPts val="600"/>
              </a:spcBef>
              <a:spcAft>
                <a:spcPts val="600"/>
              </a:spcAft>
              <a:buClr>
                <a:srgbClr val="0D095E"/>
              </a:buClr>
              <a:buSzPct val="100000"/>
              <a:buFont typeface="Arial" panose="020B0604020202020204" pitchFamily="34" charset="0"/>
              <a:buChar char="•"/>
              <a:tabLst>
                <a:tab pos="3773488" algn="l"/>
              </a:tabLst>
              <a:defRPr/>
            </a:pPr>
            <a:r>
              <a:rPr lang="en-US" sz="1600" spc="-20">
                <a:solidFill>
                  <a:prstClr val="black"/>
                </a:solidFill>
                <a:latin typeface="Arial "/>
              </a:rPr>
              <a:t>Wireless Communication Devices</a:t>
            </a:r>
          </a:p>
          <a:p>
            <a:pPr marL="231775" lvl="3" indent="-231775">
              <a:spcBef>
                <a:spcPts val="600"/>
              </a:spcBef>
              <a:spcAft>
                <a:spcPts val="600"/>
              </a:spcAft>
              <a:buClr>
                <a:srgbClr val="0D095E"/>
              </a:buClr>
              <a:buSzPct val="100000"/>
              <a:buFont typeface="Arial" panose="020B0604020202020204" pitchFamily="34" charset="0"/>
              <a:buChar char="•"/>
              <a:tabLst>
                <a:tab pos="3773488" algn="l"/>
              </a:tabLst>
              <a:defRPr/>
            </a:pPr>
            <a:r>
              <a:rPr lang="en-US" sz="1600" spc="-20">
                <a:solidFill>
                  <a:prstClr val="black"/>
                </a:solidFill>
                <a:latin typeface="Arial "/>
              </a:rPr>
              <a:t>Item Unique Identification (IUID) Readers &amp; Equipment</a:t>
            </a:r>
          </a:p>
          <a:p>
            <a:pPr marL="231775" lvl="3" indent="-231775">
              <a:spcBef>
                <a:spcPts val="600"/>
              </a:spcBef>
              <a:spcAft>
                <a:spcPts val="600"/>
              </a:spcAft>
              <a:buClr>
                <a:srgbClr val="0D095E"/>
              </a:buClr>
              <a:buSzPct val="100000"/>
              <a:buFont typeface="Arial" panose="020B0604020202020204" pitchFamily="34" charset="0"/>
              <a:buChar char="•"/>
              <a:tabLst>
                <a:tab pos="3773488" algn="l"/>
              </a:tabLst>
              <a:defRPr/>
            </a:pPr>
            <a:r>
              <a:rPr lang="en-US" sz="1600" spc="-20">
                <a:solidFill>
                  <a:prstClr val="black"/>
                </a:solidFill>
                <a:latin typeface="Arial "/>
              </a:rPr>
              <a:t>pRFID Readers and Printers (Fixed, Vehicle Mount, &amp; Handheld)</a:t>
            </a:r>
          </a:p>
          <a:p>
            <a:pPr marL="231775" lvl="3" indent="-231775">
              <a:spcBef>
                <a:spcPts val="600"/>
              </a:spcBef>
              <a:spcAft>
                <a:spcPts val="600"/>
              </a:spcAft>
              <a:buClr>
                <a:srgbClr val="0D095E"/>
              </a:buClr>
              <a:buSzPct val="100000"/>
              <a:buFont typeface="Arial" panose="020B0604020202020204" pitchFamily="34" charset="0"/>
              <a:buChar char="•"/>
              <a:tabLst>
                <a:tab pos="3773488" algn="l"/>
              </a:tabLst>
              <a:defRPr/>
            </a:pPr>
            <a:r>
              <a:rPr lang="en-US" sz="1600" spc="-20">
                <a:solidFill>
                  <a:prstClr val="black"/>
                </a:solidFill>
                <a:latin typeface="Arial "/>
              </a:rPr>
              <a:t>Electronic Product Code Class 1, Gen 2 Compliant Passive Tags</a:t>
            </a:r>
            <a:endParaRPr lang="en-US" sz="2800" b="1">
              <a:solidFill>
                <a:prstClr val="black"/>
              </a:solidFill>
              <a:latin typeface="Arial "/>
            </a:endParaRPr>
          </a:p>
        </p:txBody>
      </p:sp>
      <p:cxnSp>
        <p:nvCxnSpPr>
          <p:cNvPr id="23" name="Straight Connector 22">
            <a:extLst>
              <a:ext uri="{FF2B5EF4-FFF2-40B4-BE49-F238E27FC236}">
                <a16:creationId xmlns:a16="http://schemas.microsoft.com/office/drawing/2014/main" id="{3BCDD9A6-D49E-526C-0273-A717F65E13A7}"/>
              </a:ext>
            </a:extLst>
          </p:cNvPr>
          <p:cNvCxnSpPr>
            <a:cxnSpLocks/>
          </p:cNvCxnSpPr>
          <p:nvPr/>
        </p:nvCxnSpPr>
        <p:spPr bwMode="auto">
          <a:xfrm>
            <a:off x="4591480" y="2297009"/>
            <a:ext cx="3200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Rounded Rectangle 41">
            <a:extLst>
              <a:ext uri="{FF2B5EF4-FFF2-40B4-BE49-F238E27FC236}">
                <a16:creationId xmlns:a16="http://schemas.microsoft.com/office/drawing/2014/main" id="{DF9E0032-BC7C-E01C-F065-734C99E3133D}"/>
              </a:ext>
            </a:extLst>
          </p:cNvPr>
          <p:cNvSpPr/>
          <p:nvPr/>
        </p:nvSpPr>
        <p:spPr>
          <a:xfrm>
            <a:off x="201625" y="5468398"/>
            <a:ext cx="11835877" cy="806398"/>
          </a:xfrm>
          <a:prstGeom prst="roundRect">
            <a:avLst>
              <a:gd name="adj" fmla="val 0"/>
            </a:avLst>
          </a:prstGeom>
          <a:noFill/>
          <a:ln w="25400">
            <a:solidFill>
              <a:srgbClr val="FFCC0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0" rIns="9144" bIns="0" rtlCol="0" anchor="ctr" anchorCtr="1"/>
          <a:lstStyle/>
          <a:p>
            <a:pPr algn="ctr"/>
            <a:endParaRPr lang="en-US" sz="1100">
              <a:solidFill>
                <a:prstClr val="black"/>
              </a:solidFill>
              <a:latin typeface="Arial "/>
              <a:cs typeface="Arial" pitchFamily="34" charset="0"/>
            </a:endParaRPr>
          </a:p>
          <a:p>
            <a:pPr algn="ctr"/>
            <a:r>
              <a:rPr lang="en-US" sz="1600">
                <a:solidFill>
                  <a:schemeClr val="tx1"/>
                </a:solidFill>
                <a:latin typeface="Arial "/>
                <a:cs typeface="Arial" pitchFamily="34" charset="0"/>
              </a:rPr>
              <a:t>PL LIS IDIQ contracts for products are identified on the </a:t>
            </a:r>
            <a:r>
              <a:rPr lang="en-US" sz="1600" b="1">
                <a:solidFill>
                  <a:schemeClr val="tx1"/>
                </a:solidFill>
                <a:latin typeface="Arial "/>
                <a:cs typeface="Arial" pitchFamily="34" charset="0"/>
              </a:rPr>
              <a:t>LIS website</a:t>
            </a:r>
            <a:r>
              <a:rPr lang="en-US" sz="1600">
                <a:solidFill>
                  <a:schemeClr val="tx1"/>
                </a:solidFill>
                <a:latin typeface="Arial "/>
                <a:cs typeface="Arial" pitchFamily="34" charset="0"/>
              </a:rPr>
              <a:t> for directed procurement.  A CHESS Statement of Non-Availability is not required, and Government users can procure AIT/RFID products directly from PL LIS contracts.</a:t>
            </a:r>
          </a:p>
          <a:p>
            <a:pPr algn="ctr"/>
            <a:r>
              <a:rPr lang="en-US" sz="1400">
                <a:solidFill>
                  <a:schemeClr val="tx1"/>
                </a:solidFill>
                <a:latin typeface="Arial "/>
                <a:cs typeface="Arial"/>
              </a:rPr>
              <a:t> </a:t>
            </a:r>
            <a:r>
              <a:rPr lang="en-US" sz="1400">
                <a:solidFill>
                  <a:schemeClr val="tx1"/>
                </a:solidFill>
                <a:latin typeface="Arial "/>
                <a:cs typeface="Arial"/>
                <a:hlinkClick r:id="rId3">
                  <a:extLst>
                    <a:ext uri="{A12FA001-AC4F-418D-AE19-62706E023703}">
                      <ahyp:hlinkClr xmlns:ahyp="http://schemas.microsoft.com/office/drawing/2018/hyperlinkcolor" val="tx"/>
                    </a:ext>
                  </a:extLst>
                </a:hlinkClick>
              </a:rPr>
              <a:t>https://service.peoeis.army.mil/lis?id=kb_article&amp;sys_id=423ab0c7976c8e14ce9d71511153af25&amp;erp=</a:t>
            </a:r>
            <a:endParaRPr lang="en-US" sz="1400">
              <a:solidFill>
                <a:schemeClr val="tx1"/>
              </a:solidFill>
              <a:latin typeface="Arial "/>
              <a:cs typeface="Arial"/>
            </a:endParaRPr>
          </a:p>
          <a:p>
            <a:pPr algn="ctr"/>
            <a:endParaRPr lang="en-US" sz="1100">
              <a:solidFill>
                <a:prstClr val="black"/>
              </a:solidFill>
              <a:latin typeface="Arial "/>
              <a:cs typeface="Arial" pitchFamily="34" charset="0"/>
            </a:endParaRPr>
          </a:p>
          <a:p>
            <a:pPr algn="ctr"/>
            <a:endParaRPr lang="en-US" sz="1100">
              <a:solidFill>
                <a:prstClr val="white"/>
              </a:solidFill>
              <a:latin typeface="Arial "/>
              <a:cs typeface="Arial" pitchFamily="34" charset="0"/>
            </a:endParaRPr>
          </a:p>
        </p:txBody>
      </p:sp>
      <p:sp>
        <p:nvSpPr>
          <p:cNvPr id="2" name="TextBox 1">
            <a:extLst>
              <a:ext uri="{FF2B5EF4-FFF2-40B4-BE49-F238E27FC236}">
                <a16:creationId xmlns:a16="http://schemas.microsoft.com/office/drawing/2014/main" id="{762619ED-8A0B-94E2-A2A9-14727057EF3F}"/>
              </a:ext>
            </a:extLst>
          </p:cNvPr>
          <p:cNvSpPr txBox="1"/>
          <p:nvPr/>
        </p:nvSpPr>
        <p:spPr>
          <a:xfrm>
            <a:off x="155614" y="6355490"/>
            <a:ext cx="10431214" cy="461665"/>
          </a:xfrm>
          <a:prstGeom prst="rect">
            <a:avLst/>
          </a:prstGeom>
          <a:noFill/>
        </p:spPr>
        <p:txBody>
          <a:bodyPr wrap="square" numCol="3" rtlCol="0">
            <a:spAutoFit/>
          </a:bodyPr>
          <a:lstStyle/>
          <a:p>
            <a:pPr defTabSz="457200">
              <a:defRPr/>
            </a:pPr>
            <a:r>
              <a:rPr lang="en-US" sz="800">
                <a:latin typeface=" Arial"/>
              </a:rPr>
              <a:t>EMI = Electromagnetic Interference</a:t>
            </a:r>
          </a:p>
          <a:p>
            <a:pPr defTabSz="457200">
              <a:defRPr/>
            </a:pPr>
            <a:r>
              <a:rPr lang="en-US" sz="800">
                <a:latin typeface=" Arial"/>
              </a:rPr>
              <a:t>FY = Fiscal Year</a:t>
            </a:r>
          </a:p>
          <a:p>
            <a:pPr defTabSz="457200">
              <a:defRPr/>
            </a:pPr>
            <a:r>
              <a:rPr lang="en-US" sz="800">
                <a:latin typeface=" Arial"/>
              </a:rPr>
              <a:t>HW/SW = Hardware / Software</a:t>
            </a:r>
          </a:p>
          <a:p>
            <a:pPr defTabSz="457200">
              <a:defRPr/>
            </a:pPr>
            <a:r>
              <a:rPr lang="en-US" sz="800">
                <a:latin typeface=" Arial"/>
              </a:rPr>
              <a:t>HERO =  Hazard of Electromagnetic Radiation to Ordnance </a:t>
            </a:r>
          </a:p>
          <a:p>
            <a:pPr defTabSz="457200">
              <a:defRPr/>
            </a:pPr>
            <a:r>
              <a:rPr lang="en-US" sz="800">
                <a:latin typeface=" Arial"/>
              </a:rPr>
              <a:t>ISO = International Organization for Standardization </a:t>
            </a:r>
          </a:p>
          <a:p>
            <a:pPr defTabSz="457200">
              <a:defRPr/>
            </a:pPr>
            <a:r>
              <a:rPr lang="en-US" sz="800">
                <a:latin typeface=" Arial"/>
              </a:rPr>
              <a:t>pRFID = Passive Radio Frequency Identification</a:t>
            </a:r>
          </a:p>
          <a:p>
            <a:pPr defTabSz="457200">
              <a:defRPr/>
            </a:pPr>
            <a:r>
              <a:rPr lang="en-US" sz="800">
                <a:latin typeface=" Arial"/>
              </a:rPr>
              <a:t>Qtr = Quarter</a:t>
            </a:r>
          </a:p>
        </p:txBody>
      </p:sp>
      <p:sp>
        <p:nvSpPr>
          <p:cNvPr id="21" name="TextBox 20">
            <a:extLst>
              <a:ext uri="{FF2B5EF4-FFF2-40B4-BE49-F238E27FC236}">
                <a16:creationId xmlns:a16="http://schemas.microsoft.com/office/drawing/2014/main" id="{EC760189-0496-5740-6B56-83CAC27AE148}"/>
              </a:ext>
            </a:extLst>
          </p:cNvPr>
          <p:cNvSpPr txBox="1"/>
          <p:nvPr/>
        </p:nvSpPr>
        <p:spPr>
          <a:xfrm>
            <a:off x="4267168" y="5038444"/>
            <a:ext cx="3786176" cy="264688"/>
          </a:xfrm>
          <a:prstGeom prst="rect">
            <a:avLst/>
          </a:prstGeom>
          <a:solidFill>
            <a:schemeClr val="bg1"/>
          </a:solidFill>
          <a:ln>
            <a:noFill/>
          </a:ln>
        </p:spPr>
        <p:txBody>
          <a:bodyPr wrap="square" lIns="9144" tIns="9144" rIns="9144" bIns="9144" rtlCol="0">
            <a:spAutoFit/>
          </a:bodyPr>
          <a:lstStyle/>
          <a:p>
            <a:pPr algn="ctr"/>
            <a:r>
              <a:rPr lang="en-US" sz="1600" b="1">
                <a:latin typeface="Arial "/>
              </a:rPr>
              <a:t>Estimated Award: Qtr1 FY25</a:t>
            </a:r>
          </a:p>
        </p:txBody>
      </p:sp>
      <p:sp>
        <p:nvSpPr>
          <p:cNvPr id="30" name="TextBox 29">
            <a:extLst>
              <a:ext uri="{FF2B5EF4-FFF2-40B4-BE49-F238E27FC236}">
                <a16:creationId xmlns:a16="http://schemas.microsoft.com/office/drawing/2014/main" id="{01EE83EC-D8C3-4CB5-32A6-AAF7277FF0E4}"/>
              </a:ext>
            </a:extLst>
          </p:cNvPr>
          <p:cNvSpPr txBox="1"/>
          <p:nvPr/>
        </p:nvSpPr>
        <p:spPr>
          <a:xfrm>
            <a:off x="8264568" y="5032526"/>
            <a:ext cx="3786176" cy="264688"/>
          </a:xfrm>
          <a:prstGeom prst="rect">
            <a:avLst/>
          </a:prstGeom>
          <a:solidFill>
            <a:schemeClr val="bg1"/>
          </a:solidFill>
          <a:ln>
            <a:noFill/>
          </a:ln>
        </p:spPr>
        <p:txBody>
          <a:bodyPr wrap="square" lIns="9144" tIns="9144" rIns="9144" bIns="9144" rtlCol="0">
            <a:spAutoFit/>
          </a:bodyPr>
          <a:lstStyle/>
          <a:p>
            <a:pPr algn="ctr"/>
            <a:r>
              <a:rPr lang="en-US" sz="1600" b="1">
                <a:latin typeface="Arial "/>
              </a:rPr>
              <a:t>Estimated Award: Qtr2 FY25</a:t>
            </a:r>
          </a:p>
        </p:txBody>
      </p:sp>
      <p:sp>
        <p:nvSpPr>
          <p:cNvPr id="4" name="Title 2">
            <a:extLst>
              <a:ext uri="{FF2B5EF4-FFF2-40B4-BE49-F238E27FC236}">
                <a16:creationId xmlns:a16="http://schemas.microsoft.com/office/drawing/2014/main" id="{3FBD19E7-521E-79FC-CEAC-5F0D86565B95}"/>
              </a:ext>
            </a:extLst>
          </p:cNvPr>
          <p:cNvSpPr txBox="1">
            <a:spLocks/>
          </p:cNvSpPr>
          <p:nvPr/>
        </p:nvSpPr>
        <p:spPr>
          <a:xfrm>
            <a:off x="1691402" y="244159"/>
            <a:ext cx="10470117" cy="7002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FFC000"/>
                </a:solidFill>
                <a:latin typeface=" Arial"/>
              </a:rPr>
              <a:t>RF-ITV IDIQ Supply Contracts</a:t>
            </a:r>
          </a:p>
        </p:txBody>
      </p:sp>
    </p:spTree>
    <p:extLst>
      <p:ext uri="{BB962C8B-B14F-4D97-AF65-F5344CB8AC3E}">
        <p14:creationId xmlns:p14="http://schemas.microsoft.com/office/powerpoint/2010/main" val="345005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CCD80098-FA82-ADF9-51C3-FCF2F9C51895}"/>
              </a:ext>
            </a:extLst>
          </p:cNvPr>
          <p:cNvSpPr txBox="1">
            <a:spLocks/>
          </p:cNvSpPr>
          <p:nvPr/>
        </p:nvSpPr>
        <p:spPr>
          <a:xfrm>
            <a:off x="1620283" y="264129"/>
            <a:ext cx="7674496" cy="7002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FFC000"/>
                </a:solidFill>
                <a:latin typeface=" Arial"/>
              </a:rPr>
              <a:t>Procurement Opportunities </a:t>
            </a:r>
          </a:p>
        </p:txBody>
      </p:sp>
      <p:graphicFrame>
        <p:nvGraphicFramePr>
          <p:cNvPr id="3" name="object 4">
            <a:extLst>
              <a:ext uri="{FF2B5EF4-FFF2-40B4-BE49-F238E27FC236}">
                <a16:creationId xmlns:a16="http://schemas.microsoft.com/office/drawing/2014/main" id="{9F12D430-26C5-B903-8F86-B46CFAB485C8}"/>
              </a:ext>
            </a:extLst>
          </p:cNvPr>
          <p:cNvGraphicFramePr>
            <a:graphicFrameLocks noGrp="1"/>
          </p:cNvGraphicFramePr>
          <p:nvPr>
            <p:extLst>
              <p:ext uri="{D42A27DB-BD31-4B8C-83A1-F6EECF244321}">
                <p14:modId xmlns:p14="http://schemas.microsoft.com/office/powerpoint/2010/main" val="1666230849"/>
              </p:ext>
            </p:extLst>
          </p:nvPr>
        </p:nvGraphicFramePr>
        <p:xfrm>
          <a:off x="466006" y="1706001"/>
          <a:ext cx="11259987" cy="2466449"/>
        </p:xfrm>
        <a:graphic>
          <a:graphicData uri="http://schemas.openxmlformats.org/drawingml/2006/table">
            <a:tbl>
              <a:tblPr firstRow="1" bandRow="1"/>
              <a:tblGrid>
                <a:gridCol w="1905140">
                  <a:extLst>
                    <a:ext uri="{9D8B030D-6E8A-4147-A177-3AD203B41FA5}">
                      <a16:colId xmlns:a16="http://schemas.microsoft.com/office/drawing/2014/main" val="20001"/>
                    </a:ext>
                  </a:extLst>
                </a:gridCol>
                <a:gridCol w="5210563">
                  <a:extLst>
                    <a:ext uri="{9D8B030D-6E8A-4147-A177-3AD203B41FA5}">
                      <a16:colId xmlns:a16="http://schemas.microsoft.com/office/drawing/2014/main" val="20002"/>
                    </a:ext>
                  </a:extLst>
                </a:gridCol>
                <a:gridCol w="1212381">
                  <a:extLst>
                    <a:ext uri="{9D8B030D-6E8A-4147-A177-3AD203B41FA5}">
                      <a16:colId xmlns:a16="http://schemas.microsoft.com/office/drawing/2014/main" val="20003"/>
                    </a:ext>
                  </a:extLst>
                </a:gridCol>
                <a:gridCol w="2931903">
                  <a:extLst>
                    <a:ext uri="{9D8B030D-6E8A-4147-A177-3AD203B41FA5}">
                      <a16:colId xmlns:a16="http://schemas.microsoft.com/office/drawing/2014/main" val="20005"/>
                    </a:ext>
                  </a:extLst>
                </a:gridCol>
              </a:tblGrid>
              <a:tr h="43052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00000"/>
                        </a:lnSpc>
                        <a:spcBef>
                          <a:spcPts val="509"/>
                        </a:spcBef>
                      </a:pPr>
                      <a:r>
                        <a:rPr lang="en-US" sz="1800" b="1" spc="-5">
                          <a:solidFill>
                            <a:srgbClr val="FFD530"/>
                          </a:solidFill>
                          <a:latin typeface=" Arial"/>
                          <a:cs typeface="Calibri"/>
                        </a:rPr>
                        <a:t>PROCUREMENT</a:t>
                      </a:r>
                      <a:endParaRPr lang="en-US" sz="1800">
                        <a:solidFill>
                          <a:srgbClr val="FFD530"/>
                        </a:solidFill>
                        <a:latin typeface=" Arial"/>
                        <a:cs typeface="Calibri"/>
                      </a:endParaRPr>
                    </a:p>
                    <a:p>
                      <a:pPr algn="ctr">
                        <a:lnSpc>
                          <a:spcPct val="100000"/>
                        </a:lnSpc>
                      </a:pPr>
                      <a:r>
                        <a:rPr lang="en-US" sz="1800" b="1" spc="-10">
                          <a:solidFill>
                            <a:srgbClr val="FFD530"/>
                          </a:solidFill>
                          <a:latin typeface=" Arial"/>
                          <a:cs typeface="Calibri"/>
                        </a:rPr>
                        <a:t>TYPE</a:t>
                      </a:r>
                      <a:endParaRPr lang="en-US" sz="1800">
                        <a:solidFill>
                          <a:srgbClr val="FFD530"/>
                        </a:solidFill>
                        <a:latin typeface=" Arial"/>
                        <a:cs typeface="Calibri"/>
                      </a:endParaRPr>
                    </a:p>
                  </a:txBody>
                  <a:tcPr marL="0" marR="0" marT="64769"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00000"/>
                        </a:lnSpc>
                      </a:pPr>
                      <a:r>
                        <a:rPr lang="en-US" sz="1800" b="1">
                          <a:solidFill>
                            <a:srgbClr val="FFD530"/>
                          </a:solidFill>
                          <a:latin typeface=" Arial"/>
                          <a:cs typeface="Calibri"/>
                        </a:rPr>
                        <a:t>DESCRIPTION</a:t>
                      </a:r>
                      <a:endParaRPr lang="en-US" sz="1800">
                        <a:solidFill>
                          <a:srgbClr val="FFD530"/>
                        </a:solidFill>
                        <a:latin typeface=" Arial"/>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indent="0" algn="ctr">
                        <a:lnSpc>
                          <a:spcPct val="100000"/>
                        </a:lnSpc>
                      </a:pPr>
                      <a:r>
                        <a:rPr lang="en-US" sz="1800" b="1" spc="-5">
                          <a:solidFill>
                            <a:srgbClr val="FFD530"/>
                          </a:solidFill>
                          <a:latin typeface=" Arial"/>
                          <a:cs typeface="Calibri"/>
                        </a:rPr>
                        <a:t>OFFICE</a:t>
                      </a:r>
                      <a:endParaRPr lang="en-US" sz="1800">
                        <a:solidFill>
                          <a:srgbClr val="FFD530"/>
                        </a:solidFill>
                        <a:latin typeface=" Arial"/>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540" algn="ctr">
                        <a:lnSpc>
                          <a:spcPct val="100000"/>
                        </a:lnSpc>
                        <a:spcBef>
                          <a:spcPts val="509"/>
                        </a:spcBef>
                      </a:pPr>
                      <a:r>
                        <a:rPr lang="en-US" sz="1800" b="1" spc="-10">
                          <a:solidFill>
                            <a:srgbClr val="FFD530"/>
                          </a:solidFill>
                          <a:latin typeface=" Arial"/>
                          <a:cs typeface="Calibri"/>
                        </a:rPr>
                        <a:t>ESTIMATED</a:t>
                      </a:r>
                      <a:r>
                        <a:rPr lang="en-US" sz="1800" b="1" spc="200">
                          <a:solidFill>
                            <a:srgbClr val="FFD530"/>
                          </a:solidFill>
                          <a:latin typeface=" Arial"/>
                          <a:cs typeface="Calibri"/>
                        </a:rPr>
                        <a:t> </a:t>
                      </a:r>
                      <a:r>
                        <a:rPr lang="en-US" sz="1800" b="1" spc="-5">
                          <a:solidFill>
                            <a:srgbClr val="FFD530"/>
                          </a:solidFill>
                          <a:latin typeface=" Arial"/>
                          <a:cs typeface="Calibri"/>
                        </a:rPr>
                        <a:t>AWARD</a:t>
                      </a:r>
                      <a:endParaRPr lang="en-US" sz="1800">
                        <a:solidFill>
                          <a:srgbClr val="FFD530"/>
                        </a:solidFill>
                        <a:latin typeface=" Arial"/>
                        <a:cs typeface="Calibri"/>
                      </a:endParaRPr>
                    </a:p>
                    <a:p>
                      <a:pPr marL="1905" algn="ctr">
                        <a:lnSpc>
                          <a:spcPct val="100000"/>
                        </a:lnSpc>
                      </a:pPr>
                      <a:r>
                        <a:rPr lang="en-US" sz="1800" b="1" spc="-10">
                          <a:solidFill>
                            <a:srgbClr val="FFD530"/>
                          </a:solidFill>
                          <a:latin typeface=" Arial"/>
                          <a:cs typeface="Calibri"/>
                        </a:rPr>
                        <a:t>DATE</a:t>
                      </a:r>
                      <a:endParaRPr lang="en-US" sz="1800">
                        <a:solidFill>
                          <a:srgbClr val="FFD530"/>
                        </a:solidFill>
                        <a:latin typeface=" Arial"/>
                        <a:cs typeface="Calibri"/>
                      </a:endParaRPr>
                    </a:p>
                  </a:txBody>
                  <a:tcPr marL="0" marR="0" marT="64769"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4632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270" algn="ctr">
                        <a:lnSpc>
                          <a:spcPct val="100000"/>
                        </a:lnSpc>
                        <a:spcBef>
                          <a:spcPts val="0"/>
                        </a:spcBef>
                      </a:pPr>
                      <a:r>
                        <a:rPr lang="en-US" sz="1800">
                          <a:solidFill>
                            <a:schemeClr val="bg1"/>
                          </a:solidFill>
                          <a:latin typeface=" Arial"/>
                          <a:cs typeface="Calibri"/>
                        </a:rPr>
                        <a:t>SUPPLY IDIQ</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00000"/>
                        </a:lnSpc>
                        <a:spcBef>
                          <a:spcPts val="0"/>
                        </a:spcBef>
                      </a:pPr>
                      <a:r>
                        <a:rPr lang="en-US" sz="1800">
                          <a:solidFill>
                            <a:schemeClr val="bg1"/>
                          </a:solidFill>
                          <a:latin typeface=" Arial"/>
                          <a:cs typeface="Calibri"/>
                        </a:rPr>
                        <a:t>Active Radio Frequency Identification 6 (aRFID 6) </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 Arial"/>
                          <a:cs typeface="Calibri"/>
                        </a:rPr>
                        <a:t>ACC-RI</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270" algn="ctr">
                        <a:lnSpc>
                          <a:spcPct val="100000"/>
                        </a:lnSpc>
                        <a:spcBef>
                          <a:spcPts val="0"/>
                        </a:spcBef>
                      </a:pPr>
                      <a:r>
                        <a:rPr lang="en-US" sz="1800">
                          <a:solidFill>
                            <a:schemeClr val="bg1"/>
                          </a:solidFill>
                          <a:latin typeface=" Arial"/>
                          <a:cs typeface="Calibri"/>
                        </a:rPr>
                        <a:t>4QFY24</a:t>
                      </a:r>
                    </a:p>
                  </a:txBody>
                  <a:tcPr marL="0" marR="0" marT="3811"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68002740"/>
                  </a:ext>
                </a:extLst>
              </a:tr>
              <a:tr h="4632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27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 Arial"/>
                          <a:ea typeface="+mn-ea"/>
                          <a:cs typeface="Calibri"/>
                        </a:rPr>
                        <a:t>SUPPLY IDIQ</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00000"/>
                        </a:lnSpc>
                        <a:spcBef>
                          <a:spcPts val="0"/>
                        </a:spcBef>
                      </a:pPr>
                      <a:r>
                        <a:rPr lang="en-US" sz="1800">
                          <a:solidFill>
                            <a:schemeClr val="bg1"/>
                          </a:solidFill>
                          <a:latin typeface=" Arial"/>
                          <a:cs typeface="Calibri"/>
                        </a:rPr>
                        <a:t>Automated Information Technology 7 (AIT 7)</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 Arial"/>
                          <a:cs typeface="Calibri"/>
                        </a:rPr>
                        <a:t>ACC-RI</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0"/>
                        </a:spcBef>
                      </a:pPr>
                      <a:r>
                        <a:rPr lang="en-US" sz="1800">
                          <a:solidFill>
                            <a:schemeClr val="bg1"/>
                          </a:solidFill>
                          <a:latin typeface=" Arial"/>
                          <a:cs typeface="Calibri"/>
                        </a:rPr>
                        <a:t>1QFY25</a:t>
                      </a:r>
                    </a:p>
                  </a:txBody>
                  <a:tcPr marL="0" marR="0" marT="3811"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595330694"/>
                  </a:ext>
                </a:extLst>
              </a:tr>
              <a:tr h="4632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27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 Arial"/>
                          <a:ea typeface="+mn-ea"/>
                          <a:cs typeface="Calibri"/>
                        </a:rPr>
                        <a:t>SUPPLY IDIQ</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00000"/>
                        </a:lnSpc>
                        <a:spcBef>
                          <a:spcPts val="0"/>
                        </a:spcBef>
                      </a:pPr>
                      <a:r>
                        <a:rPr lang="en-US" sz="1800">
                          <a:solidFill>
                            <a:schemeClr val="bg1"/>
                          </a:solidFill>
                          <a:latin typeface=" Arial"/>
                          <a:cs typeface="Calibri"/>
                        </a:rPr>
                        <a:t>Next Generation Transponder II (NGT II)</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 Arial"/>
                          <a:cs typeface="Calibri"/>
                        </a:rPr>
                        <a:t>ACC-RI</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0"/>
                        </a:spcBef>
                      </a:pPr>
                      <a:r>
                        <a:rPr lang="en-US" sz="1800">
                          <a:solidFill>
                            <a:schemeClr val="bg1"/>
                          </a:solidFill>
                          <a:latin typeface=" Arial"/>
                          <a:cs typeface="Calibri"/>
                        </a:rPr>
                        <a:t>2QFY25</a:t>
                      </a:r>
                    </a:p>
                  </a:txBody>
                  <a:tcPr marL="0" marR="0" marT="3811"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24343790"/>
                  </a:ext>
                </a:extLst>
              </a:tr>
              <a:tr h="4632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0"/>
                        </a:spcBef>
                      </a:pPr>
                      <a:r>
                        <a:rPr lang="en-US" sz="1800">
                          <a:solidFill>
                            <a:schemeClr val="bg1"/>
                          </a:solidFill>
                          <a:latin typeface=" Arial"/>
                          <a:cs typeface="Calibri"/>
                        </a:rPr>
                        <a:t>SERVICES</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0"/>
                        </a:spcBef>
                      </a:pPr>
                      <a:r>
                        <a:rPr lang="en-US" sz="1800">
                          <a:solidFill>
                            <a:schemeClr val="bg1"/>
                          </a:solidFill>
                          <a:latin typeface=" Arial"/>
                          <a:cs typeface="Calibri"/>
                        </a:rPr>
                        <a:t>SAAS PDSS / Capability Support</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 Arial"/>
                          <a:cs typeface="Calibri"/>
                        </a:rPr>
                        <a:t>ACC-RI</a:t>
                      </a:r>
                    </a:p>
                  </a:txBody>
                  <a:tcPr marL="0" marR="0" marT="38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0"/>
                        </a:spcBef>
                      </a:pPr>
                      <a:r>
                        <a:rPr lang="en-US" sz="1800">
                          <a:solidFill>
                            <a:schemeClr val="bg1"/>
                          </a:solidFill>
                          <a:latin typeface=" Arial"/>
                          <a:cs typeface="Calibri"/>
                        </a:rPr>
                        <a:t>2QFY25</a:t>
                      </a:r>
                    </a:p>
                  </a:txBody>
                  <a:tcPr marL="0" marR="0" marT="3811"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27837434"/>
                  </a:ext>
                </a:extLst>
              </a:tr>
            </a:tbl>
          </a:graphicData>
        </a:graphic>
      </p:graphicFrame>
      <p:sp>
        <p:nvSpPr>
          <p:cNvPr id="4" name="TextBox 3">
            <a:extLst>
              <a:ext uri="{FF2B5EF4-FFF2-40B4-BE49-F238E27FC236}">
                <a16:creationId xmlns:a16="http://schemas.microsoft.com/office/drawing/2014/main" id="{23763040-8D5B-A8F1-75D9-E9AED85ADBEF}"/>
              </a:ext>
            </a:extLst>
          </p:cNvPr>
          <p:cNvSpPr txBox="1"/>
          <p:nvPr/>
        </p:nvSpPr>
        <p:spPr>
          <a:xfrm>
            <a:off x="466006" y="4903515"/>
            <a:ext cx="11259988" cy="731520"/>
          </a:xfrm>
          <a:prstGeom prst="rect">
            <a:avLst/>
          </a:prstGeom>
          <a:solidFill>
            <a:srgbClr val="000000"/>
          </a:solidFill>
          <a:ln w="25400">
            <a:solidFill>
              <a:srgbClr val="FFC000"/>
            </a:solidFill>
          </a:ln>
        </p:spPr>
        <p:txBody>
          <a:bodyPr wrap="square" rtlCol="0" anchor="ctr" anchorCtr="0">
            <a:noAutofit/>
          </a:bodyPr>
          <a:lstStyle>
            <a:defPPr>
              <a:defRPr lang="en-US"/>
            </a:defPPr>
            <a:lvl1pPr algn="ctr">
              <a:defRPr sz="4000" b="1" i="1">
                <a:latin typeface="Arial" panose="020B0604020202020204" pitchFamily="34" charset="0"/>
                <a:cs typeface="Arial" panose="020B0604020202020204" pitchFamily="34" charset="0"/>
              </a:defRPr>
            </a:lvl1pPr>
          </a:lstStyle>
          <a:p>
            <a:pPr marL="0" marR="0" lvl="0" indent="0" algn="ctr" defTabSz="457178" eaLnBrk="1" fontAlgn="auto" latinLnBrk="0" hangingPunct="1">
              <a:lnSpc>
                <a:spcPct val="100000"/>
              </a:lnSpc>
              <a:spcBef>
                <a:spcPts val="0"/>
              </a:spcBef>
              <a:spcAft>
                <a:spcPts val="0"/>
              </a:spcAft>
              <a:buClrTx/>
              <a:buSzTx/>
              <a:buFontTx/>
              <a:buNone/>
              <a:tabLst/>
              <a:defRPr/>
            </a:pPr>
            <a:r>
              <a:rPr lang="en-US" sz="2000" i="0" kern="0">
                <a:solidFill>
                  <a:prstClr val="white"/>
                </a:solidFill>
              </a:rPr>
              <a:t>For updates see: </a:t>
            </a:r>
            <a:r>
              <a:rPr lang="en-US" sz="2000" i="0">
                <a:hlinkClick r:id="rId3">
                  <a:extLst>
                    <a:ext uri="{A12FA001-AC4F-418D-AE19-62706E023703}">
                      <ahyp:hlinkClr xmlns:ahyp="http://schemas.microsoft.com/office/drawing/2018/hyperlinkcolor" val="tx"/>
                    </a:ext>
                  </a:extLst>
                </a:hlinkClick>
              </a:rPr>
              <a:t>https://www.eis.army.mil/forecast-to-industry</a:t>
            </a:r>
            <a:r>
              <a:rPr lang="en-US" sz="2000" i="0"/>
              <a:t> </a:t>
            </a:r>
            <a:r>
              <a:rPr lang="en-US" sz="2000" i="0" kern="0">
                <a:solidFill>
                  <a:prstClr val="white"/>
                </a:solidFill>
              </a:rPr>
              <a:t>/ SAM.GOV</a:t>
            </a:r>
            <a:endParaRPr kumimoji="0" lang="en-US" sz="20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972746B-7D67-4CCC-E361-6D37D809421B}"/>
              </a:ext>
            </a:extLst>
          </p:cNvPr>
          <p:cNvSpPr txBox="1"/>
          <p:nvPr/>
        </p:nvSpPr>
        <p:spPr>
          <a:xfrm>
            <a:off x="142717" y="6335720"/>
            <a:ext cx="10097129" cy="461665"/>
          </a:xfrm>
          <a:prstGeom prst="rect">
            <a:avLst/>
          </a:prstGeom>
          <a:noFill/>
        </p:spPr>
        <p:txBody>
          <a:bodyPr wrap="square" numCol="4" rtlCol="0">
            <a:spAutoFit/>
          </a:bodyPr>
          <a:lstStyle/>
          <a:p>
            <a:pPr defTabSz="457200"/>
            <a:r>
              <a:rPr lang="en-US" sz="800">
                <a:latin typeface=" Arial"/>
              </a:rPr>
              <a:t>ACC-RI = Army Contracting Command – Rock Island</a:t>
            </a:r>
          </a:p>
          <a:p>
            <a:pPr defTabSz="457200"/>
            <a:r>
              <a:rPr lang="en-US" sz="800">
                <a:latin typeface=" Arial"/>
              </a:rPr>
              <a:t>PDSS = Post Development and Software Support</a:t>
            </a:r>
          </a:p>
          <a:p>
            <a:pPr defTabSz="457200"/>
            <a:endParaRPr lang="en-US" sz="700">
              <a:solidFill>
                <a:prstClr val="black"/>
              </a:solidFill>
              <a:latin typeface=" Arial"/>
            </a:endParaRPr>
          </a:p>
          <a:p>
            <a:pPr defTabSz="457200"/>
            <a:endParaRPr lang="en-US" sz="700">
              <a:solidFill>
                <a:prstClr val="black"/>
              </a:solidFill>
              <a:latin typeface=" Arial"/>
            </a:endParaRPr>
          </a:p>
          <a:p>
            <a:pPr defTabSz="457200"/>
            <a:endParaRPr lang="en-US" sz="700">
              <a:solidFill>
                <a:prstClr val="black"/>
              </a:solidFill>
              <a:latin typeface=" Arial"/>
            </a:endParaRPr>
          </a:p>
        </p:txBody>
      </p:sp>
    </p:spTree>
    <p:extLst>
      <p:ext uri="{BB962C8B-B14F-4D97-AF65-F5344CB8AC3E}">
        <p14:creationId xmlns:p14="http://schemas.microsoft.com/office/powerpoint/2010/main" val="410818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3878B1B2-6BA3-D363-5ADF-A5462630B75F}"/>
              </a:ext>
            </a:extLst>
          </p:cNvPr>
          <p:cNvSpPr txBox="1">
            <a:spLocks/>
          </p:cNvSpPr>
          <p:nvPr/>
        </p:nvSpPr>
        <p:spPr>
          <a:xfrm>
            <a:off x="3344862" y="2605508"/>
            <a:ext cx="5502275" cy="12652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a:latin typeface=" Arial"/>
              </a:rPr>
              <a:t>Q&amp;A</a:t>
            </a:r>
          </a:p>
        </p:txBody>
      </p:sp>
    </p:spTree>
    <p:extLst>
      <p:ext uri="{BB962C8B-B14F-4D97-AF65-F5344CB8AC3E}">
        <p14:creationId xmlns:p14="http://schemas.microsoft.com/office/powerpoint/2010/main" val="215468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9C62333-FCD4-AE98-1EBE-D2BD7546DE4A}"/>
              </a:ext>
            </a:extLst>
          </p:cNvPr>
          <p:cNvSpPr>
            <a:spLocks noGrp="1"/>
          </p:cNvSpPr>
          <p:nvPr>
            <p:ph type="title"/>
          </p:nvPr>
        </p:nvSpPr>
        <p:spPr>
          <a:xfrm>
            <a:off x="536350" y="1867883"/>
            <a:ext cx="10167018" cy="691280"/>
          </a:xfrm>
        </p:spPr>
        <p:txBody>
          <a:bodyPr>
            <a:normAutofit fontScale="90000"/>
          </a:bodyPr>
          <a:lstStyle/>
          <a:p>
            <a:pPr>
              <a:lnSpc>
                <a:spcPct val="100000"/>
              </a:lnSpc>
            </a:pPr>
            <a:r>
              <a:rPr lang="en-US">
                <a:solidFill>
                  <a:schemeClr val="tx1"/>
                </a:solidFill>
                <a:latin typeface="Arial"/>
                <a:cs typeface="Arial"/>
              </a:rPr>
              <a:t>THE ARMY RELIES </a:t>
            </a:r>
            <a:r>
              <a:rPr lang="en-US">
                <a:latin typeface="Arial"/>
                <a:cs typeface="Arial"/>
              </a:rPr>
              <a:t>ON PEO EIS</a:t>
            </a:r>
            <a:endParaRPr lang="en-US"/>
          </a:p>
        </p:txBody>
      </p:sp>
      <p:pic>
        <p:nvPicPr>
          <p:cNvPr id="21" name="Picture 5">
            <a:extLst>
              <a:ext uri="{FF2B5EF4-FFF2-40B4-BE49-F238E27FC236}">
                <a16:creationId xmlns:a16="http://schemas.microsoft.com/office/drawing/2014/main" id="{6C0CDB98-88BA-8851-8988-7C80CB9972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535" y="5073865"/>
            <a:ext cx="268604" cy="258942"/>
          </a:xfrm>
          <a:prstGeom prst="rect">
            <a:avLst/>
          </a:prstGeom>
        </p:spPr>
      </p:pic>
      <p:pic>
        <p:nvPicPr>
          <p:cNvPr id="22" name="Picture 7" descr="A picture containing transport&#10;&#10;Description generated with very high confidence">
            <a:extLst>
              <a:ext uri="{FF2B5EF4-FFF2-40B4-BE49-F238E27FC236}">
                <a16:creationId xmlns:a16="http://schemas.microsoft.com/office/drawing/2014/main" id="{17673A0D-DDE6-A567-D6AE-B6609A1C1F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831" y="5740116"/>
            <a:ext cx="243578" cy="249519"/>
          </a:xfrm>
          <a:prstGeom prst="rect">
            <a:avLst/>
          </a:prstGeom>
        </p:spPr>
      </p:pic>
      <p:pic>
        <p:nvPicPr>
          <p:cNvPr id="23" name="Picture 9" descr="A close up of a logo&#10;&#10;Description generated with high confidence">
            <a:extLst>
              <a:ext uri="{FF2B5EF4-FFF2-40B4-BE49-F238E27FC236}">
                <a16:creationId xmlns:a16="http://schemas.microsoft.com/office/drawing/2014/main" id="{95AB9828-E4CF-6E8D-92A2-5C699BCDC5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688" y="5398754"/>
            <a:ext cx="302987" cy="291105"/>
          </a:xfrm>
          <a:prstGeom prst="rect">
            <a:avLst/>
          </a:prstGeom>
        </p:spPr>
      </p:pic>
      <p:sp>
        <p:nvSpPr>
          <p:cNvPr id="24" name="TextBox 23">
            <a:extLst>
              <a:ext uri="{FF2B5EF4-FFF2-40B4-BE49-F238E27FC236}">
                <a16:creationId xmlns:a16="http://schemas.microsoft.com/office/drawing/2014/main" id="{60BC926F-2000-3EE9-6F5C-24DF4AF89FCF}"/>
              </a:ext>
            </a:extLst>
          </p:cNvPr>
          <p:cNvSpPr txBox="1"/>
          <p:nvPr/>
        </p:nvSpPr>
        <p:spPr>
          <a:xfrm>
            <a:off x="911109" y="5718327"/>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latin typeface="Arial"/>
                <a:cs typeface="Arial"/>
              </a:rPr>
              <a:t>WWW.EIS.ARMY.MIL</a:t>
            </a:r>
          </a:p>
        </p:txBody>
      </p:sp>
      <p:sp>
        <p:nvSpPr>
          <p:cNvPr id="25" name="TextBox 24">
            <a:extLst>
              <a:ext uri="{FF2B5EF4-FFF2-40B4-BE49-F238E27FC236}">
                <a16:creationId xmlns:a16="http://schemas.microsoft.com/office/drawing/2014/main" id="{985DBD6C-BE8F-1016-F3FA-AD0FB2D95E4C}"/>
              </a:ext>
            </a:extLst>
          </p:cNvPr>
          <p:cNvSpPr txBox="1"/>
          <p:nvPr/>
        </p:nvSpPr>
        <p:spPr>
          <a:xfrm>
            <a:off x="899830" y="5398754"/>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latin typeface="Arial"/>
                <a:cs typeface="Arial"/>
              </a:rPr>
              <a:t>@PEOEISPAOFFICE</a:t>
            </a:r>
          </a:p>
        </p:txBody>
      </p:sp>
      <p:sp>
        <p:nvSpPr>
          <p:cNvPr id="26" name="TextBox 25">
            <a:extLst>
              <a:ext uri="{FF2B5EF4-FFF2-40B4-BE49-F238E27FC236}">
                <a16:creationId xmlns:a16="http://schemas.microsoft.com/office/drawing/2014/main" id="{9F6A4041-32E1-4166-0524-3C99B28E595F}"/>
              </a:ext>
            </a:extLst>
          </p:cNvPr>
          <p:cNvSpPr txBox="1"/>
          <p:nvPr/>
        </p:nvSpPr>
        <p:spPr>
          <a:xfrm>
            <a:off x="899830" y="5037194"/>
            <a:ext cx="32778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err="1">
                <a:latin typeface="Arial"/>
                <a:cs typeface="Arial"/>
              </a:rPr>
              <a:t>PEO.EIS</a:t>
            </a:r>
            <a:endParaRPr lang="en-US" sz="1200" b="1">
              <a:latin typeface="Arial"/>
              <a:cs typeface="Arial"/>
            </a:endParaRPr>
          </a:p>
        </p:txBody>
      </p:sp>
      <p:sp>
        <p:nvSpPr>
          <p:cNvPr id="27" name="Oval 26">
            <a:extLst>
              <a:ext uri="{FF2B5EF4-FFF2-40B4-BE49-F238E27FC236}">
                <a16:creationId xmlns:a16="http://schemas.microsoft.com/office/drawing/2014/main" id="{90DA643B-FFE0-B9AA-CF3F-F47526E31C63}"/>
              </a:ext>
            </a:extLst>
          </p:cNvPr>
          <p:cNvSpPr/>
          <p:nvPr/>
        </p:nvSpPr>
        <p:spPr>
          <a:xfrm>
            <a:off x="648170" y="4715700"/>
            <a:ext cx="271657" cy="268248"/>
          </a:xfrm>
          <a:prstGeom prst="ellipse">
            <a:avLst/>
          </a:prstGeom>
          <a:solidFill>
            <a:srgbClr val="FFD53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7">
            <a:extLst>
              <a:ext uri="{FF2B5EF4-FFF2-40B4-BE49-F238E27FC236}">
                <a16:creationId xmlns:a16="http://schemas.microsoft.com/office/drawing/2014/main" id="{0A390DEC-139C-6E51-7D08-A5C95FBE7A7E}"/>
              </a:ext>
            </a:extLst>
          </p:cNvPr>
          <p:cNvSpPr txBox="1"/>
          <p:nvPr/>
        </p:nvSpPr>
        <p:spPr>
          <a:xfrm>
            <a:off x="908548" y="4715700"/>
            <a:ext cx="3277829"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b="1">
                <a:latin typeface="Arial"/>
                <a:cs typeface="Arial"/>
              </a:rPr>
              <a:t>COMPANY/</a:t>
            </a:r>
            <a:r>
              <a:rPr lang="en-US" sz="1200" b="1" err="1">
                <a:latin typeface="Arial"/>
                <a:cs typeface="Arial"/>
              </a:rPr>
              <a:t>USARMYPEOEIS</a:t>
            </a:r>
            <a:endParaRPr lang="en-US" sz="1200" b="1">
              <a:latin typeface="Arial"/>
              <a:cs typeface="Arial"/>
            </a:endParaRPr>
          </a:p>
        </p:txBody>
      </p:sp>
      <p:pic>
        <p:nvPicPr>
          <p:cNvPr id="29" name="Picture 28">
            <a:extLst>
              <a:ext uri="{FF2B5EF4-FFF2-40B4-BE49-F238E27FC236}">
                <a16:creationId xmlns:a16="http://schemas.microsoft.com/office/drawing/2014/main" id="{B4965032-C4C5-2453-83CD-4662682828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385" y="4752583"/>
            <a:ext cx="195027" cy="195027"/>
          </a:xfrm>
          <a:prstGeom prst="rect">
            <a:avLst/>
          </a:prstGeom>
        </p:spPr>
      </p:pic>
      <p:sp>
        <p:nvSpPr>
          <p:cNvPr id="30" name="Oval 29">
            <a:extLst>
              <a:ext uri="{FF2B5EF4-FFF2-40B4-BE49-F238E27FC236}">
                <a16:creationId xmlns:a16="http://schemas.microsoft.com/office/drawing/2014/main" id="{B33EF98E-FCE4-8459-4503-FBE9019BDA5F}"/>
              </a:ext>
            </a:extLst>
          </p:cNvPr>
          <p:cNvSpPr/>
          <p:nvPr/>
        </p:nvSpPr>
        <p:spPr>
          <a:xfrm>
            <a:off x="644427" y="6062810"/>
            <a:ext cx="271657" cy="268248"/>
          </a:xfrm>
          <a:prstGeom prst="ellipse">
            <a:avLst/>
          </a:prstGeom>
          <a:solidFill>
            <a:srgbClr val="FFD530"/>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TextBox 30">
            <a:extLst>
              <a:ext uri="{FF2B5EF4-FFF2-40B4-BE49-F238E27FC236}">
                <a16:creationId xmlns:a16="http://schemas.microsoft.com/office/drawing/2014/main" id="{1C67F4B4-B85D-0B34-B470-76C4118FFD59}"/>
              </a:ext>
            </a:extLst>
          </p:cNvPr>
          <p:cNvSpPr txBox="1"/>
          <p:nvPr/>
        </p:nvSpPr>
        <p:spPr>
          <a:xfrm>
            <a:off x="926675" y="6058435"/>
            <a:ext cx="1734101"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latin typeface="Arial"/>
                <a:cs typeface="Arial"/>
              </a:rPr>
              <a:t>@USARMY.PEOEIS</a:t>
            </a:r>
          </a:p>
        </p:txBody>
      </p:sp>
      <p:pic>
        <p:nvPicPr>
          <p:cNvPr id="32" name="Picture 31">
            <a:extLst>
              <a:ext uri="{FF2B5EF4-FFF2-40B4-BE49-F238E27FC236}">
                <a16:creationId xmlns:a16="http://schemas.microsoft.com/office/drawing/2014/main" id="{9F984818-3A43-4A35-B751-BD11F67CC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328" y="6113181"/>
            <a:ext cx="179347" cy="179347"/>
          </a:xfrm>
          <a:prstGeom prst="rect">
            <a:avLst/>
          </a:prstGeom>
        </p:spPr>
      </p:pic>
      <p:sp>
        <p:nvSpPr>
          <p:cNvPr id="7" name="Rectangle 6">
            <a:extLst>
              <a:ext uri="{FF2B5EF4-FFF2-40B4-BE49-F238E27FC236}">
                <a16:creationId xmlns:a16="http://schemas.microsoft.com/office/drawing/2014/main" id="{2FF7EB46-12AC-67D5-544C-00F4054BE504}"/>
              </a:ext>
            </a:extLst>
          </p:cNvPr>
          <p:cNvSpPr/>
          <p:nvPr/>
        </p:nvSpPr>
        <p:spPr>
          <a:xfrm rot="5400000">
            <a:off x="4009247" y="-752354"/>
            <a:ext cx="37849" cy="6806568"/>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739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1F20"/>
        </a:solidFill>
        <a:effectLst/>
      </p:bgPr>
    </p:bg>
    <p:spTree>
      <p:nvGrpSpPr>
        <p:cNvPr id="1" name=""/>
        <p:cNvGrpSpPr/>
        <p:nvPr/>
      </p:nvGrpSpPr>
      <p:grpSpPr>
        <a:xfrm>
          <a:off x="0" y="0"/>
          <a:ext cx="0" cy="0"/>
          <a:chOff x="0" y="0"/>
          <a:chExt cx="0" cy="0"/>
        </a:xfrm>
      </p:grpSpPr>
      <p:pic>
        <p:nvPicPr>
          <p:cNvPr id="5" name="Picture 4" descr="A logo with a planet and a letter&#10;&#10;Description automatically generated">
            <a:extLst>
              <a:ext uri="{FF2B5EF4-FFF2-40B4-BE49-F238E27FC236}">
                <a16:creationId xmlns:a16="http://schemas.microsoft.com/office/drawing/2014/main" id="{AB04A087-820C-E82B-DEEE-5D700576A09B}"/>
              </a:ext>
            </a:extLst>
          </p:cNvPr>
          <p:cNvPicPr>
            <a:picLocks noChangeAspect="1"/>
          </p:cNvPicPr>
          <p:nvPr/>
        </p:nvPicPr>
        <p:blipFill>
          <a:blip r:embed="rId2"/>
          <a:stretch>
            <a:fillRect/>
          </a:stretch>
        </p:blipFill>
        <p:spPr>
          <a:xfrm>
            <a:off x="7259095" y="2598667"/>
            <a:ext cx="3984115" cy="1343042"/>
          </a:xfrm>
          <a:prstGeom prst="rect">
            <a:avLst/>
          </a:prstGeom>
        </p:spPr>
      </p:pic>
      <p:pic>
        <p:nvPicPr>
          <p:cNvPr id="6" name="Picture 5" descr="A black background with white letters&#10;&#10;Description automatically generated">
            <a:extLst>
              <a:ext uri="{FF2B5EF4-FFF2-40B4-BE49-F238E27FC236}">
                <a16:creationId xmlns:a16="http://schemas.microsoft.com/office/drawing/2014/main" id="{CB77B03C-BE3B-536D-2C01-2FD1306D2D37}"/>
              </a:ext>
            </a:extLst>
          </p:cNvPr>
          <p:cNvPicPr>
            <a:picLocks noChangeAspect="1"/>
          </p:cNvPicPr>
          <p:nvPr/>
        </p:nvPicPr>
        <p:blipFill>
          <a:blip r:embed="rId3"/>
          <a:stretch>
            <a:fillRect/>
          </a:stretch>
        </p:blipFill>
        <p:spPr>
          <a:xfrm>
            <a:off x="577645" y="2599511"/>
            <a:ext cx="5678130" cy="1339427"/>
          </a:xfrm>
          <a:prstGeom prst="rect">
            <a:avLst/>
          </a:prstGeom>
        </p:spPr>
      </p:pic>
    </p:spTree>
    <p:extLst>
      <p:ext uri="{BB962C8B-B14F-4D97-AF65-F5344CB8AC3E}">
        <p14:creationId xmlns:p14="http://schemas.microsoft.com/office/powerpoint/2010/main" val="362185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77691-BB50-F216-CEEC-6748E90EFF2B}"/>
              </a:ext>
            </a:extLst>
          </p:cNvPr>
          <p:cNvSpPr>
            <a:spLocks noGrp="1"/>
          </p:cNvSpPr>
          <p:nvPr>
            <p:ph type="ctrTitle" idx="4294967295"/>
          </p:nvPr>
        </p:nvSpPr>
        <p:spPr>
          <a:xfrm>
            <a:off x="852860" y="1210243"/>
            <a:ext cx="7423631" cy="644525"/>
          </a:xfrm>
        </p:spPr>
        <p:txBody>
          <a:bodyPr>
            <a:normAutofit/>
          </a:bodyPr>
          <a:lstStyle/>
          <a:p>
            <a:pPr algn="l"/>
            <a:r>
              <a:rPr lang="en-US" sz="3200">
                <a:latin typeface="Arial"/>
                <a:cs typeface="Arial"/>
              </a:rPr>
              <a:t>OUR THREE PILLARS</a:t>
            </a:r>
            <a:endParaRPr lang="en-US" sz="3200" i="1"/>
          </a:p>
        </p:txBody>
      </p:sp>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F84D03-5430-0B9A-6A28-D535295A7D42}"/>
              </a:ext>
            </a:extLst>
          </p:cNvPr>
          <p:cNvSpPr txBox="1"/>
          <p:nvPr/>
        </p:nvSpPr>
        <p:spPr>
          <a:xfrm>
            <a:off x="1244432" y="4684841"/>
            <a:ext cx="2850068" cy="830997"/>
          </a:xfrm>
          <a:prstGeom prst="rect">
            <a:avLst/>
          </a:prstGeom>
          <a:noFill/>
        </p:spPr>
        <p:txBody>
          <a:bodyPr wrap="square" lIns="91440" tIns="45720" rIns="91440" bIns="45720" anchor="t">
            <a:spAutoFit/>
          </a:bodyPr>
          <a:lstStyle/>
          <a:p>
            <a:pPr algn="ctr"/>
            <a:r>
              <a:rPr lang="en-US" sz="1600">
                <a:latin typeface=" Arial"/>
              </a:rPr>
              <a:t>Become Agile Practitioners to deliver earlier, faster and more frequently</a:t>
            </a:r>
          </a:p>
        </p:txBody>
      </p:sp>
      <p:sp>
        <p:nvSpPr>
          <p:cNvPr id="29" name="TextBox 28">
            <a:extLst>
              <a:ext uri="{FF2B5EF4-FFF2-40B4-BE49-F238E27FC236}">
                <a16:creationId xmlns:a16="http://schemas.microsoft.com/office/drawing/2014/main" id="{2B5B9589-0A7A-D83E-97B1-C030525517DB}"/>
              </a:ext>
            </a:extLst>
          </p:cNvPr>
          <p:cNvSpPr txBox="1"/>
          <p:nvPr/>
        </p:nvSpPr>
        <p:spPr>
          <a:xfrm>
            <a:off x="4531470" y="3960564"/>
            <a:ext cx="2850068" cy="338554"/>
          </a:xfrm>
          <a:prstGeom prst="rect">
            <a:avLst/>
          </a:prstGeom>
          <a:noFill/>
        </p:spPr>
        <p:txBody>
          <a:bodyPr wrap="square">
            <a:spAutoFit/>
          </a:bodyPr>
          <a:lstStyle/>
          <a:p>
            <a:pPr algn="ctr"/>
            <a:r>
              <a:rPr lang="en-US" sz="1600" b="1">
                <a:latin typeface=" Arial"/>
              </a:rPr>
              <a:t>Simplicity</a:t>
            </a:r>
            <a:endParaRPr lang="en-US" sz="1600" b="1">
              <a:solidFill>
                <a:srgbClr val="F4C80C"/>
              </a:solidFill>
              <a:latin typeface=" Arial"/>
            </a:endParaRPr>
          </a:p>
        </p:txBody>
      </p:sp>
      <p:sp>
        <p:nvSpPr>
          <p:cNvPr id="30" name="TextBox 29">
            <a:extLst>
              <a:ext uri="{FF2B5EF4-FFF2-40B4-BE49-F238E27FC236}">
                <a16:creationId xmlns:a16="http://schemas.microsoft.com/office/drawing/2014/main" id="{253634CE-1316-1543-169A-F80F4FEFD88E}"/>
              </a:ext>
            </a:extLst>
          </p:cNvPr>
          <p:cNvSpPr txBox="1"/>
          <p:nvPr/>
        </p:nvSpPr>
        <p:spPr>
          <a:xfrm>
            <a:off x="7783262" y="3960564"/>
            <a:ext cx="2850068" cy="338554"/>
          </a:xfrm>
          <a:prstGeom prst="rect">
            <a:avLst/>
          </a:prstGeom>
          <a:noFill/>
        </p:spPr>
        <p:txBody>
          <a:bodyPr wrap="square" lIns="91440" tIns="45720" rIns="91440" bIns="45720" anchor="t">
            <a:spAutoFit/>
          </a:bodyPr>
          <a:lstStyle/>
          <a:p>
            <a:pPr algn="ctr"/>
            <a:r>
              <a:rPr lang="en-US" sz="1600" b="1">
                <a:latin typeface=" Arial"/>
              </a:rPr>
              <a:t>Excellence </a:t>
            </a:r>
          </a:p>
        </p:txBody>
      </p:sp>
      <p:sp>
        <p:nvSpPr>
          <p:cNvPr id="33" name="Oval 32">
            <a:extLst>
              <a:ext uri="{FF2B5EF4-FFF2-40B4-BE49-F238E27FC236}">
                <a16:creationId xmlns:a16="http://schemas.microsoft.com/office/drawing/2014/main" id="{638E100D-D912-6F21-C1F0-6A9760CE5AC3}"/>
              </a:ext>
            </a:extLst>
          </p:cNvPr>
          <p:cNvSpPr/>
          <p:nvPr/>
        </p:nvSpPr>
        <p:spPr>
          <a:xfrm>
            <a:off x="8479715"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1F65D3E-7D9E-903C-4EA7-92B5D39A351B}"/>
              </a:ext>
            </a:extLst>
          </p:cNvPr>
          <p:cNvSpPr/>
          <p:nvPr/>
        </p:nvSpPr>
        <p:spPr>
          <a:xfrm>
            <a:off x="5277712"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C553C75-2744-99AE-32E9-A14A4CFAD1C3}"/>
              </a:ext>
            </a:extLst>
          </p:cNvPr>
          <p:cNvSpPr/>
          <p:nvPr/>
        </p:nvSpPr>
        <p:spPr>
          <a:xfrm>
            <a:off x="2063454" y="2482128"/>
            <a:ext cx="1327007" cy="1274815"/>
          </a:xfrm>
          <a:prstGeom prst="ellipse">
            <a:avLst/>
          </a:prstGeom>
          <a:noFill/>
          <a:ln w="38100">
            <a:solidFill>
              <a:srgbClr val="F4C8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D9882F-4DFD-6EEB-A0EB-52FB20DD4632}"/>
              </a:ext>
            </a:extLst>
          </p:cNvPr>
          <p:cNvPicPr>
            <a:picLocks noChangeAspect="1"/>
          </p:cNvPicPr>
          <p:nvPr/>
        </p:nvPicPr>
        <p:blipFill>
          <a:blip r:embed="rId3"/>
          <a:stretch>
            <a:fillRect/>
          </a:stretch>
        </p:blipFill>
        <p:spPr>
          <a:xfrm>
            <a:off x="8605837" y="2631273"/>
            <a:ext cx="1100139" cy="1092294"/>
          </a:xfrm>
          <a:prstGeom prst="rect">
            <a:avLst/>
          </a:prstGeom>
        </p:spPr>
      </p:pic>
      <p:pic>
        <p:nvPicPr>
          <p:cNvPr id="7" name="Picture 6">
            <a:extLst>
              <a:ext uri="{FF2B5EF4-FFF2-40B4-BE49-F238E27FC236}">
                <a16:creationId xmlns:a16="http://schemas.microsoft.com/office/drawing/2014/main" id="{2E93C456-5490-ED19-DF55-BF3DE91CCFF1}"/>
              </a:ext>
            </a:extLst>
          </p:cNvPr>
          <p:cNvPicPr>
            <a:picLocks noChangeAspect="1"/>
          </p:cNvPicPr>
          <p:nvPr/>
        </p:nvPicPr>
        <p:blipFill>
          <a:blip r:embed="rId4"/>
          <a:stretch>
            <a:fillRect/>
          </a:stretch>
        </p:blipFill>
        <p:spPr>
          <a:xfrm>
            <a:off x="2140140" y="2560551"/>
            <a:ext cx="1171539" cy="1115848"/>
          </a:xfrm>
          <a:prstGeom prst="rect">
            <a:avLst/>
          </a:prstGeom>
        </p:spPr>
      </p:pic>
      <p:pic>
        <p:nvPicPr>
          <p:cNvPr id="9" name="Picture 8">
            <a:extLst>
              <a:ext uri="{FF2B5EF4-FFF2-40B4-BE49-F238E27FC236}">
                <a16:creationId xmlns:a16="http://schemas.microsoft.com/office/drawing/2014/main" id="{1CD3E31D-8B73-B880-9F6B-177D6BA92C49}"/>
              </a:ext>
            </a:extLst>
          </p:cNvPr>
          <p:cNvPicPr>
            <a:picLocks noChangeAspect="1"/>
          </p:cNvPicPr>
          <p:nvPr/>
        </p:nvPicPr>
        <p:blipFill>
          <a:blip r:embed="rId5"/>
          <a:stretch>
            <a:fillRect/>
          </a:stretch>
        </p:blipFill>
        <p:spPr>
          <a:xfrm>
            <a:off x="5548245" y="2720433"/>
            <a:ext cx="797339" cy="808382"/>
          </a:xfrm>
          <a:prstGeom prst="rect">
            <a:avLst/>
          </a:prstGeom>
        </p:spPr>
      </p:pic>
      <p:sp>
        <p:nvSpPr>
          <p:cNvPr id="10" name="TextBox 9">
            <a:extLst>
              <a:ext uri="{FF2B5EF4-FFF2-40B4-BE49-F238E27FC236}">
                <a16:creationId xmlns:a16="http://schemas.microsoft.com/office/drawing/2014/main" id="{5324EE41-97CB-C492-786C-AAC941F139DE}"/>
              </a:ext>
            </a:extLst>
          </p:cNvPr>
          <p:cNvSpPr txBox="1"/>
          <p:nvPr/>
        </p:nvSpPr>
        <p:spPr>
          <a:xfrm>
            <a:off x="1309945" y="4020920"/>
            <a:ext cx="2850068" cy="338554"/>
          </a:xfrm>
          <a:prstGeom prst="rect">
            <a:avLst/>
          </a:prstGeom>
          <a:noFill/>
        </p:spPr>
        <p:txBody>
          <a:bodyPr wrap="square" lIns="91440" tIns="45720" rIns="91440" bIns="45720" anchor="t">
            <a:spAutoFit/>
          </a:bodyPr>
          <a:lstStyle/>
          <a:p>
            <a:pPr algn="ctr"/>
            <a:r>
              <a:rPr lang="en-US" sz="1600" b="1">
                <a:latin typeface=" Arial"/>
              </a:rPr>
              <a:t>Speed</a:t>
            </a:r>
            <a:endParaRPr lang="en-US" sz="1600" b="1">
              <a:solidFill>
                <a:srgbClr val="F4C80C"/>
              </a:solidFill>
              <a:latin typeface=" Arial"/>
            </a:endParaRPr>
          </a:p>
        </p:txBody>
      </p:sp>
      <p:sp>
        <p:nvSpPr>
          <p:cNvPr id="11" name="TextBox 10">
            <a:extLst>
              <a:ext uri="{FF2B5EF4-FFF2-40B4-BE49-F238E27FC236}">
                <a16:creationId xmlns:a16="http://schemas.microsoft.com/office/drawing/2014/main" id="{2DFAD164-1872-527D-2F40-736DCAA434B0}"/>
              </a:ext>
            </a:extLst>
          </p:cNvPr>
          <p:cNvSpPr txBox="1"/>
          <p:nvPr/>
        </p:nvSpPr>
        <p:spPr>
          <a:xfrm>
            <a:off x="4518768" y="4684840"/>
            <a:ext cx="2850068" cy="830997"/>
          </a:xfrm>
          <a:prstGeom prst="rect">
            <a:avLst/>
          </a:prstGeom>
          <a:noFill/>
        </p:spPr>
        <p:txBody>
          <a:bodyPr wrap="square" lIns="91440" tIns="45720" rIns="91440" bIns="45720" anchor="t">
            <a:spAutoFit/>
          </a:bodyPr>
          <a:lstStyle/>
          <a:p>
            <a:pPr algn="ctr"/>
            <a:r>
              <a:rPr lang="en-US" sz="1600">
                <a:latin typeface=" Arial"/>
              </a:rPr>
              <a:t>Decompose, streamline and simplify. Remove programmatic clutter</a:t>
            </a:r>
            <a:endParaRPr lang="en-US"/>
          </a:p>
        </p:txBody>
      </p:sp>
      <p:sp>
        <p:nvSpPr>
          <p:cNvPr id="12" name="TextBox 11">
            <a:extLst>
              <a:ext uri="{FF2B5EF4-FFF2-40B4-BE49-F238E27FC236}">
                <a16:creationId xmlns:a16="http://schemas.microsoft.com/office/drawing/2014/main" id="{04375626-1BAD-9EB1-B022-23AD3886842A}"/>
              </a:ext>
            </a:extLst>
          </p:cNvPr>
          <p:cNvSpPr txBox="1"/>
          <p:nvPr/>
        </p:nvSpPr>
        <p:spPr>
          <a:xfrm>
            <a:off x="7778015" y="4684839"/>
            <a:ext cx="2850068" cy="1077218"/>
          </a:xfrm>
          <a:prstGeom prst="rect">
            <a:avLst/>
          </a:prstGeom>
          <a:noFill/>
        </p:spPr>
        <p:txBody>
          <a:bodyPr wrap="square" lIns="91440" tIns="45720" rIns="91440" bIns="45720" anchor="t">
            <a:spAutoFit/>
          </a:bodyPr>
          <a:lstStyle/>
          <a:p>
            <a:pPr algn="ctr"/>
            <a:r>
              <a:rPr lang="en-US" sz="1600">
                <a:latin typeface=" Arial"/>
              </a:rPr>
              <a:t>Deliver better quality by testing every sprint, engaging customers earlier and using automated testing</a:t>
            </a:r>
          </a:p>
        </p:txBody>
      </p:sp>
    </p:spTree>
    <p:extLst>
      <p:ext uri="{BB962C8B-B14F-4D97-AF65-F5344CB8AC3E}">
        <p14:creationId xmlns:p14="http://schemas.microsoft.com/office/powerpoint/2010/main" val="33675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3" grpId="0" animBg="1"/>
      <p:bldP spid="5" grpId="0" animBg="1"/>
      <p:bldP spid="4" grpId="0" animBg="1"/>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a:latin typeface="Arial"/>
                <a:cs typeface="Arial"/>
              </a:rPr>
              <a:t>MISSION </a:t>
            </a:r>
            <a:r>
              <a:rPr lang="en-US">
                <a:latin typeface="Arial"/>
                <a:cs typeface="Arial"/>
              </a:rPr>
              <a:t>AREAS</a:t>
            </a:r>
            <a:endParaRPr lang="en-US">
              <a:solidFill>
                <a:schemeClr val="bg1"/>
              </a:solidFill>
            </a:endParaRPr>
          </a:p>
        </p:txBody>
      </p:sp>
      <p:sp>
        <p:nvSpPr>
          <p:cNvPr id="8" name="Rectangle 7">
            <a:extLst>
              <a:ext uri="{FF2B5EF4-FFF2-40B4-BE49-F238E27FC236}">
                <a16:creationId xmlns:a16="http://schemas.microsoft.com/office/drawing/2014/main" id="{D7A0BC77-2E02-F814-3A79-E30920852031}"/>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494C61F-2F74-2C53-B6B0-E8C1247DA676}"/>
              </a:ext>
            </a:extLst>
          </p:cNvPr>
          <p:cNvSpPr>
            <a:spLocks noGrp="1"/>
          </p:cNvSpPr>
          <p:nvPr/>
        </p:nvSpPr>
        <p:spPr>
          <a:xfrm>
            <a:off x="829848" y="3187244"/>
            <a:ext cx="2499359" cy="1275909"/>
          </a:xfrm>
          <a:prstGeom prst="rect">
            <a:avLst/>
          </a:prstGeom>
        </p:spPr>
        <p:txBody>
          <a:bodyPr vert="horz" lIns="0" tIns="0" rIns="0" bIns="0" spcCol="365760" rtlCol="0">
            <a:noAutofit/>
          </a:bodyPr>
          <a:lstStyle>
            <a:lvl1pPr marL="137160" indent="-137160" algn="l" defTabSz="914400" rtl="0" eaLnBrk="1" latinLnBrk="0" hangingPunct="1">
              <a:lnSpc>
                <a:spcPct val="95000"/>
              </a:lnSpc>
              <a:spcBef>
                <a:spcPts val="1000"/>
              </a:spcBef>
              <a:buFont typeface="Arial" panose="020B0604020202020204" pitchFamily="34" charset="0"/>
              <a:buChar char="▪"/>
              <a:defRPr sz="1300" kern="1200">
                <a:solidFill>
                  <a:schemeClr val="tx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marL="0" indent="0">
              <a:lnSpc>
                <a:spcPct val="110000"/>
              </a:lnSpc>
              <a:buNone/>
            </a:pPr>
            <a:r>
              <a:rPr lang="en-US" sz="1400" b="0" i="0">
                <a:solidFill>
                  <a:srgbClr val="FFFFFF"/>
                </a:solidFill>
                <a:effectLst/>
                <a:latin typeface="Arial"/>
                <a:cs typeface="Arial"/>
              </a:rPr>
              <a:t>We make data visible, accessible, understandable, trusted and interoperable.</a:t>
            </a:r>
            <a:endParaRPr lang="en-US" sz="1400">
              <a:solidFill>
                <a:srgbClr val="FFFFFF"/>
              </a:solidFill>
              <a:latin typeface="Arial"/>
              <a:cs typeface="Arial"/>
            </a:endParaRPr>
          </a:p>
        </p:txBody>
      </p:sp>
      <p:sp>
        <p:nvSpPr>
          <p:cNvPr id="9" name="Content Placeholder 5">
            <a:extLst>
              <a:ext uri="{FF2B5EF4-FFF2-40B4-BE49-F238E27FC236}">
                <a16:creationId xmlns:a16="http://schemas.microsoft.com/office/drawing/2014/main" id="{F126C4B8-86C2-DD90-FF10-0868B508073C}"/>
              </a:ext>
            </a:extLst>
          </p:cNvPr>
          <p:cNvSpPr>
            <a:spLocks noGrp="1"/>
          </p:cNvSpPr>
          <p:nvPr/>
        </p:nvSpPr>
        <p:spPr>
          <a:xfrm>
            <a:off x="4746225" y="3184696"/>
            <a:ext cx="2499359" cy="764086"/>
          </a:xfrm>
          <a:prstGeom prst="rect">
            <a:avLst/>
          </a:prstGeom>
        </p:spPr>
        <p:txBody>
          <a:bodyPr vert="horz" lIns="0" tIns="0" rIns="0" bIns="0" spcCol="365760" rtlCol="0">
            <a:noAutofit/>
          </a:bodyPr>
          <a:lstStyle>
            <a:lvl1pPr marL="137160" indent="-137160" algn="l" defTabSz="914400" rtl="0" eaLnBrk="1" latinLnBrk="0" hangingPunct="1">
              <a:lnSpc>
                <a:spcPct val="95000"/>
              </a:lnSpc>
              <a:spcBef>
                <a:spcPts val="1000"/>
              </a:spcBef>
              <a:buFont typeface="Arial" panose="020B0604020202020204" pitchFamily="34" charset="0"/>
              <a:buChar char="▪"/>
              <a:defRPr sz="1300" kern="1200">
                <a:solidFill>
                  <a:schemeClr val="tx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marL="0" indent="0">
              <a:lnSpc>
                <a:spcPct val="110000"/>
              </a:lnSpc>
              <a:buNone/>
            </a:pPr>
            <a:r>
              <a:rPr lang="en-US" sz="1400" b="0" i="0">
                <a:solidFill>
                  <a:srgbClr val="FFFFFF"/>
                </a:solidFill>
                <a:effectLst/>
                <a:latin typeface="Arial"/>
                <a:cs typeface="Arial"/>
              </a:rPr>
              <a:t>We support Soldiers through acquisition programs, medical communications and more.</a:t>
            </a:r>
            <a:endParaRPr lang="en-US" sz="1400">
              <a:solidFill>
                <a:srgbClr val="FFFFFF"/>
              </a:solidFill>
              <a:latin typeface="Arial"/>
              <a:cs typeface="Arial"/>
            </a:endParaRPr>
          </a:p>
        </p:txBody>
      </p:sp>
      <p:sp>
        <p:nvSpPr>
          <p:cNvPr id="11" name="Content Placeholder 9">
            <a:extLst>
              <a:ext uri="{FF2B5EF4-FFF2-40B4-BE49-F238E27FC236}">
                <a16:creationId xmlns:a16="http://schemas.microsoft.com/office/drawing/2014/main" id="{2DA65809-5485-B46B-91D0-67F92D3EFDA9}"/>
              </a:ext>
            </a:extLst>
          </p:cNvPr>
          <p:cNvSpPr>
            <a:spLocks noGrp="1"/>
          </p:cNvSpPr>
          <p:nvPr/>
        </p:nvSpPr>
        <p:spPr>
          <a:xfrm>
            <a:off x="8668957" y="3178426"/>
            <a:ext cx="2628849" cy="1275909"/>
          </a:xfrm>
          <a:prstGeom prst="rect">
            <a:avLst/>
          </a:prstGeom>
        </p:spPr>
        <p:txBody>
          <a:bodyPr vert="horz" lIns="0" tIns="0" rIns="0" bIns="0" spcCol="365760" rtlCol="0">
            <a:noAutofit/>
          </a:bodyPr>
          <a:lstStyle>
            <a:lvl1pPr marL="137160" indent="-137160" algn="l" defTabSz="914400" rtl="0" eaLnBrk="1" latinLnBrk="0" hangingPunct="1">
              <a:lnSpc>
                <a:spcPct val="95000"/>
              </a:lnSpc>
              <a:spcBef>
                <a:spcPts val="1000"/>
              </a:spcBef>
              <a:buFont typeface="Arial" panose="020B0604020202020204" pitchFamily="34" charset="0"/>
              <a:buChar char="▪"/>
              <a:defRPr sz="1300" kern="1200">
                <a:solidFill>
                  <a:schemeClr val="tx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marL="0" indent="0">
              <a:lnSpc>
                <a:spcPct val="110000"/>
              </a:lnSpc>
              <a:buNone/>
            </a:pPr>
            <a:r>
              <a:rPr lang="en-US" sz="1400" b="0" i="0">
                <a:solidFill>
                  <a:srgbClr val="FFFFFF"/>
                </a:solidFill>
                <a:effectLst/>
                <a:latin typeface="Arial"/>
                <a:cs typeface="Arial"/>
              </a:rPr>
              <a:t>We provide detailed coordination of the people, facilities and supplies within the Army.</a:t>
            </a:r>
            <a:endParaRPr lang="en-US" sz="1400">
              <a:solidFill>
                <a:srgbClr val="FFFFFF"/>
              </a:solidFill>
              <a:latin typeface="Arial"/>
              <a:cs typeface="Arial"/>
            </a:endParaRPr>
          </a:p>
        </p:txBody>
      </p:sp>
      <p:sp>
        <p:nvSpPr>
          <p:cNvPr id="14" name="Content Placeholder 10">
            <a:extLst>
              <a:ext uri="{FF2B5EF4-FFF2-40B4-BE49-F238E27FC236}">
                <a16:creationId xmlns:a16="http://schemas.microsoft.com/office/drawing/2014/main" id="{43F90153-2F54-9539-882C-162F57CC6A98}"/>
              </a:ext>
            </a:extLst>
          </p:cNvPr>
          <p:cNvSpPr>
            <a:spLocks noGrp="1"/>
          </p:cNvSpPr>
          <p:nvPr/>
        </p:nvSpPr>
        <p:spPr>
          <a:xfrm>
            <a:off x="829848" y="2881748"/>
            <a:ext cx="2499359" cy="262628"/>
          </a:xfrm>
          <a:prstGeom prst="rect">
            <a:avLst/>
          </a:prstGeom>
        </p:spPr>
        <p:txBody>
          <a:bodyPr vert="horz" lIns="0" tIns="0" rIns="0" bIns="0" spcCol="365760" rtlCol="0" anchor="t">
            <a:noAutofit/>
          </a:bodyPr>
          <a:lstStyle>
            <a:lvl1pPr marL="0" indent="0" algn="l" defTabSz="914400" rtl="0" eaLnBrk="1" latinLnBrk="0" hangingPunct="1">
              <a:lnSpc>
                <a:spcPct val="95000"/>
              </a:lnSpc>
              <a:spcBef>
                <a:spcPts val="1000"/>
              </a:spcBef>
              <a:buFont typeface="Arial" panose="020B0604020202020204" pitchFamily="34" charset="0"/>
              <a:buNone/>
              <a:defRPr sz="1300" kern="1200">
                <a:solidFill>
                  <a:srgbClr val="FFCC0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a:lnSpc>
                <a:spcPct val="110000"/>
              </a:lnSpc>
            </a:pPr>
            <a:r>
              <a:rPr lang="en-US" sz="1400" b="1"/>
              <a:t>DATA</a:t>
            </a:r>
          </a:p>
        </p:txBody>
      </p:sp>
      <p:sp>
        <p:nvSpPr>
          <p:cNvPr id="15" name="Content Placeholder 11">
            <a:extLst>
              <a:ext uri="{FF2B5EF4-FFF2-40B4-BE49-F238E27FC236}">
                <a16:creationId xmlns:a16="http://schemas.microsoft.com/office/drawing/2014/main" id="{B46FE4DF-5C9B-8E26-3014-C0D28C19E605}"/>
              </a:ext>
            </a:extLst>
          </p:cNvPr>
          <p:cNvSpPr>
            <a:spLocks noGrp="1"/>
          </p:cNvSpPr>
          <p:nvPr/>
        </p:nvSpPr>
        <p:spPr>
          <a:xfrm>
            <a:off x="4746225" y="2879200"/>
            <a:ext cx="2499359" cy="262628"/>
          </a:xfrm>
          <a:prstGeom prst="rect">
            <a:avLst/>
          </a:prstGeom>
        </p:spPr>
        <p:txBody>
          <a:bodyPr vert="horz" lIns="0" tIns="0" rIns="0" bIns="0" spcCol="365760" rtlCol="0">
            <a:noAutofit/>
          </a:bodyPr>
          <a:lstStyle>
            <a:lvl1pPr marL="0" indent="0" algn="l" defTabSz="914400" rtl="0" eaLnBrk="1" latinLnBrk="0" hangingPunct="1">
              <a:lnSpc>
                <a:spcPct val="95000"/>
              </a:lnSpc>
              <a:spcBef>
                <a:spcPts val="1000"/>
              </a:spcBef>
              <a:buFont typeface="Arial" panose="020B0604020202020204" pitchFamily="34" charset="0"/>
              <a:buNone/>
              <a:defRPr sz="1300" kern="1200">
                <a:solidFill>
                  <a:srgbClr val="FFCC0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a:lnSpc>
                <a:spcPct val="110000"/>
              </a:lnSpc>
            </a:pPr>
            <a:r>
              <a:rPr lang="en-US" sz="1400" b="1"/>
              <a:t>HUMAN CAPITAL</a:t>
            </a:r>
          </a:p>
        </p:txBody>
      </p:sp>
      <p:sp>
        <p:nvSpPr>
          <p:cNvPr id="16" name="Content Placeholder 13">
            <a:extLst>
              <a:ext uri="{FF2B5EF4-FFF2-40B4-BE49-F238E27FC236}">
                <a16:creationId xmlns:a16="http://schemas.microsoft.com/office/drawing/2014/main" id="{0C5FFA74-47C6-A5D3-4E6C-CE8CD4687AC3}"/>
              </a:ext>
            </a:extLst>
          </p:cNvPr>
          <p:cNvSpPr>
            <a:spLocks noGrp="1"/>
          </p:cNvSpPr>
          <p:nvPr/>
        </p:nvSpPr>
        <p:spPr>
          <a:xfrm>
            <a:off x="8668957" y="2872930"/>
            <a:ext cx="2499359" cy="262628"/>
          </a:xfrm>
          <a:prstGeom prst="rect">
            <a:avLst/>
          </a:prstGeom>
        </p:spPr>
        <p:txBody>
          <a:bodyPr vert="horz" lIns="0" tIns="0" rIns="0" bIns="0" spcCol="365760" rtlCol="0">
            <a:noAutofit/>
          </a:bodyPr>
          <a:lstStyle>
            <a:lvl1pPr marL="0" indent="0" algn="l" defTabSz="914400" rtl="0" eaLnBrk="1" latinLnBrk="0" hangingPunct="1">
              <a:lnSpc>
                <a:spcPct val="95000"/>
              </a:lnSpc>
              <a:spcBef>
                <a:spcPts val="1000"/>
              </a:spcBef>
              <a:buFont typeface="Arial" panose="020B0604020202020204" pitchFamily="34" charset="0"/>
              <a:buNone/>
              <a:defRPr sz="1300" kern="1200">
                <a:solidFill>
                  <a:srgbClr val="FFCC0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a:lnSpc>
                <a:spcPct val="110000"/>
              </a:lnSpc>
            </a:pPr>
            <a:r>
              <a:rPr lang="en-US" sz="1400" b="1"/>
              <a:t>LOGISTICS</a:t>
            </a:r>
          </a:p>
        </p:txBody>
      </p:sp>
      <p:sp>
        <p:nvSpPr>
          <p:cNvPr id="17" name="Content Placeholder 15">
            <a:extLst>
              <a:ext uri="{FF2B5EF4-FFF2-40B4-BE49-F238E27FC236}">
                <a16:creationId xmlns:a16="http://schemas.microsoft.com/office/drawing/2014/main" id="{7A667968-8495-94E7-F75F-552510AD8FC9}"/>
              </a:ext>
            </a:extLst>
          </p:cNvPr>
          <p:cNvSpPr>
            <a:spLocks noGrp="1"/>
          </p:cNvSpPr>
          <p:nvPr/>
        </p:nvSpPr>
        <p:spPr>
          <a:xfrm>
            <a:off x="829848" y="5533337"/>
            <a:ext cx="2499359" cy="1275909"/>
          </a:xfrm>
          <a:prstGeom prst="rect">
            <a:avLst/>
          </a:prstGeom>
        </p:spPr>
        <p:txBody>
          <a:bodyPr vert="horz" lIns="0" tIns="0" rIns="0" bIns="0" spcCol="365760" rtlCol="0" anchor="t">
            <a:noAutofit/>
          </a:bodyPr>
          <a:lstStyle>
            <a:lvl1pPr marL="137160" indent="-137160" algn="l" defTabSz="914400" rtl="0" eaLnBrk="1" latinLnBrk="0" hangingPunct="1">
              <a:lnSpc>
                <a:spcPct val="95000"/>
              </a:lnSpc>
              <a:spcBef>
                <a:spcPts val="1000"/>
              </a:spcBef>
              <a:buFont typeface="Arial" panose="020B0604020202020204" pitchFamily="34" charset="0"/>
              <a:buChar char="▪"/>
              <a:defRPr sz="1300" kern="1200">
                <a:solidFill>
                  <a:schemeClr val="tx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marL="0" indent="0">
              <a:lnSpc>
                <a:spcPct val="110000"/>
              </a:lnSpc>
              <a:buNone/>
            </a:pPr>
            <a:r>
              <a:rPr lang="en-US" sz="1400" b="0" i="0">
                <a:solidFill>
                  <a:srgbClr val="FFFFFF"/>
                </a:solidFill>
                <a:effectLst/>
                <a:latin typeface="Arial"/>
                <a:cs typeface="Arial"/>
              </a:rPr>
              <a:t>We develop software applications and provide </a:t>
            </a:r>
            <a:r>
              <a:rPr lang="en-US" sz="1400">
                <a:solidFill>
                  <a:srgbClr val="FFFFFF"/>
                </a:solidFill>
                <a:latin typeface="Arial"/>
                <a:cs typeface="Arial"/>
              </a:rPr>
              <a:t>IT </a:t>
            </a:r>
            <a:r>
              <a:rPr lang="en-US" sz="1400" b="0" i="0">
                <a:solidFill>
                  <a:srgbClr val="FFFFFF"/>
                </a:solidFill>
                <a:effectLst/>
                <a:latin typeface="Arial"/>
                <a:cs typeface="Arial"/>
              </a:rPr>
              <a:t>services that continuously transform and modernize the Army</a:t>
            </a:r>
            <a:r>
              <a:rPr lang="en-US" sz="1400">
                <a:solidFill>
                  <a:srgbClr val="FFFFFF"/>
                </a:solidFill>
                <a:latin typeface="Arial"/>
                <a:cs typeface="Arial"/>
              </a:rPr>
              <a:t>.</a:t>
            </a:r>
          </a:p>
        </p:txBody>
      </p:sp>
      <p:sp>
        <p:nvSpPr>
          <p:cNvPr id="18" name="Content Placeholder 19">
            <a:extLst>
              <a:ext uri="{FF2B5EF4-FFF2-40B4-BE49-F238E27FC236}">
                <a16:creationId xmlns:a16="http://schemas.microsoft.com/office/drawing/2014/main" id="{BBDAC4D6-C871-52B0-DB24-B5F6BE5F472D}"/>
              </a:ext>
            </a:extLst>
          </p:cNvPr>
          <p:cNvSpPr>
            <a:spLocks noGrp="1"/>
          </p:cNvSpPr>
          <p:nvPr/>
        </p:nvSpPr>
        <p:spPr>
          <a:xfrm>
            <a:off x="4746225" y="5407005"/>
            <a:ext cx="2499359" cy="1275909"/>
          </a:xfrm>
          <a:prstGeom prst="rect">
            <a:avLst/>
          </a:prstGeom>
        </p:spPr>
        <p:txBody>
          <a:bodyPr vert="horz" lIns="0" tIns="0" rIns="0" bIns="0" spcCol="365760" rtlCol="0">
            <a:noAutofit/>
          </a:bodyPr>
          <a:lstStyle>
            <a:lvl1pPr marL="137160" indent="-137160" algn="l" defTabSz="914400" rtl="0" eaLnBrk="1" latinLnBrk="0" hangingPunct="1">
              <a:lnSpc>
                <a:spcPct val="95000"/>
              </a:lnSpc>
              <a:spcBef>
                <a:spcPts val="1000"/>
              </a:spcBef>
              <a:buFont typeface="Arial" panose="020B0604020202020204" pitchFamily="34" charset="0"/>
              <a:buChar char="▪"/>
              <a:defRPr sz="1300" kern="1200">
                <a:solidFill>
                  <a:schemeClr val="tx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marL="0" indent="0">
              <a:lnSpc>
                <a:spcPct val="110000"/>
              </a:lnSpc>
              <a:buNone/>
            </a:pPr>
            <a:r>
              <a:rPr lang="en-US" sz="1400" b="0" i="0">
                <a:solidFill>
                  <a:srgbClr val="FFFFFF"/>
                </a:solidFill>
                <a:effectLst/>
                <a:latin typeface="Arial"/>
                <a:cs typeface="Arial"/>
              </a:rPr>
              <a:t>We deliver the Army's financial and contracting solutions and ensure audit readiness.</a:t>
            </a:r>
            <a:endParaRPr lang="en-US" sz="1400">
              <a:solidFill>
                <a:srgbClr val="FFFFFF"/>
              </a:solidFill>
              <a:latin typeface="Arial"/>
              <a:cs typeface="Arial"/>
            </a:endParaRPr>
          </a:p>
        </p:txBody>
      </p:sp>
      <p:sp>
        <p:nvSpPr>
          <p:cNvPr id="19" name="Content Placeholder 22">
            <a:extLst>
              <a:ext uri="{FF2B5EF4-FFF2-40B4-BE49-F238E27FC236}">
                <a16:creationId xmlns:a16="http://schemas.microsoft.com/office/drawing/2014/main" id="{779114B9-BDB1-9B35-4522-32E9E49C301B}"/>
              </a:ext>
            </a:extLst>
          </p:cNvPr>
          <p:cNvSpPr>
            <a:spLocks noGrp="1"/>
          </p:cNvSpPr>
          <p:nvPr/>
        </p:nvSpPr>
        <p:spPr>
          <a:xfrm>
            <a:off x="829848" y="5046470"/>
            <a:ext cx="3073937" cy="262628"/>
          </a:xfrm>
          <a:prstGeom prst="rect">
            <a:avLst/>
          </a:prstGeom>
        </p:spPr>
        <p:txBody>
          <a:bodyPr vert="horz" lIns="0" tIns="0" rIns="0" bIns="0" spcCol="365760" rtlCol="0">
            <a:noAutofit/>
          </a:bodyPr>
          <a:lstStyle>
            <a:lvl1pPr marL="0" indent="0" algn="l" defTabSz="914400" rtl="0" eaLnBrk="1" latinLnBrk="0" hangingPunct="1">
              <a:lnSpc>
                <a:spcPct val="95000"/>
              </a:lnSpc>
              <a:spcBef>
                <a:spcPts val="1000"/>
              </a:spcBef>
              <a:buFont typeface="Arial" panose="020B0604020202020204" pitchFamily="34" charset="0"/>
              <a:buNone/>
              <a:defRPr sz="1300" kern="1200">
                <a:solidFill>
                  <a:srgbClr val="FFCC0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a:lnSpc>
                <a:spcPct val="110000"/>
              </a:lnSpc>
            </a:pPr>
            <a:r>
              <a:rPr lang="en-US" sz="1400" b="1"/>
              <a:t>ENTERPRISE SOFTWARE &amp; SERVICES</a:t>
            </a:r>
          </a:p>
        </p:txBody>
      </p:sp>
      <p:sp>
        <p:nvSpPr>
          <p:cNvPr id="20" name="Content Placeholder 24">
            <a:extLst>
              <a:ext uri="{FF2B5EF4-FFF2-40B4-BE49-F238E27FC236}">
                <a16:creationId xmlns:a16="http://schemas.microsoft.com/office/drawing/2014/main" id="{E04BEB3F-0D90-7DAA-DD6C-610429153F41}"/>
              </a:ext>
            </a:extLst>
          </p:cNvPr>
          <p:cNvSpPr>
            <a:spLocks noGrp="1"/>
          </p:cNvSpPr>
          <p:nvPr/>
        </p:nvSpPr>
        <p:spPr>
          <a:xfrm>
            <a:off x="4746224" y="5043922"/>
            <a:ext cx="2499359" cy="262628"/>
          </a:xfrm>
          <a:prstGeom prst="rect">
            <a:avLst/>
          </a:prstGeom>
        </p:spPr>
        <p:txBody>
          <a:bodyPr vert="horz" lIns="0" tIns="0" rIns="0" bIns="0" spcCol="365760" rtlCol="0">
            <a:noAutofit/>
          </a:bodyPr>
          <a:lstStyle>
            <a:lvl1pPr marL="0" indent="0" algn="l" defTabSz="914400" rtl="0" eaLnBrk="1" latinLnBrk="0" hangingPunct="1">
              <a:lnSpc>
                <a:spcPct val="95000"/>
              </a:lnSpc>
              <a:spcBef>
                <a:spcPts val="1000"/>
              </a:spcBef>
              <a:buFont typeface="Arial" panose="020B0604020202020204" pitchFamily="34" charset="0"/>
              <a:buNone/>
              <a:defRPr sz="1300" kern="1200">
                <a:solidFill>
                  <a:srgbClr val="FFCC01"/>
                </a:solidFill>
                <a:latin typeface="+mn-lt"/>
                <a:ea typeface="+mn-ea"/>
                <a:cs typeface="+mn-cs"/>
              </a:defRPr>
            </a:lvl1pPr>
            <a:lvl2pPr marL="2743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2pPr>
            <a:lvl3pPr marL="4114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3pPr>
            <a:lvl4pPr marL="5486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4pPr>
            <a:lvl5pPr marL="68580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5pPr>
            <a:lvl6pPr marL="82296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6pPr>
            <a:lvl7pPr marL="96012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7pPr>
            <a:lvl8pPr marL="109728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8pPr>
            <a:lvl9pPr marL="1234440" indent="-137160" algn="l" defTabSz="914400" rtl="0" eaLnBrk="1" latinLnBrk="0" hangingPunct="1">
              <a:lnSpc>
                <a:spcPct val="95000"/>
              </a:lnSpc>
              <a:spcBef>
                <a:spcPts val="500"/>
              </a:spcBef>
              <a:buFont typeface="Arial" panose="020B0604020202020204" pitchFamily="34" charset="0"/>
              <a:buChar char="–"/>
              <a:defRPr sz="1300" kern="1200">
                <a:solidFill>
                  <a:schemeClr val="tx1"/>
                </a:solidFill>
                <a:latin typeface="+mn-lt"/>
                <a:ea typeface="+mn-ea"/>
                <a:cs typeface="+mn-cs"/>
              </a:defRPr>
            </a:lvl9pPr>
          </a:lstStyle>
          <a:p>
            <a:pPr>
              <a:lnSpc>
                <a:spcPct val="110000"/>
              </a:lnSpc>
            </a:pPr>
            <a:r>
              <a:rPr lang="en-US" sz="1400" b="1"/>
              <a:t>FINANCE AND ACCOUNTING</a:t>
            </a:r>
          </a:p>
        </p:txBody>
      </p:sp>
      <p:sp>
        <p:nvSpPr>
          <p:cNvPr id="21" name="TextBox 34">
            <a:extLst>
              <a:ext uri="{FF2B5EF4-FFF2-40B4-BE49-F238E27FC236}">
                <a16:creationId xmlns:a16="http://schemas.microsoft.com/office/drawing/2014/main" id="{2A45BE88-DBED-ECE7-8725-EA7977DF4A4C}"/>
              </a:ext>
            </a:extLst>
          </p:cNvPr>
          <p:cNvSpPr txBox="1"/>
          <p:nvPr/>
        </p:nvSpPr>
        <p:spPr>
          <a:xfrm>
            <a:off x="8668957" y="5399694"/>
            <a:ext cx="2832074" cy="948717"/>
          </a:xfrm>
          <a:prstGeom prst="rect">
            <a:avLst/>
          </a:prstGeom>
          <a:noFill/>
        </p:spPr>
        <p:txBody>
          <a:bodyPr wrap="square"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spcBef>
                <a:spcPts val="1000"/>
              </a:spcBef>
              <a:buSzPct val="100000"/>
            </a:pPr>
            <a:r>
              <a:rPr lang="en-US" sz="1400">
                <a:solidFill>
                  <a:srgbClr val="FFFFFF"/>
                </a:solidFill>
                <a:latin typeface="Arial"/>
                <a:cs typeface="Arial"/>
              </a:rPr>
              <a:t>We support Army readiness on a global scale, providing data critical to managing force structure and foreign military sales.</a:t>
            </a:r>
          </a:p>
        </p:txBody>
      </p:sp>
      <p:sp>
        <p:nvSpPr>
          <p:cNvPr id="22" name="TextBox 35">
            <a:extLst>
              <a:ext uri="{FF2B5EF4-FFF2-40B4-BE49-F238E27FC236}">
                <a16:creationId xmlns:a16="http://schemas.microsoft.com/office/drawing/2014/main" id="{FEABDCF8-630F-FA86-B1AC-6857392976E6}"/>
              </a:ext>
            </a:extLst>
          </p:cNvPr>
          <p:cNvSpPr txBox="1"/>
          <p:nvPr/>
        </p:nvSpPr>
        <p:spPr>
          <a:xfrm>
            <a:off x="8668957" y="5031606"/>
            <a:ext cx="2383386" cy="265176"/>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0000"/>
              </a:lnSpc>
              <a:spcBef>
                <a:spcPts val="1000"/>
              </a:spcBef>
              <a:buSzPct val="100000"/>
            </a:pPr>
            <a:r>
              <a:rPr lang="en-US" sz="1400" b="1">
                <a:solidFill>
                  <a:srgbClr val="FFCC01"/>
                </a:solidFill>
              </a:rPr>
              <a:t>FORCE MANAGEMENT</a:t>
            </a:r>
          </a:p>
        </p:txBody>
      </p:sp>
      <p:pic>
        <p:nvPicPr>
          <p:cNvPr id="23" name="Picture 22">
            <a:extLst>
              <a:ext uri="{FF2B5EF4-FFF2-40B4-BE49-F238E27FC236}">
                <a16:creationId xmlns:a16="http://schemas.microsoft.com/office/drawing/2014/main" id="{92BA6324-4612-F7CB-8D85-4051DDCA65BA}"/>
              </a:ext>
            </a:extLst>
          </p:cNvPr>
          <p:cNvPicPr>
            <a:picLocks noChangeAspect="1"/>
          </p:cNvPicPr>
          <p:nvPr/>
        </p:nvPicPr>
        <p:blipFill rotWithShape="1">
          <a:blip r:embed="rId2"/>
          <a:srcRect l="-347" t="-347" r="-347" b="-347"/>
          <a:stretch/>
        </p:blipFill>
        <p:spPr>
          <a:xfrm>
            <a:off x="4746224" y="4225090"/>
            <a:ext cx="690565" cy="690565"/>
          </a:xfrm>
          <a:prstGeom prst="rect">
            <a:avLst/>
          </a:prstGeom>
        </p:spPr>
      </p:pic>
      <p:pic>
        <p:nvPicPr>
          <p:cNvPr id="24" name="Picture 23">
            <a:extLst>
              <a:ext uri="{FF2B5EF4-FFF2-40B4-BE49-F238E27FC236}">
                <a16:creationId xmlns:a16="http://schemas.microsoft.com/office/drawing/2014/main" id="{5FBEE338-C9B7-E751-4125-BD20D26BBEA3}"/>
              </a:ext>
            </a:extLst>
          </p:cNvPr>
          <p:cNvPicPr>
            <a:picLocks noChangeAspect="1"/>
          </p:cNvPicPr>
          <p:nvPr/>
        </p:nvPicPr>
        <p:blipFill rotWithShape="1">
          <a:blip r:embed="rId3"/>
          <a:srcRect l="-382" t="-382" r="-382" b="-382"/>
          <a:stretch/>
        </p:blipFill>
        <p:spPr>
          <a:xfrm>
            <a:off x="4746224" y="2059707"/>
            <a:ext cx="691035" cy="691035"/>
          </a:xfrm>
          <a:prstGeom prst="rect">
            <a:avLst/>
          </a:prstGeom>
        </p:spPr>
      </p:pic>
      <p:pic>
        <p:nvPicPr>
          <p:cNvPr id="25" name="Picture 24">
            <a:extLst>
              <a:ext uri="{FF2B5EF4-FFF2-40B4-BE49-F238E27FC236}">
                <a16:creationId xmlns:a16="http://schemas.microsoft.com/office/drawing/2014/main" id="{6D243AEC-8E36-4FBD-D701-E07910871CCC}"/>
              </a:ext>
            </a:extLst>
          </p:cNvPr>
          <p:cNvPicPr>
            <a:picLocks noChangeAspect="1"/>
          </p:cNvPicPr>
          <p:nvPr/>
        </p:nvPicPr>
        <p:blipFill>
          <a:blip r:embed="rId4"/>
          <a:stretch>
            <a:fillRect/>
          </a:stretch>
        </p:blipFill>
        <p:spPr>
          <a:xfrm>
            <a:off x="795457" y="2062132"/>
            <a:ext cx="688030" cy="688030"/>
          </a:xfrm>
          <a:prstGeom prst="rect">
            <a:avLst/>
          </a:prstGeom>
        </p:spPr>
      </p:pic>
      <p:pic>
        <p:nvPicPr>
          <p:cNvPr id="26" name="Picture 25">
            <a:extLst>
              <a:ext uri="{FF2B5EF4-FFF2-40B4-BE49-F238E27FC236}">
                <a16:creationId xmlns:a16="http://schemas.microsoft.com/office/drawing/2014/main" id="{32B3E6FA-6DC1-AF85-92BF-8468816EEBF0}"/>
              </a:ext>
            </a:extLst>
          </p:cNvPr>
          <p:cNvPicPr>
            <a:picLocks noChangeAspect="1"/>
          </p:cNvPicPr>
          <p:nvPr/>
        </p:nvPicPr>
        <p:blipFill>
          <a:blip r:embed="rId5"/>
          <a:stretch>
            <a:fillRect/>
          </a:stretch>
        </p:blipFill>
        <p:spPr>
          <a:xfrm>
            <a:off x="8668957" y="2059707"/>
            <a:ext cx="681631" cy="681631"/>
          </a:xfrm>
          <a:prstGeom prst="rect">
            <a:avLst/>
          </a:prstGeom>
        </p:spPr>
      </p:pic>
      <p:pic>
        <p:nvPicPr>
          <p:cNvPr id="27" name="Picture 26">
            <a:extLst>
              <a:ext uri="{FF2B5EF4-FFF2-40B4-BE49-F238E27FC236}">
                <a16:creationId xmlns:a16="http://schemas.microsoft.com/office/drawing/2014/main" id="{C8F823D2-CDEE-C0FE-CE0E-0D52E4274D55}"/>
              </a:ext>
            </a:extLst>
          </p:cNvPr>
          <p:cNvPicPr>
            <a:picLocks noChangeAspect="1"/>
          </p:cNvPicPr>
          <p:nvPr/>
        </p:nvPicPr>
        <p:blipFill>
          <a:blip r:embed="rId6"/>
          <a:stretch>
            <a:fillRect/>
          </a:stretch>
        </p:blipFill>
        <p:spPr>
          <a:xfrm>
            <a:off x="830358" y="4205038"/>
            <a:ext cx="688611" cy="688611"/>
          </a:xfrm>
          <a:prstGeom prst="rect">
            <a:avLst/>
          </a:prstGeom>
        </p:spPr>
      </p:pic>
      <p:pic>
        <p:nvPicPr>
          <p:cNvPr id="28" name="Picture 27">
            <a:extLst>
              <a:ext uri="{FF2B5EF4-FFF2-40B4-BE49-F238E27FC236}">
                <a16:creationId xmlns:a16="http://schemas.microsoft.com/office/drawing/2014/main" id="{32AC6BF9-1FAF-D845-F95A-12D46A8469E8}"/>
              </a:ext>
            </a:extLst>
          </p:cNvPr>
          <p:cNvPicPr>
            <a:picLocks noChangeAspect="1"/>
          </p:cNvPicPr>
          <p:nvPr/>
        </p:nvPicPr>
        <p:blipFill rotWithShape="1">
          <a:blip r:embed="rId7"/>
          <a:srcRect l="855" t="855" r="855" b="855"/>
          <a:stretch/>
        </p:blipFill>
        <p:spPr>
          <a:xfrm>
            <a:off x="8664044" y="4216136"/>
            <a:ext cx="674070" cy="674070"/>
          </a:xfrm>
          <a:prstGeom prst="rect">
            <a:avLst/>
          </a:prstGeom>
        </p:spPr>
      </p:pic>
    </p:spTree>
    <p:extLst>
      <p:ext uri="{BB962C8B-B14F-4D97-AF65-F5344CB8AC3E}">
        <p14:creationId xmlns:p14="http://schemas.microsoft.com/office/powerpoint/2010/main" val="149766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5">
            <a:extLst>
              <a:ext uri="{FF2B5EF4-FFF2-40B4-BE49-F238E27FC236}">
                <a16:creationId xmlns:a16="http://schemas.microsoft.com/office/drawing/2014/main" id="{32610FD2-093D-12D7-3B66-315234A8AF30}"/>
              </a:ext>
            </a:extLst>
          </p:cNvPr>
          <p:cNvSpPr txBox="1">
            <a:spLocks/>
          </p:cNvSpPr>
          <p:nvPr/>
        </p:nvSpPr>
        <p:spPr>
          <a:xfrm>
            <a:off x="803354" y="1932317"/>
            <a:ext cx="10625667" cy="38346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000">
                <a:latin typeface=" Arial"/>
              </a:rPr>
              <a:t>This brief is marked “Distribution Statement A. Approved for Public Release, Distribution Unlimited.”</a:t>
            </a:r>
          </a:p>
          <a:p>
            <a:pPr>
              <a:spcBef>
                <a:spcPts val="1800"/>
              </a:spcBef>
            </a:pPr>
            <a:r>
              <a:rPr lang="en-US" sz="2000">
                <a:latin typeface=" Arial"/>
              </a:rPr>
              <a:t>The Government will not publish Industry-Proprietary questions/comments or their responses. </a:t>
            </a:r>
          </a:p>
          <a:p>
            <a:pPr>
              <a:spcBef>
                <a:spcPts val="1800"/>
              </a:spcBef>
            </a:pPr>
            <a:r>
              <a:rPr lang="en-US" sz="2000">
                <a:latin typeface=" Arial"/>
              </a:rPr>
              <a:t>Nothing presented in this Breakout Session commits the U.S. Army to any acquisition approach, agreement or contract.</a:t>
            </a:r>
          </a:p>
          <a:p>
            <a:pPr>
              <a:spcBef>
                <a:spcPts val="1800"/>
              </a:spcBef>
            </a:pPr>
            <a:r>
              <a:rPr lang="en-US" sz="2000">
                <a:latin typeface=" Arial"/>
              </a:rPr>
              <a:t>All content presented here is tentative pending an Acquisition Strategy Decision from the Army Acquisition Executive. </a:t>
            </a:r>
          </a:p>
          <a:p>
            <a:pPr>
              <a:spcBef>
                <a:spcPts val="1800"/>
              </a:spcBef>
            </a:pPr>
            <a:r>
              <a:rPr lang="en-US" sz="2000">
                <a:latin typeface=" Arial"/>
              </a:rPr>
              <a:t>Any future published opportunity will take precedence over information presented today or in response to questions.</a:t>
            </a:r>
          </a:p>
        </p:txBody>
      </p:sp>
      <p:sp>
        <p:nvSpPr>
          <p:cNvPr id="5" name="Title 2">
            <a:extLst>
              <a:ext uri="{FF2B5EF4-FFF2-40B4-BE49-F238E27FC236}">
                <a16:creationId xmlns:a16="http://schemas.microsoft.com/office/drawing/2014/main" id="{1E9620BE-69BC-38F3-1FAA-ABBC229BB7AA}"/>
              </a:ext>
            </a:extLst>
          </p:cNvPr>
          <p:cNvSpPr txBox="1">
            <a:spLocks/>
          </p:cNvSpPr>
          <p:nvPr/>
        </p:nvSpPr>
        <p:spPr>
          <a:xfrm>
            <a:off x="1620283" y="274639"/>
            <a:ext cx="7674496" cy="700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FFC000"/>
                </a:solidFill>
                <a:latin typeface=" Arial"/>
              </a:rPr>
              <a:t>Breakout Session Ground Rules</a:t>
            </a:r>
          </a:p>
        </p:txBody>
      </p:sp>
    </p:spTree>
    <p:extLst>
      <p:ext uri="{BB962C8B-B14F-4D97-AF65-F5344CB8AC3E}">
        <p14:creationId xmlns:p14="http://schemas.microsoft.com/office/powerpoint/2010/main" val="164570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E17962D-9F02-0CBF-5FA1-43FF064C3166}"/>
              </a:ext>
            </a:extLst>
          </p:cNvPr>
          <p:cNvSpPr txBox="1">
            <a:spLocks/>
          </p:cNvSpPr>
          <p:nvPr/>
        </p:nvSpPr>
        <p:spPr>
          <a:xfrm>
            <a:off x="1620283" y="274639"/>
            <a:ext cx="7674496" cy="700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FFC000"/>
                </a:solidFill>
                <a:latin typeface=" Arial"/>
              </a:rPr>
              <a:t>Where We Need Industry Input</a:t>
            </a:r>
          </a:p>
        </p:txBody>
      </p:sp>
      <p:sp>
        <p:nvSpPr>
          <p:cNvPr id="5" name="Rounded Rectangle 3">
            <a:extLst>
              <a:ext uri="{FF2B5EF4-FFF2-40B4-BE49-F238E27FC236}">
                <a16:creationId xmlns:a16="http://schemas.microsoft.com/office/drawing/2014/main" id="{E4B732B9-B038-A487-E5DC-7677F7B8F3EA}"/>
              </a:ext>
            </a:extLst>
          </p:cNvPr>
          <p:cNvSpPr/>
          <p:nvPr/>
        </p:nvSpPr>
        <p:spPr>
          <a:xfrm>
            <a:off x="324727" y="2532126"/>
            <a:ext cx="11542545" cy="1793747"/>
          </a:xfrm>
          <a:prstGeom prst="roundRect">
            <a:avLst/>
          </a:prstGeom>
          <a:gradFill rotWithShape="1">
            <a:gsLst>
              <a:gs pos="0">
                <a:sysClr val="window" lastClr="FFFFFF"/>
              </a:gs>
              <a:gs pos="100000">
                <a:sysClr val="windowText" lastClr="000000">
                  <a:tint val="50000"/>
                  <a:shade val="100000"/>
                  <a:satMod val="350000"/>
                </a:sysClr>
              </a:gs>
            </a:gsLst>
            <a:lin ang="16200000" scaled="0"/>
          </a:gradFill>
          <a:ln w="9525" cap="flat" cmpd="sng" algn="ctr">
            <a:solidFill>
              <a:srgbClr val="FFD53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62A00A0E-638C-C534-25E2-C23BF678B998}"/>
              </a:ext>
            </a:extLst>
          </p:cNvPr>
          <p:cNvSpPr txBox="1">
            <a:spLocks/>
          </p:cNvSpPr>
          <p:nvPr/>
        </p:nvSpPr>
        <p:spPr>
          <a:xfrm>
            <a:off x="635821" y="2641358"/>
            <a:ext cx="7977763" cy="3635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a:solidFill>
                  <a:schemeClr val="bg1"/>
                </a:solidFill>
                <a:latin typeface=" Arial"/>
              </a:rPr>
              <a:t>MODERNIZATION</a:t>
            </a:r>
          </a:p>
        </p:txBody>
      </p:sp>
      <p:sp>
        <p:nvSpPr>
          <p:cNvPr id="9" name="Content Placeholder 1">
            <a:extLst>
              <a:ext uri="{FF2B5EF4-FFF2-40B4-BE49-F238E27FC236}">
                <a16:creationId xmlns:a16="http://schemas.microsoft.com/office/drawing/2014/main" id="{3BB9B2E6-C806-2E88-7422-79166D444E35}"/>
              </a:ext>
            </a:extLst>
          </p:cNvPr>
          <p:cNvSpPr txBox="1">
            <a:spLocks/>
          </p:cNvSpPr>
          <p:nvPr/>
        </p:nvSpPr>
        <p:spPr>
          <a:xfrm>
            <a:off x="5605211" y="3123828"/>
            <a:ext cx="6451213" cy="1072366"/>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a:defRPr/>
            </a:pPr>
            <a:r>
              <a:rPr lang="en-US" sz="1600" b="1">
                <a:solidFill>
                  <a:schemeClr val="bg1"/>
                </a:solidFill>
                <a:latin typeface=" Arial"/>
              </a:rPr>
              <a:t>Production / supply line capability for IDIQ hardware</a:t>
            </a:r>
          </a:p>
          <a:p>
            <a:pPr marL="457200" lvl="1">
              <a:defRPr/>
            </a:pPr>
            <a:r>
              <a:rPr lang="en-US" sz="1600" b="1">
                <a:solidFill>
                  <a:schemeClr val="bg1"/>
                </a:solidFill>
                <a:latin typeface=" Arial"/>
              </a:rPr>
              <a:t>Vendor engagement with RFI’s and RFQ’s</a:t>
            </a:r>
          </a:p>
        </p:txBody>
      </p:sp>
      <p:sp>
        <p:nvSpPr>
          <p:cNvPr id="10" name="Content Placeholder 1">
            <a:extLst>
              <a:ext uri="{FF2B5EF4-FFF2-40B4-BE49-F238E27FC236}">
                <a16:creationId xmlns:a16="http://schemas.microsoft.com/office/drawing/2014/main" id="{1D4816E7-A739-76AD-17B7-456BE18F919B}"/>
              </a:ext>
            </a:extLst>
          </p:cNvPr>
          <p:cNvSpPr txBox="1">
            <a:spLocks/>
          </p:cNvSpPr>
          <p:nvPr/>
        </p:nvSpPr>
        <p:spPr>
          <a:xfrm>
            <a:off x="738691" y="3137694"/>
            <a:ext cx="5587613" cy="1072366"/>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1" i="0" u="none" strike="noStrike" kern="1200" cap="none" spc="0" normalizeH="0" baseline="0" noProof="0">
                <a:ln>
                  <a:noFill/>
                </a:ln>
                <a:solidFill>
                  <a:prstClr val="black"/>
                </a:solidFill>
                <a:effectLst/>
                <a:uLnTx/>
                <a:uFillTx/>
                <a:latin typeface=" Arial"/>
              </a:rPr>
              <a:t>Cloud migration for LIS systems </a:t>
            </a:r>
          </a:p>
          <a:p>
            <a:pPr marL="457200" lvl="1">
              <a:defRPr/>
            </a:pPr>
            <a:r>
              <a:rPr lang="en-US" sz="1600" b="1">
                <a:solidFill>
                  <a:prstClr val="black"/>
                </a:solidFill>
                <a:latin typeface=" Arial"/>
              </a:rPr>
              <a:t>Agile adoption and implementation</a:t>
            </a:r>
          </a:p>
          <a:p>
            <a:pPr marL="457200" lvl="1">
              <a:defRPr/>
            </a:pPr>
            <a:r>
              <a:rPr kumimoji="0" lang="en-US" sz="1600" b="1" i="0" u="none" strike="noStrike" kern="1200" cap="none" spc="0" normalizeH="0" baseline="0" noProof="0">
                <a:ln>
                  <a:noFill/>
                </a:ln>
                <a:solidFill>
                  <a:prstClr val="black"/>
                </a:solidFill>
                <a:effectLst/>
                <a:uLnTx/>
                <a:uFillTx/>
                <a:latin typeface=" Arial"/>
              </a:rPr>
              <a:t>Logistics modernization strategies </a:t>
            </a:r>
          </a:p>
          <a:p>
            <a:pPr marL="457200" lvl="1">
              <a:defRPr/>
            </a:pPr>
            <a:endParaRPr lang="en-US" sz="1600" b="1">
              <a:solidFill>
                <a:prstClr val="black"/>
              </a:solidFill>
              <a:latin typeface=" Arial"/>
            </a:endParaRPr>
          </a:p>
        </p:txBody>
      </p:sp>
      <p:sp>
        <p:nvSpPr>
          <p:cNvPr id="2" name="TextBox 1">
            <a:extLst>
              <a:ext uri="{FF2B5EF4-FFF2-40B4-BE49-F238E27FC236}">
                <a16:creationId xmlns:a16="http://schemas.microsoft.com/office/drawing/2014/main" id="{F92DDDF0-4AD7-D292-2D7D-3B5BF3D3D2B1}"/>
              </a:ext>
            </a:extLst>
          </p:cNvPr>
          <p:cNvSpPr txBox="1"/>
          <p:nvPr/>
        </p:nvSpPr>
        <p:spPr>
          <a:xfrm>
            <a:off x="142719" y="6366200"/>
            <a:ext cx="11913705" cy="338554"/>
          </a:xfrm>
          <a:prstGeom prst="rect">
            <a:avLst/>
          </a:prstGeom>
          <a:noFill/>
        </p:spPr>
        <p:txBody>
          <a:bodyPr wrap="square" numCol="1" rtlCol="0">
            <a:spAutoFit/>
          </a:bodyPr>
          <a:lstStyle/>
          <a:p>
            <a:pPr defTabSz="457200"/>
            <a:r>
              <a:rPr lang="en-US" sz="800">
                <a:latin typeface=" Arial"/>
              </a:rPr>
              <a:t>IDIQ = Indefinite Delivery, Indefinite Quantity 		LIS = Logistics Information System		</a:t>
            </a:r>
          </a:p>
          <a:p>
            <a:pPr defTabSz="457200"/>
            <a:r>
              <a:rPr lang="en-US" sz="800">
                <a:latin typeface=" Arial"/>
              </a:rPr>
              <a:t>RFI = Request for Information				RFQ = Request for Quote</a:t>
            </a:r>
          </a:p>
        </p:txBody>
      </p:sp>
    </p:spTree>
    <p:extLst>
      <p:ext uri="{BB962C8B-B14F-4D97-AF65-F5344CB8AC3E}">
        <p14:creationId xmlns:p14="http://schemas.microsoft.com/office/powerpoint/2010/main" val="133763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136DF8FD-C40F-5CD5-C887-C273FFF012CB}"/>
              </a:ext>
            </a:extLst>
          </p:cNvPr>
          <p:cNvCxnSpPr>
            <a:stCxn id="38" idx="0"/>
          </p:cNvCxnSpPr>
          <p:nvPr/>
        </p:nvCxnSpPr>
        <p:spPr>
          <a:xfrm flipV="1">
            <a:off x="6739487" y="3387453"/>
            <a:ext cx="0" cy="507947"/>
          </a:xfrm>
          <a:prstGeom prst="line">
            <a:avLst/>
          </a:prstGeom>
          <a:ln>
            <a:solidFill>
              <a:srgbClr val="FFCC01"/>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285F971-3C38-25A1-254D-ED083E3089BF}"/>
              </a:ext>
            </a:extLst>
          </p:cNvPr>
          <p:cNvCxnSpPr>
            <a:cxnSpLocks/>
          </p:cNvCxnSpPr>
          <p:nvPr/>
        </p:nvCxnSpPr>
        <p:spPr>
          <a:xfrm>
            <a:off x="6632300" y="1192323"/>
            <a:ext cx="0" cy="2348902"/>
          </a:xfrm>
          <a:prstGeom prst="line">
            <a:avLst/>
          </a:prstGeom>
          <a:ln>
            <a:solidFill>
              <a:srgbClr val="FFCC01"/>
            </a:solidFill>
          </a:ln>
        </p:spPr>
        <p:style>
          <a:lnRef idx="3">
            <a:schemeClr val="accent2"/>
          </a:lnRef>
          <a:fillRef idx="0">
            <a:schemeClr val="accent2"/>
          </a:fillRef>
          <a:effectRef idx="2">
            <a:schemeClr val="accent2"/>
          </a:effectRef>
          <a:fontRef idx="minor">
            <a:schemeClr val="tx1"/>
          </a:fontRef>
        </p:style>
      </p:cxnSp>
      <p:grpSp>
        <p:nvGrpSpPr>
          <p:cNvPr id="3" name="Group 2">
            <a:extLst>
              <a:ext uri="{FF2B5EF4-FFF2-40B4-BE49-F238E27FC236}">
                <a16:creationId xmlns:a16="http://schemas.microsoft.com/office/drawing/2014/main" id="{89EB4CEE-28A5-8D93-752F-FB20107443C0}"/>
              </a:ext>
            </a:extLst>
          </p:cNvPr>
          <p:cNvGrpSpPr/>
          <p:nvPr/>
        </p:nvGrpSpPr>
        <p:grpSpPr>
          <a:xfrm>
            <a:off x="5776041" y="1996738"/>
            <a:ext cx="1828970" cy="812290"/>
            <a:chOff x="5249540" y="3124679"/>
            <a:chExt cx="1828970" cy="812290"/>
          </a:xfrm>
        </p:grpSpPr>
        <p:sp>
          <p:nvSpPr>
            <p:cNvPr id="17" name="Flowchart: Process 16">
              <a:extLst>
                <a:ext uri="{FF2B5EF4-FFF2-40B4-BE49-F238E27FC236}">
                  <a16:creationId xmlns:a16="http://schemas.microsoft.com/office/drawing/2014/main" id="{B2D85A7B-2C35-B678-FD34-60DA910E1118}"/>
                </a:ext>
              </a:extLst>
            </p:cNvPr>
            <p:cNvSpPr/>
            <p:nvPr/>
          </p:nvSpPr>
          <p:spPr>
            <a:xfrm>
              <a:off x="5249540" y="3522871"/>
              <a:ext cx="1177395"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0" tIns="0" rIns="0" bIns="0" rtlCol="0" anchor="ctr" anchorCtr="1"/>
            <a:lstStyle/>
            <a:p>
              <a:pPr marL="0" marR="0" lvl="0" indent="0" algn="ctr" defTabSz="91440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 Arial"/>
                </a:rPr>
                <a:t>Mr. Brian </a:t>
              </a:r>
            </a:p>
            <a:p>
              <a:pPr marL="0" marR="0" lvl="0" indent="0" algn="ctr" defTabSz="91440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 Arial"/>
                </a:rPr>
                <a:t>Raftery</a:t>
              </a:r>
              <a:endParaRPr lang="en-US" sz="2400">
                <a:latin typeface=" Arial"/>
              </a:endParaRPr>
            </a:p>
          </p:txBody>
        </p:sp>
        <p:sp>
          <p:nvSpPr>
            <p:cNvPr id="18" name="Flowchart: Process 17">
              <a:extLst>
                <a:ext uri="{FF2B5EF4-FFF2-40B4-BE49-F238E27FC236}">
                  <a16:creationId xmlns:a16="http://schemas.microsoft.com/office/drawing/2014/main" id="{BD2EA86B-0134-4D83-4705-7B0BC1C39F99}"/>
                </a:ext>
              </a:extLst>
            </p:cNvPr>
            <p:cNvSpPr/>
            <p:nvPr/>
          </p:nvSpPr>
          <p:spPr>
            <a:xfrm>
              <a:off x="5250953" y="3124679"/>
              <a:ext cx="1175982" cy="398192"/>
            </a:xfrm>
            <a:prstGeom prst="flowChartProcess">
              <a:avLst/>
            </a:prstGeom>
            <a:solidFill>
              <a:sysClr val="windowText" lastClr="000000"/>
            </a:solidFill>
            <a:ln w="12700" cap="flat" cmpd="sng" algn="ctr">
              <a:solidFill>
                <a:sysClr val="windowText" lastClr="000000">
                  <a:shade val="50000"/>
                </a:sysClr>
              </a:solidFill>
              <a:prstDash val="solid"/>
              <a:miter lim="800000"/>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 Arial"/>
                </a:rPr>
                <a:t>PM ARDAP</a:t>
              </a:r>
            </a:p>
          </p:txBody>
        </p:sp>
        <p:pic>
          <p:nvPicPr>
            <p:cNvPr id="19" name="Picture 18">
              <a:extLst>
                <a:ext uri="{FF2B5EF4-FFF2-40B4-BE49-F238E27FC236}">
                  <a16:creationId xmlns:a16="http://schemas.microsoft.com/office/drawing/2014/main" id="{51F9E172-7DF2-E21F-700B-FDC8831EDBA8}"/>
                </a:ext>
              </a:extLst>
            </p:cNvPr>
            <p:cNvPicPr>
              <a:picLocks noChangeAspect="1"/>
            </p:cNvPicPr>
            <p:nvPr/>
          </p:nvPicPr>
          <p:blipFill>
            <a:blip r:embed="rId3"/>
            <a:srcRect/>
            <a:stretch/>
          </p:blipFill>
          <p:spPr>
            <a:xfrm>
              <a:off x="6440160" y="3133702"/>
              <a:ext cx="638350" cy="803267"/>
            </a:xfrm>
            <a:prstGeom prst="rect">
              <a:avLst/>
            </a:prstGeom>
            <a:blipFill>
              <a:blip r:embed="rId4"/>
              <a:stretch>
                <a:fillRect/>
              </a:stretch>
            </a:blipFill>
            <a:ln w="12700" cap="flat" cmpd="sng" algn="ctr">
              <a:noFill/>
              <a:prstDash val="solid"/>
              <a:miter lim="800000"/>
            </a:ln>
            <a:effectLst/>
          </p:spPr>
        </p:pic>
      </p:grpSp>
      <p:grpSp>
        <p:nvGrpSpPr>
          <p:cNvPr id="4" name="Group 3">
            <a:extLst>
              <a:ext uri="{FF2B5EF4-FFF2-40B4-BE49-F238E27FC236}">
                <a16:creationId xmlns:a16="http://schemas.microsoft.com/office/drawing/2014/main" id="{3B3037AA-CF81-172D-12BA-D56D152D7426}"/>
              </a:ext>
            </a:extLst>
          </p:cNvPr>
          <p:cNvGrpSpPr/>
          <p:nvPr/>
        </p:nvGrpSpPr>
        <p:grpSpPr>
          <a:xfrm>
            <a:off x="5776040" y="2911641"/>
            <a:ext cx="1833587" cy="777967"/>
            <a:chOff x="5331448" y="4158215"/>
            <a:chExt cx="1744528" cy="777967"/>
          </a:xfrm>
        </p:grpSpPr>
        <p:sp>
          <p:nvSpPr>
            <p:cNvPr id="20" name="Flowchart: Process 19">
              <a:extLst>
                <a:ext uri="{FF2B5EF4-FFF2-40B4-BE49-F238E27FC236}">
                  <a16:creationId xmlns:a16="http://schemas.microsoft.com/office/drawing/2014/main" id="{87B03D1A-2358-1BB3-02F2-6A6FF1F74A0C}"/>
                </a:ext>
              </a:extLst>
            </p:cNvPr>
            <p:cNvSpPr/>
            <p:nvPr/>
          </p:nvSpPr>
          <p:spPr>
            <a:xfrm>
              <a:off x="5331449" y="4550777"/>
              <a:ext cx="1120207" cy="385405"/>
            </a:xfrm>
            <a:prstGeom prst="flowChartProcess">
              <a:avLst/>
            </a:prstGeom>
            <a:solidFill>
              <a:srgbClr val="FFC000"/>
            </a:solidFill>
            <a:ln w="12700" cap="flat" cmpd="sng" algn="ctr">
              <a:solidFill>
                <a:srgbClr val="FFC000">
                  <a:shade val="50000"/>
                </a:srgbClr>
              </a:solidFill>
              <a:prstDash val="solid"/>
              <a:miter lim="800000"/>
            </a:ln>
            <a:effectLst/>
          </p:spPr>
          <p:txBody>
            <a:bodyPr wrap="square" lIns="0" tIns="0" rIns="0" bIns="0" rtlCol="0" anchor="ctr" anchorCtr="1"/>
            <a:lstStyle/>
            <a:p>
              <a:pPr marL="0" marR="0" lvl="0" indent="0" algn="ctr" defTabSz="91440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 Arial"/>
                </a:rPr>
                <a:t>Ms. Elissa </a:t>
              </a:r>
            </a:p>
            <a:p>
              <a:pPr marL="0" marR="0" lvl="0" indent="0" algn="ctr" defTabSz="91440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 Arial"/>
                </a:rPr>
                <a:t>Zadrozny</a:t>
              </a:r>
              <a:endParaRPr kumimoji="0" lang="en-US" sz="1100" b="1" i="0" u="none" strike="noStrike" kern="0" cap="none" spc="0" normalizeH="0" baseline="0" noProof="0">
                <a:ln>
                  <a:noFill/>
                </a:ln>
                <a:solidFill>
                  <a:prstClr val="black"/>
                </a:solidFill>
                <a:effectLst/>
                <a:uLnTx/>
                <a:uFillTx/>
                <a:latin typeface=" Arial"/>
                <a:cs typeface="Calibri"/>
              </a:endParaRPr>
            </a:p>
          </p:txBody>
        </p:sp>
        <p:sp>
          <p:nvSpPr>
            <p:cNvPr id="21" name="Flowchart: Process 20">
              <a:extLst>
                <a:ext uri="{FF2B5EF4-FFF2-40B4-BE49-F238E27FC236}">
                  <a16:creationId xmlns:a16="http://schemas.microsoft.com/office/drawing/2014/main" id="{DFAE774D-1925-DD93-227D-4FAD8A09F535}"/>
                </a:ext>
              </a:extLst>
            </p:cNvPr>
            <p:cNvSpPr/>
            <p:nvPr/>
          </p:nvSpPr>
          <p:spPr>
            <a:xfrm>
              <a:off x="5331448" y="4165380"/>
              <a:ext cx="1120208" cy="385397"/>
            </a:xfrm>
            <a:prstGeom prst="flowChartProcess">
              <a:avLst/>
            </a:prstGeom>
            <a:solidFill>
              <a:sysClr val="windowText" lastClr="000000"/>
            </a:solidFill>
            <a:ln w="12700" cap="flat" cmpd="sng" algn="ctr">
              <a:solidFill>
                <a:sysClr val="windowText" lastClr="000000">
                  <a:shade val="50000"/>
                </a:sysClr>
              </a:solidFill>
              <a:prstDash val="solid"/>
              <a:miter lim="800000"/>
            </a:ln>
            <a:effectLst/>
          </p:spPr>
          <p:txBody>
            <a:bodyPr lIns="0" tIns="0" rIns="0" bIns="0" rtlCol="0" anchor="ctr" anchorCtr="1"/>
            <a:lstStyle/>
            <a:p>
              <a:pPr marL="0" marR="0" lvl="0" indent="0" algn="ctr" defTabSz="914400" eaLnBrk="1" fontAlgn="auto" latinLnBrk="0" hangingPunct="1">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 Arial"/>
                </a:rPr>
                <a:t>PL</a:t>
              </a:r>
              <a:r>
                <a:rPr lang="en-US" sz="1400" b="1" kern="0">
                  <a:solidFill>
                    <a:prstClr val="white"/>
                  </a:solidFill>
                  <a:latin typeface=" Arial"/>
                  <a:cs typeface="Calibri"/>
                </a:rPr>
                <a:t> </a:t>
              </a:r>
              <a:r>
                <a:rPr kumimoji="0" lang="en-US" sz="1400" b="1" i="0" u="none" strike="noStrike" kern="0" cap="none" spc="0" normalizeH="0" baseline="0" noProof="0">
                  <a:ln>
                    <a:noFill/>
                  </a:ln>
                  <a:solidFill>
                    <a:prstClr val="white"/>
                  </a:solidFill>
                  <a:effectLst/>
                  <a:uLnTx/>
                  <a:uFillTx/>
                  <a:latin typeface=" Arial"/>
                </a:rPr>
                <a:t>LIS</a:t>
              </a:r>
              <a:endParaRPr kumimoji="0" lang="en-US" sz="1400" b="1" i="0" u="none" strike="noStrike" kern="0" cap="none" spc="0" normalizeH="0" baseline="0" noProof="0">
                <a:ln>
                  <a:noFill/>
                </a:ln>
                <a:solidFill>
                  <a:prstClr val="white"/>
                </a:solidFill>
                <a:effectLst/>
                <a:uLnTx/>
                <a:uFillTx/>
                <a:latin typeface=" Arial"/>
                <a:cs typeface="Calibri"/>
              </a:endParaRPr>
            </a:p>
          </p:txBody>
        </p:sp>
        <p:pic>
          <p:nvPicPr>
            <p:cNvPr id="22" name="Picture 21">
              <a:extLst>
                <a:ext uri="{FF2B5EF4-FFF2-40B4-BE49-F238E27FC236}">
                  <a16:creationId xmlns:a16="http://schemas.microsoft.com/office/drawing/2014/main" id="{0B6EA9C9-D541-6A69-B502-DF8FA173FC5B}"/>
                </a:ext>
              </a:extLst>
            </p:cNvPr>
            <p:cNvPicPr>
              <a:picLocks noChangeAspect="1"/>
            </p:cNvPicPr>
            <p:nvPr/>
          </p:nvPicPr>
          <p:blipFill rotWithShape="1">
            <a:blip r:embed="rId5"/>
            <a:srcRect l="2022" r="-1"/>
            <a:stretch/>
          </p:blipFill>
          <p:spPr>
            <a:xfrm>
              <a:off x="6468630" y="4158215"/>
              <a:ext cx="607346" cy="777967"/>
            </a:xfrm>
            <a:prstGeom prst="rect">
              <a:avLst/>
            </a:prstGeom>
          </p:spPr>
        </p:pic>
      </p:grpSp>
      <p:grpSp>
        <p:nvGrpSpPr>
          <p:cNvPr id="2" name="Group 1">
            <a:extLst>
              <a:ext uri="{FF2B5EF4-FFF2-40B4-BE49-F238E27FC236}">
                <a16:creationId xmlns:a16="http://schemas.microsoft.com/office/drawing/2014/main" id="{439A8445-4188-26EB-500E-DF470E22588A}"/>
              </a:ext>
            </a:extLst>
          </p:cNvPr>
          <p:cNvGrpSpPr/>
          <p:nvPr/>
        </p:nvGrpSpPr>
        <p:grpSpPr>
          <a:xfrm>
            <a:off x="5780395" y="1040434"/>
            <a:ext cx="1816254" cy="851414"/>
            <a:chOff x="5253258" y="2034140"/>
            <a:chExt cx="1816254" cy="851414"/>
          </a:xfrm>
        </p:grpSpPr>
        <p:sp>
          <p:nvSpPr>
            <p:cNvPr id="28" name="Flowchart: Process 27">
              <a:extLst>
                <a:ext uri="{FF2B5EF4-FFF2-40B4-BE49-F238E27FC236}">
                  <a16:creationId xmlns:a16="http://schemas.microsoft.com/office/drawing/2014/main" id="{41867DFE-32B5-4EB1-255B-B4B6085C110D}"/>
                </a:ext>
              </a:extLst>
            </p:cNvPr>
            <p:cNvSpPr/>
            <p:nvPr/>
          </p:nvSpPr>
          <p:spPr>
            <a:xfrm>
              <a:off x="5254671" y="2463834"/>
              <a:ext cx="1172264"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0" tIns="0" rIns="0" bIns="0" rtlCol="0" anchor="ctr" anchorCtr="1"/>
            <a:lstStyle/>
            <a:p>
              <a:pPr marL="0" marR="0" lvl="0" indent="0" algn="ctr" defTabSz="91440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 Arial"/>
                </a:rPr>
                <a:t>Mr. Bill </a:t>
              </a:r>
            </a:p>
            <a:p>
              <a:pPr marL="0" marR="0" lvl="0" indent="0" algn="ctr" defTabSz="914400" eaLnBrk="1" fontAlgn="auto" latinLnBrk="0" hangingPunct="1">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 Arial"/>
                </a:rPr>
                <a:t>Hepworth</a:t>
              </a:r>
              <a:endParaRPr lang="en-US" sz="2400">
                <a:latin typeface=" Arial"/>
              </a:endParaRPr>
            </a:p>
          </p:txBody>
        </p:sp>
        <p:sp>
          <p:nvSpPr>
            <p:cNvPr id="29" name="Flowchart: Process 28">
              <a:extLst>
                <a:ext uri="{FF2B5EF4-FFF2-40B4-BE49-F238E27FC236}">
                  <a16:creationId xmlns:a16="http://schemas.microsoft.com/office/drawing/2014/main" id="{8B6E23E6-098D-9751-5C04-B8DB9D3E99EE}"/>
                </a:ext>
              </a:extLst>
            </p:cNvPr>
            <p:cNvSpPr/>
            <p:nvPr/>
          </p:nvSpPr>
          <p:spPr>
            <a:xfrm>
              <a:off x="5253258" y="2065642"/>
              <a:ext cx="1173675" cy="398192"/>
            </a:xfrm>
            <a:prstGeom prst="flowChartProcess">
              <a:avLst/>
            </a:prstGeom>
            <a:solidFill>
              <a:sysClr val="windowText" lastClr="000000"/>
            </a:solidFill>
            <a:ln w="12700" cap="flat" cmpd="sng" algn="ctr">
              <a:solidFill>
                <a:sysClr val="windowText" lastClr="000000">
                  <a:shade val="50000"/>
                </a:sysClr>
              </a:solidFill>
              <a:prstDash val="solid"/>
              <a:miter lim="800000"/>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 Arial"/>
                </a:rPr>
                <a:t>PEO EIS</a:t>
              </a:r>
            </a:p>
          </p:txBody>
        </p:sp>
        <p:pic>
          <p:nvPicPr>
            <p:cNvPr id="30" name="Picture 29">
              <a:extLst>
                <a:ext uri="{FF2B5EF4-FFF2-40B4-BE49-F238E27FC236}">
                  <a16:creationId xmlns:a16="http://schemas.microsoft.com/office/drawing/2014/main" id="{8FD7BA8A-F673-5B55-8AB1-CEA38A551EA8}"/>
                </a:ext>
              </a:extLst>
            </p:cNvPr>
            <p:cNvPicPr>
              <a:picLocks noChangeAspect="1"/>
            </p:cNvPicPr>
            <p:nvPr/>
          </p:nvPicPr>
          <p:blipFill rotWithShape="1">
            <a:blip r:embed="rId6"/>
            <a:srcRect t="-4051" r="12995" b="-1019"/>
            <a:stretch/>
          </p:blipFill>
          <p:spPr>
            <a:xfrm>
              <a:off x="6452596" y="2034140"/>
              <a:ext cx="616916" cy="851414"/>
            </a:xfrm>
            <a:prstGeom prst="rect">
              <a:avLst/>
            </a:prstGeom>
          </p:spPr>
        </p:pic>
      </p:grpSp>
      <p:sp>
        <p:nvSpPr>
          <p:cNvPr id="31" name="Flowchart: Process 30">
            <a:extLst>
              <a:ext uri="{FF2B5EF4-FFF2-40B4-BE49-F238E27FC236}">
                <a16:creationId xmlns:a16="http://schemas.microsoft.com/office/drawing/2014/main" id="{F5B5CEB7-F8FB-5151-15E0-1AADD3A1B394}"/>
              </a:ext>
            </a:extLst>
          </p:cNvPr>
          <p:cNvSpPr/>
          <p:nvPr/>
        </p:nvSpPr>
        <p:spPr>
          <a:xfrm>
            <a:off x="3945308" y="4649863"/>
            <a:ext cx="1195298"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 Arial"/>
              </a:rPr>
              <a:t>TC AIMS II</a:t>
            </a:r>
            <a:endParaRPr lang="en-US" sz="1600">
              <a:latin typeface=" Arial"/>
            </a:endParaRPr>
          </a:p>
        </p:txBody>
      </p:sp>
      <p:sp>
        <p:nvSpPr>
          <p:cNvPr id="32" name="Flowchart: Process 31">
            <a:extLst>
              <a:ext uri="{FF2B5EF4-FFF2-40B4-BE49-F238E27FC236}">
                <a16:creationId xmlns:a16="http://schemas.microsoft.com/office/drawing/2014/main" id="{51B2BEFC-2ED1-B2B3-308C-2FA0CCB79968}"/>
              </a:ext>
            </a:extLst>
          </p:cNvPr>
          <p:cNvSpPr/>
          <p:nvPr/>
        </p:nvSpPr>
        <p:spPr>
          <a:xfrm>
            <a:off x="5544189" y="4649863"/>
            <a:ext cx="1195298"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 Arial"/>
              </a:rPr>
              <a:t>RF-ITV</a:t>
            </a:r>
            <a:endParaRPr lang="en-US" sz="1600">
              <a:latin typeface=" Arial"/>
            </a:endParaRPr>
          </a:p>
        </p:txBody>
      </p:sp>
      <p:sp>
        <p:nvSpPr>
          <p:cNvPr id="33" name="Flowchart: Process 32">
            <a:extLst>
              <a:ext uri="{FF2B5EF4-FFF2-40B4-BE49-F238E27FC236}">
                <a16:creationId xmlns:a16="http://schemas.microsoft.com/office/drawing/2014/main" id="{F1E6F54B-DDE8-8D98-66DF-669E8F0FD414}"/>
              </a:ext>
            </a:extLst>
          </p:cNvPr>
          <p:cNvSpPr/>
          <p:nvPr/>
        </p:nvSpPr>
        <p:spPr>
          <a:xfrm>
            <a:off x="7143070" y="4649863"/>
            <a:ext cx="1195298"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 Arial"/>
              </a:rPr>
              <a:t>SAAS</a:t>
            </a:r>
            <a:endParaRPr lang="en-US" sz="1600">
              <a:latin typeface=" Arial"/>
            </a:endParaRPr>
          </a:p>
        </p:txBody>
      </p:sp>
      <p:sp>
        <p:nvSpPr>
          <p:cNvPr id="34" name="Flowchart: Process 33">
            <a:extLst>
              <a:ext uri="{FF2B5EF4-FFF2-40B4-BE49-F238E27FC236}">
                <a16:creationId xmlns:a16="http://schemas.microsoft.com/office/drawing/2014/main" id="{24DD2099-0332-02E3-4501-CAD30DAD508C}"/>
              </a:ext>
            </a:extLst>
          </p:cNvPr>
          <p:cNvSpPr/>
          <p:nvPr/>
        </p:nvSpPr>
        <p:spPr>
          <a:xfrm>
            <a:off x="8741950" y="4649863"/>
            <a:ext cx="1195298"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 Arial"/>
              </a:rPr>
              <a:t>PBUSE</a:t>
            </a:r>
            <a:endParaRPr lang="en-US" sz="1600">
              <a:latin typeface=" Arial"/>
            </a:endParaRPr>
          </a:p>
        </p:txBody>
      </p:sp>
      <p:sp>
        <p:nvSpPr>
          <p:cNvPr id="35" name="Flowchart: Process 34">
            <a:extLst>
              <a:ext uri="{FF2B5EF4-FFF2-40B4-BE49-F238E27FC236}">
                <a16:creationId xmlns:a16="http://schemas.microsoft.com/office/drawing/2014/main" id="{8259DA22-9CE3-8D43-1C61-F72BDEE3D392}"/>
              </a:ext>
            </a:extLst>
          </p:cNvPr>
          <p:cNvSpPr/>
          <p:nvPr/>
        </p:nvSpPr>
        <p:spPr>
          <a:xfrm>
            <a:off x="4059101" y="5965244"/>
            <a:ext cx="1195298"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 Arial"/>
              </a:rPr>
              <a:t>NGT</a:t>
            </a:r>
            <a:endParaRPr lang="en-US" sz="1600">
              <a:latin typeface=" Arial"/>
            </a:endParaRPr>
          </a:p>
        </p:txBody>
      </p:sp>
      <p:sp>
        <p:nvSpPr>
          <p:cNvPr id="36" name="Flowchart: Process 35">
            <a:extLst>
              <a:ext uri="{FF2B5EF4-FFF2-40B4-BE49-F238E27FC236}">
                <a16:creationId xmlns:a16="http://schemas.microsoft.com/office/drawing/2014/main" id="{AF6BF129-574A-9692-025B-E50EA0C72BA4}"/>
              </a:ext>
            </a:extLst>
          </p:cNvPr>
          <p:cNvSpPr/>
          <p:nvPr/>
        </p:nvSpPr>
        <p:spPr>
          <a:xfrm>
            <a:off x="5544189" y="5965244"/>
            <a:ext cx="1195298"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 Arial"/>
              </a:rPr>
              <a:t>AIT</a:t>
            </a:r>
            <a:endParaRPr lang="en-US" sz="1600">
              <a:latin typeface=" Arial"/>
            </a:endParaRPr>
          </a:p>
        </p:txBody>
      </p:sp>
      <p:sp>
        <p:nvSpPr>
          <p:cNvPr id="37" name="Flowchart: Process 36">
            <a:extLst>
              <a:ext uri="{FF2B5EF4-FFF2-40B4-BE49-F238E27FC236}">
                <a16:creationId xmlns:a16="http://schemas.microsoft.com/office/drawing/2014/main" id="{24269712-1A27-D6EF-8AA5-261C8305683A}"/>
              </a:ext>
            </a:extLst>
          </p:cNvPr>
          <p:cNvSpPr/>
          <p:nvPr/>
        </p:nvSpPr>
        <p:spPr>
          <a:xfrm>
            <a:off x="7052733" y="5965244"/>
            <a:ext cx="1195298" cy="398200"/>
          </a:xfrm>
          <a:prstGeom prst="flowChartProcess">
            <a:avLst/>
          </a:prstGeom>
          <a:solidFill>
            <a:srgbClr val="FFC000"/>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 Arial"/>
              </a:rPr>
              <a:t>aRFID</a:t>
            </a:r>
            <a:endParaRPr lang="en-US" sz="1600">
              <a:latin typeface=" Arial"/>
            </a:endParaRPr>
          </a:p>
        </p:txBody>
      </p:sp>
      <p:sp>
        <p:nvSpPr>
          <p:cNvPr id="38" name="Flowchart: Process 37">
            <a:extLst>
              <a:ext uri="{FF2B5EF4-FFF2-40B4-BE49-F238E27FC236}">
                <a16:creationId xmlns:a16="http://schemas.microsoft.com/office/drawing/2014/main" id="{B9931611-06D8-0370-66AD-C0D3C183A78F}"/>
              </a:ext>
            </a:extLst>
          </p:cNvPr>
          <p:cNvSpPr/>
          <p:nvPr/>
        </p:nvSpPr>
        <p:spPr>
          <a:xfrm>
            <a:off x="6141838" y="3895400"/>
            <a:ext cx="1195298" cy="398200"/>
          </a:xfrm>
          <a:prstGeom prst="flowChartProcess">
            <a:avLst/>
          </a:prstGeom>
          <a:solidFill>
            <a:schemeClr val="bg1"/>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 Arial"/>
              </a:rPr>
              <a:t>Systems</a:t>
            </a:r>
            <a:endParaRPr lang="en-US" sz="1600">
              <a:latin typeface=" Arial"/>
            </a:endParaRPr>
          </a:p>
        </p:txBody>
      </p:sp>
      <p:sp>
        <p:nvSpPr>
          <p:cNvPr id="39" name="Flowchart: Process 38">
            <a:extLst>
              <a:ext uri="{FF2B5EF4-FFF2-40B4-BE49-F238E27FC236}">
                <a16:creationId xmlns:a16="http://schemas.microsoft.com/office/drawing/2014/main" id="{652942AD-3018-D2F7-03A2-B3ADA904810A}"/>
              </a:ext>
            </a:extLst>
          </p:cNvPr>
          <p:cNvSpPr/>
          <p:nvPr/>
        </p:nvSpPr>
        <p:spPr>
          <a:xfrm>
            <a:off x="5181718" y="5313057"/>
            <a:ext cx="1920240" cy="398200"/>
          </a:xfrm>
          <a:prstGeom prst="flowChartProcess">
            <a:avLst/>
          </a:prstGeom>
          <a:solidFill>
            <a:schemeClr val="bg1"/>
          </a:solidFill>
          <a:ln w="12700" cap="flat" cmpd="sng" algn="ctr">
            <a:solidFill>
              <a:srgbClr val="FFC000">
                <a:shade val="50000"/>
              </a:srgbClr>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914400" eaLnBrk="1" fontAlgn="auto" latinLnBrk="0" hangingPunct="1">
              <a:lnSpc>
                <a:spcPct val="128205"/>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 Arial"/>
              </a:rPr>
              <a:t>Supply Contracts</a:t>
            </a:r>
            <a:endParaRPr lang="en-US" sz="1600">
              <a:latin typeface=" Arial"/>
            </a:endParaRPr>
          </a:p>
        </p:txBody>
      </p:sp>
      <p:sp>
        <p:nvSpPr>
          <p:cNvPr id="48" name="Title 2">
            <a:extLst>
              <a:ext uri="{FF2B5EF4-FFF2-40B4-BE49-F238E27FC236}">
                <a16:creationId xmlns:a16="http://schemas.microsoft.com/office/drawing/2014/main" id="{FA72E748-4462-8709-1804-E22052F1E76A}"/>
              </a:ext>
            </a:extLst>
          </p:cNvPr>
          <p:cNvSpPr txBox="1">
            <a:spLocks/>
          </p:cNvSpPr>
          <p:nvPr/>
        </p:nvSpPr>
        <p:spPr>
          <a:xfrm>
            <a:off x="1620283" y="274639"/>
            <a:ext cx="7674496" cy="70029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FFC000"/>
                </a:solidFill>
                <a:latin typeface=" Arial"/>
              </a:rPr>
              <a:t>Organizational Chart</a:t>
            </a:r>
          </a:p>
        </p:txBody>
      </p:sp>
      <p:cxnSp>
        <p:nvCxnSpPr>
          <p:cNvPr id="10" name="Connector: Elbow 9">
            <a:extLst>
              <a:ext uri="{FF2B5EF4-FFF2-40B4-BE49-F238E27FC236}">
                <a16:creationId xmlns:a16="http://schemas.microsoft.com/office/drawing/2014/main" id="{879BD2FE-289E-A8CE-C9E9-41AAB05EECA7}"/>
              </a:ext>
            </a:extLst>
          </p:cNvPr>
          <p:cNvCxnSpPr>
            <a:cxnSpLocks/>
            <a:stCxn id="38" idx="2"/>
            <a:endCxn id="31" idx="0"/>
          </p:cNvCxnSpPr>
          <p:nvPr/>
        </p:nvCxnSpPr>
        <p:spPr>
          <a:xfrm rot="5400000">
            <a:off x="5463091" y="3373466"/>
            <a:ext cx="356263" cy="2196530"/>
          </a:xfrm>
          <a:prstGeom prst="bentConnector3">
            <a:avLst/>
          </a:prstGeom>
          <a:ln>
            <a:solidFill>
              <a:srgbClr val="FFCC01"/>
            </a:solidFill>
          </a:ln>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id="{EB64A648-DCF6-D57D-F70B-5CD4516E134C}"/>
              </a:ext>
            </a:extLst>
          </p:cNvPr>
          <p:cNvCxnSpPr>
            <a:stCxn id="38" idx="2"/>
            <a:endCxn id="32" idx="0"/>
          </p:cNvCxnSpPr>
          <p:nvPr/>
        </p:nvCxnSpPr>
        <p:spPr>
          <a:xfrm rot="5400000">
            <a:off x="6262532" y="4172907"/>
            <a:ext cx="356263" cy="597649"/>
          </a:xfrm>
          <a:prstGeom prst="bentConnector3">
            <a:avLst/>
          </a:prstGeom>
          <a:ln>
            <a:solidFill>
              <a:srgbClr val="FFCC01"/>
            </a:solidFill>
          </a:ln>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EBD0283A-49A2-F213-03C4-CAF457B564A9}"/>
              </a:ext>
            </a:extLst>
          </p:cNvPr>
          <p:cNvCxnSpPr>
            <a:stCxn id="38" idx="2"/>
            <a:endCxn id="33" idx="0"/>
          </p:cNvCxnSpPr>
          <p:nvPr/>
        </p:nvCxnSpPr>
        <p:spPr>
          <a:xfrm rot="16200000" flipH="1">
            <a:off x="7061972" y="3971115"/>
            <a:ext cx="356263" cy="1001232"/>
          </a:xfrm>
          <a:prstGeom prst="bentConnector3">
            <a:avLst/>
          </a:prstGeom>
          <a:ln>
            <a:solidFill>
              <a:srgbClr val="FFCC01"/>
            </a:solidFill>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5C77D1B2-94D5-6C1D-8CDF-94FE6FFE986B}"/>
              </a:ext>
            </a:extLst>
          </p:cNvPr>
          <p:cNvCxnSpPr>
            <a:stCxn id="38" idx="2"/>
            <a:endCxn id="34" idx="0"/>
          </p:cNvCxnSpPr>
          <p:nvPr/>
        </p:nvCxnSpPr>
        <p:spPr>
          <a:xfrm rot="16200000" flipH="1">
            <a:off x="7861412" y="3171675"/>
            <a:ext cx="356263" cy="2600112"/>
          </a:xfrm>
          <a:prstGeom prst="bentConnector3">
            <a:avLst/>
          </a:prstGeom>
          <a:ln>
            <a:solidFill>
              <a:srgbClr val="FFCC01"/>
            </a:solidFill>
          </a:ln>
        </p:spPr>
        <p:style>
          <a:lnRef idx="2">
            <a:schemeClr val="accent1"/>
          </a:lnRef>
          <a:fillRef idx="0">
            <a:schemeClr val="accent1"/>
          </a:fillRef>
          <a:effectRef idx="1">
            <a:schemeClr val="accent1"/>
          </a:effectRef>
          <a:fontRef idx="minor">
            <a:schemeClr val="tx1"/>
          </a:fontRef>
        </p:style>
      </p:cxnSp>
      <p:cxnSp>
        <p:nvCxnSpPr>
          <p:cNvPr id="63" name="Connector: Elbow 62">
            <a:extLst>
              <a:ext uri="{FF2B5EF4-FFF2-40B4-BE49-F238E27FC236}">
                <a16:creationId xmlns:a16="http://schemas.microsoft.com/office/drawing/2014/main" id="{88831043-19CC-84F8-F9DA-4E620E38A473}"/>
              </a:ext>
            </a:extLst>
          </p:cNvPr>
          <p:cNvCxnSpPr>
            <a:cxnSpLocks/>
            <a:stCxn id="39" idx="2"/>
            <a:endCxn id="35" idx="0"/>
          </p:cNvCxnSpPr>
          <p:nvPr/>
        </p:nvCxnSpPr>
        <p:spPr>
          <a:xfrm rot="5400000">
            <a:off x="5272301" y="5095706"/>
            <a:ext cx="253987" cy="1485088"/>
          </a:xfrm>
          <a:prstGeom prst="bentConnector3">
            <a:avLst/>
          </a:prstGeom>
          <a:ln>
            <a:solidFill>
              <a:srgbClr val="FFCC01"/>
            </a:solidFill>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id="{66E8ACFC-F08E-8477-A24A-E4AA9D49205F}"/>
              </a:ext>
            </a:extLst>
          </p:cNvPr>
          <p:cNvCxnSpPr>
            <a:cxnSpLocks/>
            <a:stCxn id="39" idx="2"/>
            <a:endCxn id="37" idx="0"/>
          </p:cNvCxnSpPr>
          <p:nvPr/>
        </p:nvCxnSpPr>
        <p:spPr>
          <a:xfrm rot="16200000" flipH="1">
            <a:off x="6769117" y="5083978"/>
            <a:ext cx="253987" cy="1508544"/>
          </a:xfrm>
          <a:prstGeom prst="bentConnector3">
            <a:avLst/>
          </a:prstGeom>
          <a:ln>
            <a:solidFill>
              <a:srgbClr val="FFCC0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7F3B5BBE-9FE8-AF65-9365-0A54A36A3ED9}"/>
              </a:ext>
            </a:extLst>
          </p:cNvPr>
          <p:cNvCxnSpPr>
            <a:cxnSpLocks/>
            <a:stCxn id="39" idx="2"/>
            <a:endCxn id="36" idx="0"/>
          </p:cNvCxnSpPr>
          <p:nvPr/>
        </p:nvCxnSpPr>
        <p:spPr>
          <a:xfrm>
            <a:off x="6141838" y="5711257"/>
            <a:ext cx="0" cy="253987"/>
          </a:xfrm>
          <a:prstGeom prst="line">
            <a:avLst/>
          </a:prstGeom>
          <a:ln>
            <a:solidFill>
              <a:srgbClr val="FFCC0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3632A8E-A460-19BA-2571-FF9F33B42BBA}"/>
              </a:ext>
            </a:extLst>
          </p:cNvPr>
          <p:cNvCxnSpPr>
            <a:cxnSpLocks/>
            <a:stCxn id="32" idx="2"/>
            <a:endCxn id="39" idx="0"/>
          </p:cNvCxnSpPr>
          <p:nvPr/>
        </p:nvCxnSpPr>
        <p:spPr>
          <a:xfrm>
            <a:off x="6141838" y="5048063"/>
            <a:ext cx="0" cy="264994"/>
          </a:xfrm>
          <a:prstGeom prst="line">
            <a:avLst/>
          </a:prstGeom>
          <a:ln>
            <a:solidFill>
              <a:srgbClr val="FFCC0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45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DEBADCA-ED37-C9D3-C928-E02146F93FDD}"/>
              </a:ext>
            </a:extLst>
          </p:cNvPr>
          <p:cNvSpPr txBox="1">
            <a:spLocks/>
          </p:cNvSpPr>
          <p:nvPr/>
        </p:nvSpPr>
        <p:spPr>
          <a:xfrm>
            <a:off x="1620282" y="274638"/>
            <a:ext cx="9515479" cy="11904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FFC000"/>
                </a:solidFill>
                <a:latin typeface=" Arial"/>
              </a:rPr>
              <a:t>Product Lead, Logistics Information Systems (PL LIS)</a:t>
            </a:r>
          </a:p>
        </p:txBody>
      </p:sp>
      <p:sp>
        <p:nvSpPr>
          <p:cNvPr id="5" name="TextBox 4">
            <a:extLst>
              <a:ext uri="{FF2B5EF4-FFF2-40B4-BE49-F238E27FC236}">
                <a16:creationId xmlns:a16="http://schemas.microsoft.com/office/drawing/2014/main" id="{77B8081C-2798-4AC1-08E5-CB9D6E5F084D}"/>
              </a:ext>
            </a:extLst>
          </p:cNvPr>
          <p:cNvSpPr txBox="1"/>
          <p:nvPr/>
        </p:nvSpPr>
        <p:spPr>
          <a:xfrm>
            <a:off x="466006" y="1485902"/>
            <a:ext cx="11259988" cy="2844360"/>
          </a:xfrm>
          <a:prstGeom prst="rect">
            <a:avLst/>
          </a:prstGeom>
          <a:noFill/>
          <a:ln w="25400">
            <a:noFill/>
          </a:ln>
        </p:spPr>
        <p:txBody>
          <a:bodyPr wrap="square" rtlCol="0" anchor="ctr" anchorCtr="0">
            <a:noAutofit/>
          </a:bodyPr>
          <a:lstStyle>
            <a:defPPr>
              <a:defRPr lang="en-US"/>
            </a:defPPr>
            <a:lvl1pPr algn="ctr">
              <a:defRPr sz="4000" b="1" i="1">
                <a:latin typeface="Arial" panose="020B0604020202020204" pitchFamily="34" charset="0"/>
                <a:cs typeface="Arial" panose="020B0604020202020204" pitchFamily="34" charset="0"/>
              </a:defRPr>
            </a:lvl1pPr>
          </a:lstStyle>
          <a:p>
            <a:pPr marR="0" algn="l">
              <a:spcBef>
                <a:spcPts val="0"/>
              </a:spcBef>
              <a:spcAft>
                <a:spcPts val="0"/>
              </a:spcAft>
            </a:pPr>
            <a:r>
              <a:rPr lang="en-US" sz="1800" b="0" i="0">
                <a:effectLst/>
                <a:latin typeface="Arial" panose="020B0604020202020204" pitchFamily="34" charset="0"/>
              </a:rPr>
              <a:t>PL </a:t>
            </a:r>
            <a:r>
              <a:rPr lang="en-US" sz="1800" b="0" i="0">
                <a:latin typeface="Arial" panose="020B0604020202020204" pitchFamily="34" charset="0"/>
              </a:rPr>
              <a:t>LIS is the Lifecycle Sustainment Manager for the Logistics Information Technology systems employed in every tactical unit and garrison logistics activity world-wide. PL LIS </a:t>
            </a:r>
            <a:r>
              <a:rPr lang="en-US" sz="1800" b="0" i="0">
                <a:effectLst/>
                <a:latin typeface="Arial" panose="020B0604020202020204" pitchFamily="34" charset="0"/>
              </a:rPr>
              <a:t>is responsible for maintaining Automated Information Technology (AIT) product procurement contracts for DoD. </a:t>
            </a:r>
          </a:p>
          <a:p>
            <a:pPr marR="0" algn="l">
              <a:spcBef>
                <a:spcPts val="0"/>
              </a:spcBef>
              <a:spcAft>
                <a:spcPts val="0"/>
              </a:spcAft>
            </a:pPr>
            <a:endParaRPr lang="en-US" sz="1800" b="0" i="0"/>
          </a:p>
          <a:p>
            <a:pPr marL="284163" marR="0" lvl="0" indent="-284163" algn="l" defTabSz="914400" rtl="0" eaLnBrk="1" fontAlgn="auto" latinLnBrk="0" hangingPunct="1">
              <a:buClrTx/>
              <a:buSzTx/>
              <a:buFont typeface="Arial" panose="020B0604020202020204" pitchFamily="34" charset="0"/>
              <a:buNone/>
              <a:tabLst/>
              <a:defRPr/>
            </a:pPr>
            <a:r>
              <a:rPr lang="en-US" sz="1800" b="0" i="0">
                <a:solidFill>
                  <a:srgbClr val="FFC000"/>
                </a:solidFill>
              </a:rPr>
              <a:t>Mission: </a:t>
            </a:r>
          </a:p>
          <a:p>
            <a:pPr marL="284163" marR="0" lvl="0" indent="-284163" algn="l" defTabSz="914400" rtl="0" eaLnBrk="1" fontAlgn="auto" latinLnBrk="0" hangingPunct="1">
              <a:buClrTx/>
              <a:buSzTx/>
              <a:buFont typeface="Arial" panose="020B0604020202020204" pitchFamily="34" charset="0"/>
              <a:buChar char="•"/>
              <a:tabLst/>
              <a:defRPr/>
            </a:pPr>
            <a:r>
              <a:rPr lang="en-US" sz="1800" b="0" i="0"/>
              <a:t>Responsible for acquisition program management and lifecycle sustainment within cost, schedule, and performance for assigned logistics information systems.</a:t>
            </a:r>
          </a:p>
          <a:p>
            <a:pPr marL="284163" marR="0" lvl="0" indent="-284163" algn="l" defTabSz="914400" rtl="0" eaLnBrk="1" fontAlgn="auto" latinLnBrk="0" hangingPunct="1">
              <a:buClrTx/>
              <a:buSzTx/>
              <a:buFont typeface="Arial" panose="020B0604020202020204" pitchFamily="34" charset="0"/>
              <a:buChar char="•"/>
              <a:tabLst/>
              <a:defRPr/>
            </a:pPr>
            <a:r>
              <a:rPr lang="en-US" sz="1800" b="0" i="0"/>
              <a:t>Support the integration of automated movement and identification technologies into Army &amp; enterprise business processes.</a:t>
            </a:r>
          </a:p>
        </p:txBody>
      </p:sp>
      <p:sp>
        <p:nvSpPr>
          <p:cNvPr id="7" name="TextBox 6">
            <a:extLst>
              <a:ext uri="{FF2B5EF4-FFF2-40B4-BE49-F238E27FC236}">
                <a16:creationId xmlns:a16="http://schemas.microsoft.com/office/drawing/2014/main" id="{C78D59A4-11F5-A871-E5FA-D87D53A1B917}"/>
              </a:ext>
            </a:extLst>
          </p:cNvPr>
          <p:cNvSpPr txBox="1"/>
          <p:nvPr/>
        </p:nvSpPr>
        <p:spPr>
          <a:xfrm>
            <a:off x="466006" y="4708522"/>
            <a:ext cx="11259988" cy="1348172"/>
          </a:xfrm>
          <a:prstGeom prst="rect">
            <a:avLst/>
          </a:prstGeom>
          <a:noFill/>
          <a:ln w="25400">
            <a:noFill/>
          </a:ln>
        </p:spPr>
        <p:txBody>
          <a:bodyPr wrap="square" rtlCol="0" anchor="ctr" anchorCtr="0">
            <a:noAutofit/>
          </a:bodyPr>
          <a:lstStyle>
            <a:defPPr>
              <a:defRPr lang="en-US"/>
            </a:defPPr>
            <a:lvl1pPr algn="ctr">
              <a:defRPr sz="4000" b="1" i="1">
                <a:latin typeface="Arial" panose="020B0604020202020204" pitchFamily="34" charset="0"/>
                <a:cs typeface="Arial" panose="020B0604020202020204" pitchFamily="34" charset="0"/>
              </a:defRPr>
            </a:lvl1pPr>
          </a:lstStyle>
          <a:p>
            <a:pPr marR="0" algn="l">
              <a:spcBef>
                <a:spcPts val="0"/>
              </a:spcBef>
              <a:spcAft>
                <a:spcPts val="0"/>
              </a:spcAft>
            </a:pPr>
            <a:r>
              <a:rPr lang="en-US" sz="1800" b="0" i="0">
                <a:effectLst/>
                <a:latin typeface="Arial" panose="020B0604020202020204" pitchFamily="34" charset="0"/>
              </a:rPr>
              <a:t>“All U.S. Army organizations and activities will procure AIT products and services from PL LIS. Direct procurement of AIT products and services from commercial sources is not authorized. U.S. Army organizations and activities are encouraged to coordinate directly with PL LIS on any AIT initiatives and offer recommendations to include other value-added AIT products to contracts.“ – </a:t>
            </a:r>
            <a:r>
              <a:rPr lang="en-US" sz="1800" b="0" i="0">
                <a:solidFill>
                  <a:srgbClr val="FFC000"/>
                </a:solidFill>
                <a:effectLst/>
                <a:latin typeface="Arial" panose="020B0604020202020204" pitchFamily="34" charset="0"/>
              </a:rPr>
              <a:t>02 June 2022 G-4 memo</a:t>
            </a:r>
            <a:endParaRPr lang="en-US" sz="1800" b="0" i="0">
              <a:solidFill>
                <a:srgbClr val="FFC000"/>
              </a:solidFill>
              <a:effectLst/>
              <a:latin typeface="Times New Roman" panose="02020603050405020304" pitchFamily="18" charset="0"/>
            </a:endParaRPr>
          </a:p>
        </p:txBody>
      </p:sp>
    </p:spTree>
    <p:extLst>
      <p:ext uri="{BB962C8B-B14F-4D97-AF65-F5344CB8AC3E}">
        <p14:creationId xmlns:p14="http://schemas.microsoft.com/office/powerpoint/2010/main" val="239710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DFB6FBEA-91D6-92D5-F971-E61FD89F7F71}"/>
              </a:ext>
            </a:extLst>
          </p:cNvPr>
          <p:cNvGraphicFramePr>
            <a:graphicFrameLocks noGrp="1"/>
          </p:cNvGraphicFramePr>
          <p:nvPr>
            <p:extLst>
              <p:ext uri="{D42A27DB-BD31-4B8C-83A1-F6EECF244321}">
                <p14:modId xmlns:p14="http://schemas.microsoft.com/office/powerpoint/2010/main" val="3760305067"/>
              </p:ext>
            </p:extLst>
          </p:nvPr>
        </p:nvGraphicFramePr>
        <p:xfrm>
          <a:off x="468860" y="1250732"/>
          <a:ext cx="11254280" cy="4938367"/>
        </p:xfrm>
        <a:graphic>
          <a:graphicData uri="http://schemas.openxmlformats.org/drawingml/2006/table">
            <a:tbl>
              <a:tblPr firstRow="1" bandRow="1"/>
              <a:tblGrid>
                <a:gridCol w="5456081">
                  <a:extLst>
                    <a:ext uri="{9D8B030D-6E8A-4147-A177-3AD203B41FA5}">
                      <a16:colId xmlns:a16="http://schemas.microsoft.com/office/drawing/2014/main" val="1380075010"/>
                    </a:ext>
                  </a:extLst>
                </a:gridCol>
                <a:gridCol w="5798199">
                  <a:extLst>
                    <a:ext uri="{9D8B030D-6E8A-4147-A177-3AD203B41FA5}">
                      <a16:colId xmlns:a16="http://schemas.microsoft.com/office/drawing/2014/main" val="1049233023"/>
                    </a:ext>
                  </a:extLst>
                </a:gridCol>
              </a:tblGrid>
              <a:tr h="35736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a:solidFill>
                            <a:srgbClr val="FFC000"/>
                          </a:solidFill>
                          <a:latin typeface=" Arial"/>
                        </a:rPr>
                        <a:t>Systems</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a:solidFill>
                            <a:srgbClr val="FFC000"/>
                          </a:solidFill>
                          <a:latin typeface=" Arial"/>
                        </a:rPr>
                        <a:t>FY24 / 25 LIS Program Priorities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3753660632"/>
                  </a:ext>
                </a:extLst>
              </a:tr>
              <a:tr h="2607516">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800" b="1">
                          <a:latin typeface=" Arial"/>
                        </a:rPr>
                        <a:t>Radio Frequency In-Transit Visibility (</a:t>
                      </a:r>
                      <a:r>
                        <a:rPr lang="en-US" sz="1800" b="1" baseline="0">
                          <a:solidFill>
                            <a:schemeClr val="bg1"/>
                          </a:solidFill>
                          <a:latin typeface=" Arial"/>
                        </a:rPr>
                        <a:t>RF-ITV) </a:t>
                      </a:r>
                      <a:r>
                        <a:rPr lang="en-US" sz="1800" b="0" baseline="0">
                          <a:solidFill>
                            <a:schemeClr val="bg1"/>
                          </a:solidFill>
                          <a:latin typeface=" Arial"/>
                        </a:rPr>
                        <a:t>uses active and passive radio frequency technology for In-Transit Visibility (ITV) of unit moves and sustainment cargo. RF-ITV tracks the identity, status and location of cargo from origin to destination.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800" b="1">
                          <a:solidFill>
                            <a:schemeClr val="bg1"/>
                          </a:solidFill>
                          <a:latin typeface=" Arial"/>
                        </a:rPr>
                        <a:t>Standard</a:t>
                      </a:r>
                      <a:r>
                        <a:rPr lang="en-US" sz="1800" b="1" baseline="0">
                          <a:solidFill>
                            <a:schemeClr val="bg1"/>
                          </a:solidFill>
                          <a:latin typeface=" Arial"/>
                        </a:rPr>
                        <a:t> Army Ammunition System (SAAS) </a:t>
                      </a:r>
                      <a:r>
                        <a:rPr lang="en-US" sz="1800" b="0" baseline="0">
                          <a:solidFill>
                            <a:schemeClr val="bg1"/>
                          </a:solidFill>
                          <a:latin typeface=" Arial"/>
                        </a:rPr>
                        <a:t>legacy system for tactical ammunition supply management. (</a:t>
                      </a:r>
                      <a:r>
                        <a:rPr lang="en-US" sz="1800" i="0" kern="0">
                          <a:solidFill>
                            <a:schemeClr val="bg1"/>
                          </a:solidFill>
                          <a:latin typeface=" Arial"/>
                        </a:rPr>
                        <a:t>Future transition to EBS-C estimated for FY27)</a:t>
                      </a:r>
                      <a:endParaRPr kumimoji="0" lang="en-US" sz="1800" b="1" i="0" u="none" strike="noStrike" kern="0" cap="none" spc="0" normalizeH="0" baseline="0" noProof="0">
                        <a:ln>
                          <a:noFill/>
                        </a:ln>
                        <a:solidFill>
                          <a:schemeClr val="bg1"/>
                        </a:solidFill>
                        <a:effectLst/>
                        <a:uLnTx/>
                        <a:uFillTx/>
                        <a:latin typeface=" Arial"/>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a:solidFill>
                            <a:schemeClr val="bg1"/>
                          </a:solidFill>
                          <a:latin typeface=" Arial"/>
                        </a:rPr>
                        <a:t>Release/Recompete 3 IDIQ Supply Contracts. </a:t>
                      </a:r>
                    </a:p>
                    <a:p>
                      <a:pPr marL="573088" marR="0" lvl="1" indent="-233363" algn="l" defTabSz="457200" rtl="0" eaLnBrk="1" fontAlgn="auto" latinLnBrk="0" hangingPunct="1">
                        <a:lnSpc>
                          <a:spcPct val="100000"/>
                        </a:lnSpc>
                        <a:spcBef>
                          <a:spcPts val="0"/>
                        </a:spcBef>
                        <a:spcAft>
                          <a:spcPts val="0"/>
                        </a:spcAft>
                        <a:buClrTx/>
                        <a:buSzTx/>
                        <a:buFontTx/>
                        <a:buChar char="–"/>
                        <a:tabLst/>
                        <a:defRPr/>
                      </a:pPr>
                      <a:r>
                        <a:rPr lang="en-US" sz="1800" kern="1200">
                          <a:solidFill>
                            <a:schemeClr val="bg1"/>
                          </a:solidFill>
                          <a:latin typeface=" Arial"/>
                          <a:ea typeface="+mn-ea"/>
                          <a:cs typeface="+mn-cs"/>
                        </a:rPr>
                        <a:t>Active Radio Frequency Identification 6</a:t>
                      </a:r>
                    </a:p>
                    <a:p>
                      <a:pPr marL="573088" marR="0" lvl="1" indent="-233363" algn="l" defTabSz="457200" rtl="0" eaLnBrk="1" fontAlgn="auto" latinLnBrk="0" hangingPunct="1">
                        <a:lnSpc>
                          <a:spcPct val="100000"/>
                        </a:lnSpc>
                        <a:spcBef>
                          <a:spcPts val="0"/>
                        </a:spcBef>
                        <a:spcAft>
                          <a:spcPts val="0"/>
                        </a:spcAft>
                        <a:buClrTx/>
                        <a:buSzTx/>
                        <a:buFontTx/>
                        <a:buChar char="–"/>
                        <a:tabLst/>
                        <a:defRPr/>
                      </a:pPr>
                      <a:r>
                        <a:rPr lang="en-US" sz="1800" kern="1200">
                          <a:solidFill>
                            <a:schemeClr val="bg1"/>
                          </a:solidFill>
                          <a:latin typeface=" Arial"/>
                          <a:ea typeface="+mn-ea"/>
                          <a:cs typeface="+mn-cs"/>
                        </a:rPr>
                        <a:t>Automated Information Technology 7</a:t>
                      </a:r>
                    </a:p>
                    <a:p>
                      <a:pPr marL="573088" marR="0" lvl="1" indent="-233363" algn="l" defTabSz="457200" rtl="0" eaLnBrk="1" fontAlgn="auto" latinLnBrk="0" hangingPunct="1">
                        <a:lnSpc>
                          <a:spcPct val="100000"/>
                        </a:lnSpc>
                        <a:spcBef>
                          <a:spcPts val="0"/>
                        </a:spcBef>
                        <a:spcAft>
                          <a:spcPts val="0"/>
                        </a:spcAft>
                        <a:buClrTx/>
                        <a:buSzTx/>
                        <a:buFontTx/>
                        <a:buChar char="–"/>
                        <a:tabLst/>
                        <a:defRPr/>
                      </a:pPr>
                      <a:r>
                        <a:rPr lang="en-US" sz="1800" kern="1200">
                          <a:solidFill>
                            <a:schemeClr val="bg1"/>
                          </a:solidFill>
                          <a:latin typeface=" Arial"/>
                          <a:ea typeface="+mn-ea"/>
                          <a:cs typeface="+mn-cs"/>
                        </a:rPr>
                        <a:t>Next Generation Transponder II</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kern="1200">
                          <a:solidFill>
                            <a:schemeClr val="bg1"/>
                          </a:solidFill>
                          <a:latin typeface=" Arial"/>
                          <a:ea typeface="+mn-ea"/>
                          <a:cs typeface="+mn-cs"/>
                        </a:rPr>
                        <a:t>Recompete SAAS PDSS Capability Support Contract.</a:t>
                      </a:r>
                      <a:endParaRPr lang="en-US" sz="1800" b="0">
                        <a:solidFill>
                          <a:schemeClr val="bg1"/>
                        </a:solidFill>
                        <a:latin typeface=" Arial"/>
                      </a:endParaRPr>
                    </a:p>
                    <a:p>
                      <a:pPr marL="285750" indent="-285750">
                        <a:lnSpc>
                          <a:spcPct val="100000"/>
                        </a:lnSpc>
                        <a:spcBef>
                          <a:spcPts val="600"/>
                        </a:spcBef>
                        <a:spcAft>
                          <a:spcPts val="0"/>
                        </a:spcAft>
                        <a:buFont typeface="Arial" panose="020B0604020202020204" pitchFamily="34" charset="0"/>
                        <a:buChar char="•"/>
                      </a:pPr>
                      <a:r>
                        <a:rPr lang="en-US" sz="1800" b="0">
                          <a:solidFill>
                            <a:schemeClr val="bg1"/>
                          </a:solidFill>
                          <a:latin typeface=" Arial"/>
                        </a:rPr>
                        <a:t>Safe Agile adoption strategy across all systems.</a:t>
                      </a:r>
                    </a:p>
                    <a:p>
                      <a:pPr marL="285750" indent="-285750">
                        <a:lnSpc>
                          <a:spcPct val="100000"/>
                        </a:lnSpc>
                        <a:spcBef>
                          <a:spcPts val="600"/>
                        </a:spcBef>
                        <a:spcAft>
                          <a:spcPts val="0"/>
                        </a:spcAft>
                        <a:buFont typeface="Arial" panose="020B0604020202020204" pitchFamily="34" charset="0"/>
                        <a:buChar char="•"/>
                      </a:pPr>
                      <a:r>
                        <a:rPr lang="en-US" sz="1800" b="0">
                          <a:solidFill>
                            <a:schemeClr val="bg1"/>
                          </a:solidFill>
                          <a:latin typeface=" Arial"/>
                        </a:rPr>
                        <a:t>Investigate transition from static servers to cloud based technology.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754274275"/>
                  </a:ext>
                </a:extLst>
              </a:tr>
              <a:tr h="357361">
                <a:tc v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100" b="1">
                        <a:solidFill>
                          <a:srgbClr val="FFC000"/>
                        </a:solidFill>
                        <a:latin typeface=" 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a:solidFill>
                            <a:srgbClr val="FFC000"/>
                          </a:solidFill>
                          <a:latin typeface=" Arial"/>
                        </a:rPr>
                        <a:t>Software / Technology Stack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927789522"/>
                  </a:ext>
                </a:extLst>
              </a:tr>
              <a:tr h="1417927">
                <a:tc v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kern="1200">
                        <a:solidFill>
                          <a:schemeClr val="dk1"/>
                        </a:solidFill>
                        <a:effectLst/>
                        <a:latin typeface=" Arial"/>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kern="1200">
                          <a:solidFill>
                            <a:schemeClr val="bg1"/>
                          </a:solidFill>
                          <a:latin typeface=" Arial"/>
                          <a:ea typeface="+mn-ea"/>
                          <a:cs typeface="+mn-cs"/>
                        </a:rPr>
                        <a:t>RF-ITV - n-tiered architecture base on Oracle Solaris technology hosted</a:t>
                      </a:r>
                      <a:r>
                        <a:rPr lang="en-US" sz="1800" b="0" kern="1200" baseline="0">
                          <a:solidFill>
                            <a:schemeClr val="bg1"/>
                          </a:solidFill>
                          <a:latin typeface=" Arial"/>
                          <a:ea typeface="+mn-ea"/>
                          <a:cs typeface="+mn-cs"/>
                        </a:rPr>
                        <a:t> by DISA.</a:t>
                      </a:r>
                    </a:p>
                    <a:p>
                      <a:pPr marL="171450" indent="-171450" algn="l" defTabSz="457200" rtl="0" eaLnBrk="1" latinLnBrk="0" hangingPunct="1">
                        <a:spcBef>
                          <a:spcPts val="600"/>
                        </a:spcBef>
                        <a:spcAft>
                          <a:spcPts val="0"/>
                        </a:spcAft>
                        <a:buFont typeface="Arial" panose="020B0604020202020204" pitchFamily="34" charset="0"/>
                        <a:buChar char="•"/>
                      </a:pPr>
                      <a:r>
                        <a:rPr lang="en-US" sz="1800" b="0" kern="1200" baseline="0">
                          <a:solidFill>
                            <a:schemeClr val="bg1"/>
                          </a:solidFill>
                          <a:latin typeface=" Arial"/>
                          <a:ea typeface="+mn-ea"/>
                          <a:cs typeface="+mn-cs"/>
                        </a:rPr>
                        <a:t>SAAS: centralized server architecture </a:t>
                      </a:r>
                      <a:r>
                        <a:rPr lang="en-US" sz="1800" b="0" kern="1200">
                          <a:solidFill>
                            <a:schemeClr val="bg1"/>
                          </a:solidFill>
                          <a:latin typeface=" Arial"/>
                          <a:ea typeface="+mn-ea"/>
                          <a:cs typeface="+mn-cs"/>
                        </a:rPr>
                        <a:t>hosted</a:t>
                      </a:r>
                      <a:r>
                        <a:rPr lang="en-US" sz="1800" b="0" kern="1200" baseline="0">
                          <a:solidFill>
                            <a:schemeClr val="bg1"/>
                          </a:solidFill>
                          <a:latin typeface=" Arial"/>
                          <a:ea typeface="+mn-ea"/>
                          <a:cs typeface="+mn-cs"/>
                        </a:rPr>
                        <a:t> by ALTESS.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78472986"/>
                  </a:ext>
                </a:extLst>
              </a:tr>
            </a:tbl>
          </a:graphicData>
        </a:graphic>
      </p:graphicFrame>
      <p:sp>
        <p:nvSpPr>
          <p:cNvPr id="3" name="Title 2">
            <a:extLst>
              <a:ext uri="{FF2B5EF4-FFF2-40B4-BE49-F238E27FC236}">
                <a16:creationId xmlns:a16="http://schemas.microsoft.com/office/drawing/2014/main" id="{AEC9907C-4B78-1725-9270-7AD5DB43F556}"/>
              </a:ext>
            </a:extLst>
          </p:cNvPr>
          <p:cNvSpPr txBox="1">
            <a:spLocks/>
          </p:cNvSpPr>
          <p:nvPr/>
        </p:nvSpPr>
        <p:spPr>
          <a:xfrm>
            <a:off x="1620283" y="274639"/>
            <a:ext cx="7674496" cy="7002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FFC000"/>
                </a:solidFill>
                <a:latin typeface=" Arial"/>
              </a:rPr>
              <a:t>Logistics Information Systems (LIS)</a:t>
            </a:r>
          </a:p>
        </p:txBody>
      </p:sp>
      <p:sp>
        <p:nvSpPr>
          <p:cNvPr id="2" name="TextBox 1">
            <a:extLst>
              <a:ext uri="{FF2B5EF4-FFF2-40B4-BE49-F238E27FC236}">
                <a16:creationId xmlns:a16="http://schemas.microsoft.com/office/drawing/2014/main" id="{606FF380-3952-F491-AD08-88ACA68B92E4}"/>
              </a:ext>
            </a:extLst>
          </p:cNvPr>
          <p:cNvSpPr txBox="1"/>
          <p:nvPr/>
        </p:nvSpPr>
        <p:spPr>
          <a:xfrm>
            <a:off x="155614" y="6355490"/>
            <a:ext cx="11125004" cy="461665"/>
          </a:xfrm>
          <a:prstGeom prst="rect">
            <a:avLst/>
          </a:prstGeom>
          <a:noFill/>
        </p:spPr>
        <p:txBody>
          <a:bodyPr wrap="square" numCol="3" rtlCol="0">
            <a:spAutoFit/>
          </a:bodyPr>
          <a:lstStyle/>
          <a:p>
            <a:pPr defTabSz="457200"/>
            <a:r>
              <a:rPr lang="en-US" sz="800">
                <a:latin typeface=" Arial"/>
              </a:rPr>
              <a:t>ALTESS = Acquisition, Logistics and Technology Enterprise Systems and Services </a:t>
            </a:r>
          </a:p>
          <a:p>
            <a:pPr defTabSz="457200"/>
            <a:r>
              <a:rPr lang="en-US" sz="800">
                <a:latin typeface=" Arial"/>
              </a:rPr>
              <a:t>FY = Fiscal Year </a:t>
            </a:r>
          </a:p>
          <a:p>
            <a:pPr defTabSz="457200"/>
            <a:r>
              <a:rPr lang="en-US" sz="800">
                <a:latin typeface=" Arial"/>
              </a:rPr>
              <a:t>PDSS = Post Development and Software Support </a:t>
            </a:r>
          </a:p>
          <a:p>
            <a:pPr defTabSz="457200">
              <a:defRPr/>
            </a:pPr>
            <a:r>
              <a:rPr lang="en-US" sz="800">
                <a:latin typeface=" Arial"/>
              </a:rPr>
              <a:t>EBS-C = Enterprise Business Systems – Convergence</a:t>
            </a:r>
          </a:p>
          <a:p>
            <a:pPr defTabSz="457200">
              <a:defRPr/>
            </a:pPr>
            <a:endParaRPr lang="en-US" sz="800">
              <a:latin typeface=" Arial"/>
            </a:endParaRPr>
          </a:p>
        </p:txBody>
      </p:sp>
    </p:spTree>
    <p:extLst>
      <p:ext uri="{BB962C8B-B14F-4D97-AF65-F5344CB8AC3E}">
        <p14:creationId xmlns:p14="http://schemas.microsoft.com/office/powerpoint/2010/main" val="213641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79F9-CB5F-7AF7-0B99-C6B354FDAB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BF4C71F-40C6-48FA-9B73-97748300FE78}"/>
              </a:ext>
            </a:extLst>
          </p:cNvPr>
          <p:cNvSpPr/>
          <p:nvPr/>
        </p:nvSpPr>
        <p:spPr>
          <a:xfrm rot="10800000">
            <a:off x="873047" y="1860"/>
            <a:ext cx="28274" cy="1190463"/>
          </a:xfrm>
          <a:prstGeom prst="rect">
            <a:avLst/>
          </a:prstGeom>
          <a:solidFill>
            <a:srgbClr val="FFCC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CCD80098-FA82-ADF9-51C3-FCF2F9C51895}"/>
              </a:ext>
            </a:extLst>
          </p:cNvPr>
          <p:cNvSpPr txBox="1">
            <a:spLocks/>
          </p:cNvSpPr>
          <p:nvPr/>
        </p:nvSpPr>
        <p:spPr>
          <a:xfrm>
            <a:off x="1620282" y="274639"/>
            <a:ext cx="9331497" cy="7002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rgbClr val="FFC000"/>
                </a:solidFill>
                <a:latin typeface=" Arial"/>
              </a:rPr>
              <a:t>Standard Army Ammunition System (SAAS) </a:t>
            </a:r>
          </a:p>
        </p:txBody>
      </p:sp>
      <p:sp>
        <p:nvSpPr>
          <p:cNvPr id="5" name="TextBox 4">
            <a:extLst>
              <a:ext uri="{FF2B5EF4-FFF2-40B4-BE49-F238E27FC236}">
                <a16:creationId xmlns:a16="http://schemas.microsoft.com/office/drawing/2014/main" id="{3972746B-7D67-4CCC-E361-6D37D809421B}"/>
              </a:ext>
            </a:extLst>
          </p:cNvPr>
          <p:cNvSpPr txBox="1"/>
          <p:nvPr/>
        </p:nvSpPr>
        <p:spPr>
          <a:xfrm>
            <a:off x="187986" y="6152474"/>
            <a:ext cx="10097129" cy="338554"/>
          </a:xfrm>
          <a:prstGeom prst="rect">
            <a:avLst/>
          </a:prstGeom>
          <a:noFill/>
        </p:spPr>
        <p:txBody>
          <a:bodyPr wrap="square" numCol="4" rtlCol="0">
            <a:spAutoFit/>
          </a:bodyPr>
          <a:lstStyle/>
          <a:p>
            <a:pPr defTabSz="457200"/>
            <a:r>
              <a:rPr lang="en-US" sz="800">
                <a:latin typeface=" Arial"/>
              </a:rPr>
              <a:t>COOP = Continuity of Operations</a:t>
            </a:r>
            <a:endParaRPr lang="en-US" sz="800" b="0" i="0">
              <a:effectLst/>
              <a:latin typeface=" Arial"/>
            </a:endParaRPr>
          </a:p>
          <a:p>
            <a:pPr defTabSz="457200"/>
            <a:r>
              <a:rPr lang="en-US" sz="800">
                <a:latin typeface=" Arial"/>
              </a:rPr>
              <a:t>TSC = Theater Sustainment Command</a:t>
            </a:r>
          </a:p>
          <a:p>
            <a:pPr defTabSz="457200"/>
            <a:r>
              <a:rPr lang="en-US" sz="800">
                <a:latin typeface=" Arial"/>
              </a:rPr>
              <a:t>FY = Fiscal Year</a:t>
            </a:r>
          </a:p>
          <a:p>
            <a:pPr defTabSz="457200"/>
            <a:r>
              <a:rPr lang="en-US" sz="800">
                <a:latin typeface=" Arial"/>
              </a:rPr>
              <a:t>EBS-C = Enterprise Business Systems – Convergence</a:t>
            </a:r>
          </a:p>
        </p:txBody>
      </p:sp>
      <p:sp>
        <p:nvSpPr>
          <p:cNvPr id="6" name="TextBox 5">
            <a:extLst>
              <a:ext uri="{FF2B5EF4-FFF2-40B4-BE49-F238E27FC236}">
                <a16:creationId xmlns:a16="http://schemas.microsoft.com/office/drawing/2014/main" id="{54247A5D-9678-121C-1FF6-1C06AE3F3D84}"/>
              </a:ext>
            </a:extLst>
          </p:cNvPr>
          <p:cNvSpPr txBox="1"/>
          <p:nvPr/>
        </p:nvSpPr>
        <p:spPr>
          <a:xfrm>
            <a:off x="466006" y="1335978"/>
            <a:ext cx="11259988" cy="4583617"/>
          </a:xfrm>
          <a:prstGeom prst="rect">
            <a:avLst/>
          </a:prstGeom>
          <a:solidFill>
            <a:srgbClr val="000000"/>
          </a:solidFill>
          <a:ln w="25400">
            <a:solidFill>
              <a:srgbClr val="FFC000"/>
            </a:solidFill>
          </a:ln>
        </p:spPr>
        <p:txBody>
          <a:bodyPr wrap="square" rtlCol="0" anchor="t" anchorCtr="0">
            <a:noAutofit/>
          </a:bodyPr>
          <a:lstStyle>
            <a:defPPr>
              <a:defRPr lang="en-US"/>
            </a:defPPr>
            <a:lvl1pPr algn="ctr">
              <a:defRPr sz="4000" b="1" i="1">
                <a:latin typeface="Arial" panose="020B0604020202020204" pitchFamily="34" charset="0"/>
                <a:cs typeface="Arial" panose="020B0604020202020204" pitchFamily="34" charset="0"/>
              </a:defRPr>
            </a:lvl1pPr>
          </a:lstStyle>
          <a:p>
            <a:pPr marL="0" marR="0" algn="l">
              <a:spcBef>
                <a:spcPts val="0"/>
              </a:spcBef>
              <a:spcAft>
                <a:spcPts val="0"/>
              </a:spcAft>
            </a:pPr>
            <a:endParaRPr lang="en-US" sz="1800" b="0" i="0">
              <a:effectLst/>
              <a:latin typeface=" Arial"/>
              <a:ea typeface="Aptos" panose="020B0004020202020204" pitchFamily="34" charset="0"/>
              <a:cs typeface="Aptos" panose="020B0004020202020204" pitchFamily="34" charset="0"/>
            </a:endParaRPr>
          </a:p>
        </p:txBody>
      </p:sp>
      <p:sp>
        <p:nvSpPr>
          <p:cNvPr id="3" name="Text Placeholder 1">
            <a:extLst>
              <a:ext uri="{FF2B5EF4-FFF2-40B4-BE49-F238E27FC236}">
                <a16:creationId xmlns:a16="http://schemas.microsoft.com/office/drawing/2014/main" id="{E1682C67-3819-4EB7-F0F7-C990409F3CE1}"/>
              </a:ext>
            </a:extLst>
          </p:cNvPr>
          <p:cNvSpPr txBox="1">
            <a:spLocks/>
          </p:cNvSpPr>
          <p:nvPr/>
        </p:nvSpPr>
        <p:spPr>
          <a:xfrm>
            <a:off x="728443" y="1440694"/>
            <a:ext cx="3534048" cy="38520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ct val="100000"/>
              </a:lnSpc>
              <a:spcBef>
                <a:spcPts val="0"/>
              </a:spcBef>
              <a:spcAft>
                <a:spcPts val="0"/>
              </a:spcAft>
              <a:buNone/>
            </a:pPr>
            <a:r>
              <a:rPr lang="en-US" sz="1500" b="1" i="1" u="sng">
                <a:solidFill>
                  <a:srgbClr val="FFC000"/>
                </a:solidFill>
                <a:effectLst/>
                <a:latin typeface=" Arial"/>
                <a:ea typeface="Aptos" panose="020B0004020202020204" pitchFamily="34" charset="0"/>
                <a:cs typeface="Aptos" panose="020B0004020202020204" pitchFamily="34" charset="0"/>
              </a:rPr>
              <a:t>Overview:</a:t>
            </a:r>
          </a:p>
          <a:p>
            <a:pPr marL="0" marR="0" indent="0" algn="l">
              <a:lnSpc>
                <a:spcPct val="100000"/>
              </a:lnSpc>
              <a:spcBef>
                <a:spcPts val="0"/>
              </a:spcBef>
              <a:spcAft>
                <a:spcPts val="0"/>
              </a:spcAft>
              <a:buNone/>
            </a:pPr>
            <a:r>
              <a:rPr lang="en-US" sz="1500" b="0" i="0">
                <a:effectLst/>
                <a:latin typeface=" Arial"/>
                <a:ea typeface="Aptos" panose="020B0004020202020204" pitchFamily="34" charset="0"/>
                <a:cs typeface="Aptos" panose="020B0004020202020204" pitchFamily="34" charset="0"/>
              </a:rPr>
              <a:t>SAAS is the Army’s automated retail ammunition logistics information system providing ammunition management, reporting, and accountability in both tactical and non-tactical environments.  </a:t>
            </a:r>
          </a:p>
          <a:p>
            <a:pPr marL="0" marR="0" indent="0" algn="l">
              <a:lnSpc>
                <a:spcPct val="100000"/>
              </a:lnSpc>
              <a:spcBef>
                <a:spcPts val="0"/>
              </a:spcBef>
              <a:spcAft>
                <a:spcPts val="0"/>
              </a:spcAft>
              <a:buNone/>
            </a:pPr>
            <a:endParaRPr lang="en-US" sz="1500">
              <a:latin typeface=" Arial"/>
              <a:ea typeface="Aptos" panose="020B0004020202020204" pitchFamily="34" charset="0"/>
              <a:cs typeface="Aptos" panose="020B0004020202020204" pitchFamily="34" charset="0"/>
            </a:endParaRPr>
          </a:p>
          <a:p>
            <a:pPr marL="0" marR="0" indent="0" algn="l">
              <a:lnSpc>
                <a:spcPct val="100000"/>
              </a:lnSpc>
              <a:spcBef>
                <a:spcPts val="0"/>
              </a:spcBef>
              <a:spcAft>
                <a:spcPts val="0"/>
              </a:spcAft>
              <a:buNone/>
            </a:pPr>
            <a:endParaRPr lang="en-US" sz="1500">
              <a:latin typeface=" Arial"/>
              <a:ea typeface="Aptos" panose="020B0004020202020204" pitchFamily="34" charset="0"/>
              <a:cs typeface="Aptos" panose="020B0004020202020204" pitchFamily="34" charset="0"/>
            </a:endParaRPr>
          </a:p>
          <a:p>
            <a:pPr marL="0" marR="0" indent="0" algn="l">
              <a:lnSpc>
                <a:spcPct val="100000"/>
              </a:lnSpc>
              <a:spcBef>
                <a:spcPts val="0"/>
              </a:spcBef>
              <a:spcAft>
                <a:spcPts val="0"/>
              </a:spcAft>
              <a:buNone/>
            </a:pPr>
            <a:r>
              <a:rPr lang="en-US" sz="1500" b="0" i="0">
                <a:effectLst/>
                <a:latin typeface=" Arial"/>
                <a:ea typeface="Aptos" panose="020B0004020202020204" pitchFamily="34" charset="0"/>
                <a:cs typeface="Aptos" panose="020B0004020202020204" pitchFamily="34" charset="0"/>
              </a:rPr>
              <a:t>SAAS operates at multiple levels including Theater Sustainment Command  (TSC) Distribution Management Centers, Expeditionary Sustainment Command Distribution Management Centers and Ammunition Supply Activities.</a:t>
            </a:r>
          </a:p>
        </p:txBody>
      </p:sp>
      <p:sp>
        <p:nvSpPr>
          <p:cNvPr id="4" name="Text Placeholder 2">
            <a:extLst>
              <a:ext uri="{FF2B5EF4-FFF2-40B4-BE49-F238E27FC236}">
                <a16:creationId xmlns:a16="http://schemas.microsoft.com/office/drawing/2014/main" id="{081403DA-1009-D246-C4FE-49506380A405}"/>
              </a:ext>
            </a:extLst>
          </p:cNvPr>
          <p:cNvSpPr txBox="1">
            <a:spLocks/>
          </p:cNvSpPr>
          <p:nvPr/>
        </p:nvSpPr>
        <p:spPr>
          <a:xfrm>
            <a:off x="8041080" y="1440694"/>
            <a:ext cx="3495390" cy="4861494"/>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3800" b="1" i="1" u="sng">
                <a:solidFill>
                  <a:srgbClr val="FFC000"/>
                </a:solidFill>
                <a:latin typeface=" Arial"/>
              </a:rPr>
              <a:t>Services include:</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User Account onboarding and management</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System Administration</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Database management</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Cyber security/compliance</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Network worthiness </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Disaster Recovery Site (COOP)</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Configuration Management</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Software Engineering</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Service Desk </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Training Solution Support</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System Architecture Support</a:t>
            </a:r>
          </a:p>
          <a:p>
            <a:pPr marR="0">
              <a:lnSpc>
                <a:spcPct val="160000"/>
              </a:lnSpc>
              <a:spcBef>
                <a:spcPts val="0"/>
              </a:spcBef>
              <a:spcAft>
                <a:spcPts val="0"/>
              </a:spcAft>
            </a:pPr>
            <a:r>
              <a:rPr lang="en-US" sz="3800">
                <a:effectLst/>
                <a:latin typeface=" Arial"/>
                <a:ea typeface="Aptos" panose="020B0004020202020204" pitchFamily="34" charset="0"/>
                <a:cs typeface="Aptos" panose="020B0004020202020204" pitchFamily="34" charset="0"/>
              </a:rPr>
              <a:t>Documentation</a:t>
            </a:r>
            <a:endParaRPr lang="en-US"/>
          </a:p>
        </p:txBody>
      </p:sp>
      <p:sp>
        <p:nvSpPr>
          <p:cNvPr id="9" name="Text Placeholder 2">
            <a:extLst>
              <a:ext uri="{FF2B5EF4-FFF2-40B4-BE49-F238E27FC236}">
                <a16:creationId xmlns:a16="http://schemas.microsoft.com/office/drawing/2014/main" id="{05213A82-9AC1-033C-22A6-7BCA041F42BC}"/>
              </a:ext>
            </a:extLst>
          </p:cNvPr>
          <p:cNvSpPr txBox="1">
            <a:spLocks/>
          </p:cNvSpPr>
          <p:nvPr/>
        </p:nvSpPr>
        <p:spPr>
          <a:xfrm>
            <a:off x="4507032" y="1440694"/>
            <a:ext cx="3289507" cy="162843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eaLnBrk="1" fontAlgn="auto" latinLnBrk="0" hangingPunct="1">
              <a:lnSpc>
                <a:spcPct val="100000"/>
              </a:lnSpc>
              <a:spcBef>
                <a:spcPts val="0"/>
              </a:spcBef>
              <a:spcAft>
                <a:spcPts val="600"/>
              </a:spcAft>
              <a:buClrTx/>
              <a:buSzTx/>
              <a:buNone/>
              <a:tabLst/>
              <a:defRPr/>
            </a:pPr>
            <a:r>
              <a:rPr kumimoji="0" lang="en-US" sz="1500" b="1" i="1" u="sng" strike="noStrike" kern="0" cap="none" spc="0" normalizeH="0" baseline="0" noProof="0">
                <a:ln>
                  <a:noFill/>
                </a:ln>
                <a:solidFill>
                  <a:srgbClr val="FFC000"/>
                </a:solidFill>
                <a:effectLst/>
                <a:uLnTx/>
                <a:uFillTx/>
                <a:latin typeface=" Arial"/>
                <a:cs typeface="Arial" panose="020B0604020202020204" pitchFamily="34" charset="0"/>
              </a:rPr>
              <a:t>Numbers:</a:t>
            </a:r>
          </a:p>
          <a:p>
            <a:pPr marL="342900" marR="0" lvl="0" indent="-342900" algn="l" defTabSz="457178"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0" cap="none" spc="0" normalizeH="0" baseline="0" noProof="0">
                <a:ln>
                  <a:noFill/>
                </a:ln>
                <a:solidFill>
                  <a:prstClr val="white"/>
                </a:solidFill>
                <a:effectLst/>
                <a:uLnTx/>
                <a:uFillTx/>
                <a:latin typeface=" Arial"/>
                <a:cs typeface="Arial" panose="020B0604020202020204" pitchFamily="34" charset="0"/>
              </a:rPr>
              <a:t>136 locations worldwide </a:t>
            </a:r>
          </a:p>
          <a:p>
            <a:pPr marL="342900" marR="0" lvl="0" indent="-342900" algn="l" defTabSz="457178"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500" b="0" i="0" kern="0">
                <a:solidFill>
                  <a:prstClr val="white"/>
                </a:solidFill>
                <a:latin typeface=" Arial"/>
              </a:rPr>
              <a:t>~ </a:t>
            </a:r>
            <a:r>
              <a:rPr kumimoji="0" lang="en-US" sz="1500" b="0" i="0" u="none" strike="noStrike" kern="0" cap="none" spc="0" normalizeH="0" baseline="0" noProof="0">
                <a:ln>
                  <a:noFill/>
                </a:ln>
                <a:solidFill>
                  <a:prstClr val="white"/>
                </a:solidFill>
                <a:effectLst/>
                <a:uLnTx/>
                <a:uFillTx/>
                <a:latin typeface=" Arial"/>
                <a:cs typeface="Arial" panose="020B0604020202020204" pitchFamily="34" charset="0"/>
              </a:rPr>
              <a:t>600 active users</a:t>
            </a:r>
          </a:p>
          <a:p>
            <a:pPr marL="342900" marR="0" lvl="0" indent="-342900" algn="l" defTabSz="457178"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500" b="0" i="0" kern="0">
                <a:solidFill>
                  <a:prstClr val="white"/>
                </a:solidFill>
                <a:latin typeface=" Arial"/>
              </a:rPr>
              <a:t>Under full</a:t>
            </a:r>
            <a:r>
              <a:rPr kumimoji="0" lang="en-US" sz="1500" b="0" i="0" u="none" strike="noStrike" kern="0" cap="none" spc="0" normalizeH="0" baseline="0" noProof="0">
                <a:ln>
                  <a:noFill/>
                </a:ln>
                <a:solidFill>
                  <a:prstClr val="white"/>
                </a:solidFill>
                <a:effectLst/>
                <a:uLnTx/>
                <a:uFillTx/>
                <a:latin typeface=" Arial"/>
                <a:cs typeface="Arial" panose="020B0604020202020204" pitchFamily="34" charset="0"/>
              </a:rPr>
              <a:t> Army mobilization SAAS supports up to 3800 users.</a:t>
            </a:r>
          </a:p>
        </p:txBody>
      </p:sp>
      <p:sp>
        <p:nvSpPr>
          <p:cNvPr id="7" name="Text Placeholder 2">
            <a:extLst>
              <a:ext uri="{FF2B5EF4-FFF2-40B4-BE49-F238E27FC236}">
                <a16:creationId xmlns:a16="http://schemas.microsoft.com/office/drawing/2014/main" id="{CF1FBA12-723A-7FEE-1823-F60523A19968}"/>
              </a:ext>
            </a:extLst>
          </p:cNvPr>
          <p:cNvSpPr txBox="1">
            <a:spLocks/>
          </p:cNvSpPr>
          <p:nvPr/>
        </p:nvSpPr>
        <p:spPr>
          <a:xfrm>
            <a:off x="4507032" y="3317496"/>
            <a:ext cx="3534048" cy="1448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78" eaLnBrk="1" fontAlgn="auto" latinLnBrk="0" hangingPunct="1">
              <a:lnSpc>
                <a:spcPct val="100000"/>
              </a:lnSpc>
              <a:spcBef>
                <a:spcPts val="0"/>
              </a:spcBef>
              <a:spcAft>
                <a:spcPts val="600"/>
              </a:spcAft>
              <a:buClrTx/>
              <a:buSzTx/>
              <a:buNone/>
              <a:tabLst/>
              <a:defRPr/>
            </a:pPr>
            <a:r>
              <a:rPr kumimoji="0" lang="en-US" sz="1500" b="1" i="1" u="sng" strike="noStrike" kern="0" cap="none" spc="0" normalizeH="0" baseline="0" noProof="0">
                <a:ln>
                  <a:noFill/>
                </a:ln>
                <a:solidFill>
                  <a:srgbClr val="FFC000"/>
                </a:solidFill>
                <a:effectLst/>
                <a:uLnTx/>
                <a:uFillTx/>
                <a:latin typeface=" Arial"/>
                <a:cs typeface="Arial" panose="020B0604020202020204" pitchFamily="34" charset="0"/>
              </a:rPr>
              <a:t>Challenges:</a:t>
            </a:r>
          </a:p>
          <a:p>
            <a:pPr marL="342900" marR="0" lvl="0" indent="-342900" algn="l" defTabSz="457178"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00" b="0" i="0" u="none" strike="noStrike" kern="0" cap="none" spc="0" normalizeH="0" baseline="0" noProof="0">
                <a:ln>
                  <a:noFill/>
                </a:ln>
                <a:solidFill>
                  <a:prstClr val="white"/>
                </a:solidFill>
                <a:effectLst/>
                <a:uLnTx/>
                <a:uFillTx/>
                <a:latin typeface=" Arial"/>
                <a:cs typeface="Arial" panose="020B0604020202020204" pitchFamily="34" charset="0"/>
              </a:rPr>
              <a:t>Agile Methodology Adoption</a:t>
            </a:r>
          </a:p>
          <a:p>
            <a:pPr marL="342900" marR="0" lvl="0" indent="-342900" algn="l" defTabSz="457178"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500" b="0" i="0" kern="0">
                <a:solidFill>
                  <a:prstClr val="white"/>
                </a:solidFill>
                <a:latin typeface=" Arial"/>
              </a:rPr>
              <a:t>Future transition to EBS-C estimated for FY27 </a:t>
            </a:r>
            <a:endParaRPr lang="en-US" sz="1500">
              <a:latin typeface=" Arial"/>
            </a:endParaRPr>
          </a:p>
        </p:txBody>
      </p:sp>
    </p:spTree>
    <p:extLst>
      <p:ext uri="{BB962C8B-B14F-4D97-AF65-F5344CB8AC3E}">
        <p14:creationId xmlns:p14="http://schemas.microsoft.com/office/powerpoint/2010/main" val="1297396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16f34f1-9bd9-4bb2-b3ed-394c5111c8db" xsi:nil="true"/>
    <lcf76f155ced4ddcb4097134ff3c332f xmlns="f9b6dcdc-2ee2-4d0e-a940-ecdb13a55c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EA61BDAD604C4C8829B4E9EEAA2996" ma:contentTypeVersion="14" ma:contentTypeDescription="Create a new document." ma:contentTypeScope="" ma:versionID="4fe85b2377d746e4fe0e8ba4b93cff24">
  <xsd:schema xmlns:xsd="http://www.w3.org/2001/XMLSchema" xmlns:xs="http://www.w3.org/2001/XMLSchema" xmlns:p="http://schemas.microsoft.com/office/2006/metadata/properties" xmlns:ns2="f9b6dcdc-2ee2-4d0e-a940-ecdb13a55c98" xmlns:ns3="316f34f1-9bd9-4bb2-b3ed-394c5111c8db" targetNamespace="http://schemas.microsoft.com/office/2006/metadata/properties" ma:root="true" ma:fieldsID="a1e97297333ec718b06eabd66999fb04" ns2:_="" ns3:_="">
    <xsd:import namespace="f9b6dcdc-2ee2-4d0e-a940-ecdb13a55c98"/>
    <xsd:import namespace="316f34f1-9bd9-4bb2-b3ed-394c5111c8d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6dcdc-2ee2-4d0e-a940-ecdb13a55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6f34f1-9bd9-4bb2-b3ed-394c5111c8d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12732e-9819-4b45-af55-f3b9377aa2f5}" ma:internalName="TaxCatchAll" ma:showField="CatchAllData" ma:web="316f34f1-9bd9-4bb2-b3ed-394c5111c8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F10DC-9639-4039-AF54-D6CFB8AE5221}">
  <ds:schemaRefs>
    <ds:schemaRef ds:uri="http://schemas.microsoft.com/sharepoint/v3/contenttype/forms"/>
  </ds:schemaRefs>
</ds:datastoreItem>
</file>

<file path=customXml/itemProps2.xml><?xml version="1.0" encoding="utf-8"?>
<ds:datastoreItem xmlns:ds="http://schemas.openxmlformats.org/officeDocument/2006/customXml" ds:itemID="{02ED2398-C459-47B4-AD91-91F5F3D85E4D}">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9b6dcdc-2ee2-4d0e-a940-ecdb13a55c98"/>
    <ds:schemaRef ds:uri="http://purl.org/dc/terms/"/>
    <ds:schemaRef ds:uri="316f34f1-9bd9-4bb2-b3ed-394c5111c8db"/>
    <ds:schemaRef ds:uri="http://www.w3.org/XML/1998/namespace"/>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B44B398-008C-489D-822C-E8E7F54C1634}">
  <ds:schemaRefs>
    <ds:schemaRef ds:uri="316f34f1-9bd9-4bb2-b3ed-394c5111c8db"/>
    <ds:schemaRef ds:uri="f9b6dcdc-2ee2-4d0e-a940-ecdb13a55c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1329</Words>
  <Application>Microsoft Office PowerPoint</Application>
  <PresentationFormat>Widescreen</PresentationFormat>
  <Paragraphs>204</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 Arial</vt:lpstr>
      <vt:lpstr>Aptos</vt:lpstr>
      <vt:lpstr>Aptos Display</vt:lpstr>
      <vt:lpstr>Arial</vt:lpstr>
      <vt:lpstr>Arial </vt:lpstr>
      <vt:lpstr>Calibri</vt:lpstr>
      <vt:lpstr>Times New Roman</vt:lpstr>
      <vt:lpstr>office theme</vt:lpstr>
      <vt:lpstr>PowerPoint Presentation</vt:lpstr>
      <vt:lpstr>OUR THREE PILLARS</vt:lpstr>
      <vt:lpstr>MISSION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ARMY RELIES ON PEO EIS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 Caroline</dc:creator>
  <cp:lastModifiedBy>Diaz, Caroline E CTR USARMY PEO EIS (USA)</cp:lastModifiedBy>
  <cp:revision>1</cp:revision>
  <dcterms:created xsi:type="dcterms:W3CDTF">2024-02-13T20:22:46Z</dcterms:created>
  <dcterms:modified xsi:type="dcterms:W3CDTF">2024-05-03T17:44:49Z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0x010100B4EA61BDAD604C4C8829B4E9EEAA2996</vt:lpwstr>
  </property>
  <property fmtid="{D5CDD505-2E9C-101B-9397-08002B2CF9AE}" pid="3" name="MediaServiceImageTags">
    <vt:lpwstr/>
  </property>
</Properties>
</file>