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602" r:id="rId5"/>
    <p:sldId id="608" r:id="rId6"/>
    <p:sldId id="609" r:id="rId7"/>
    <p:sldId id="610" r:id="rId8"/>
    <p:sldId id="618" r:id="rId9"/>
    <p:sldId id="611" r:id="rId10"/>
    <p:sldId id="615" r:id="rId11"/>
    <p:sldId id="619" r:id="rId12"/>
    <p:sldId id="612" r:id="rId13"/>
    <p:sldId id="616" r:id="rId14"/>
    <p:sldId id="6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417749-C17A-4BF0-96F8-3F3F8E7FAABC}">
          <p14:sldIdLst>
            <p14:sldId id="602"/>
          </p14:sldIdLst>
        </p14:section>
        <p14:section name="Meet Me" id="{ABC8C72E-A0A7-4E5F-BE0B-64C73E13E39D}">
          <p14:sldIdLst>
            <p14:sldId id="608"/>
            <p14:sldId id="609"/>
          </p14:sldIdLst>
        </p14:section>
        <p14:section name="Neighborhood Watch" id="{F437B8DB-77F2-4510-8CD6-CFBDE47FDDA0}">
          <p14:sldIdLst>
            <p14:sldId id="610"/>
            <p14:sldId id="618"/>
            <p14:sldId id="611"/>
          </p14:sldIdLst>
        </p14:section>
        <p14:section name="Army Data Mesh" id="{DD2B5D69-ADE9-49BA-9C25-000A28390626}">
          <p14:sldIdLst>
            <p14:sldId id="615"/>
            <p14:sldId id="619"/>
          </p14:sldIdLst>
        </p14:section>
        <p14:section name="DSO Pipelines" id="{A399F48D-D45B-4ED2-A3A3-F1FABD9659E5}">
          <p14:sldIdLst>
            <p14:sldId id="612"/>
          </p14:sldIdLst>
        </p14:section>
        <p14:section name="MSD MATOC" id="{C57BA325-BDB3-4273-923A-227C9E7E4D9A}">
          <p14:sldIdLst>
            <p14:sldId id="616"/>
          </p14:sldIdLst>
        </p14:section>
        <p14:section name="Q&amp;A" id="{8BF70561-050C-4A7C-9A50-5C18D0796890}">
          <p14:sldIdLst>
            <p14:sldId id="6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7CF"/>
    <a:srgbClr val="3BB547"/>
    <a:srgbClr val="FFCC01"/>
    <a:srgbClr val="750E5C"/>
    <a:srgbClr val="262626"/>
    <a:srgbClr val="E2E2F0"/>
    <a:srgbClr val="40404A"/>
    <a:srgbClr val="747480"/>
    <a:srgbClr val="F39225"/>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6663" autoAdjust="0"/>
  </p:normalViewPr>
  <p:slideViewPr>
    <p:cSldViewPr snapToGrid="0">
      <p:cViewPr varScale="1">
        <p:scale>
          <a:sx n="65" d="100"/>
          <a:sy n="65" d="100"/>
        </p:scale>
        <p:origin x="6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B55C5-C007-164A-955A-EF2211153A8B}"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2C054-9C0A-584E-AAFD-23734E230789}" type="slidenum">
              <a:rPr lang="en-US" smtClean="0"/>
              <a:t>‹#›</a:t>
            </a:fld>
            <a:endParaRPr lang="en-US"/>
          </a:p>
        </p:txBody>
      </p:sp>
    </p:spTree>
    <p:extLst>
      <p:ext uri="{BB962C8B-B14F-4D97-AF65-F5344CB8AC3E}">
        <p14:creationId xmlns:p14="http://schemas.microsoft.com/office/powerpoint/2010/main" val="418027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18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56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5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70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7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25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33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90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2C054-9C0A-584E-AAFD-23734E230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94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4532-A957-F2DC-916F-79A5E512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011AD-37B5-4968-E441-E6AEF9AFF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293FD-E9FA-FB62-097E-C8C586C7A75B}"/>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F0EC8B31-8C34-F28D-9F08-A283DB5B3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07F4-4475-5DFF-C261-1BBA11EC4DB1}"/>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189060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956D-F998-9727-1C35-134A77485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06203E-B6B9-259E-4DB4-46A782916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91AE0-9396-0F72-8084-393EA8C2214D}"/>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2225DC8C-E3C0-BEA7-6F6B-538BA5919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648E-08E2-8240-4796-52B7957B56F1}"/>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15627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10E2-B070-10DF-8CEA-84ABE7C59B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1120B4-374E-CA9D-4574-B00C72126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A1DCD-6DA8-85B4-9A9B-205FC664160B}"/>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AB273887-2625-4364-2A35-085B1C6CC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8790F-0262-B591-0B22-B424FF58AE3B}"/>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8955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hank You">
    <p:bg>
      <p:bgPr>
        <a:solidFill>
          <a:srgbClr val="221F2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E0C245-866C-6243-F194-7DC6C5FCA1B8}"/>
              </a:ext>
            </a:extLst>
          </p:cNvPr>
          <p:cNvPicPr>
            <a:picLocks noChangeAspect="1"/>
          </p:cNvPicPr>
          <p:nvPr userDrawn="1"/>
        </p:nvPicPr>
        <p:blipFill>
          <a:blip r:embed="rId2" cstate="screen">
            <a:alphaModFix amt="37000"/>
            <a:extLst>
              <a:ext uri="{28A0092B-C50C-407E-A947-70E740481C1C}">
                <a14:useLocalDpi xmlns:a14="http://schemas.microsoft.com/office/drawing/2010/main"/>
              </a:ext>
            </a:extLst>
          </a:blip>
          <a:srcRect/>
          <a:stretch/>
        </p:blipFill>
        <p:spPr>
          <a:xfrm>
            <a:off x="0" y="4346"/>
            <a:ext cx="12192000" cy="6849307"/>
          </a:xfrm>
          <a:prstGeom prst="rect">
            <a:avLst/>
          </a:prstGeom>
        </p:spPr>
      </p:pic>
      <p:pic>
        <p:nvPicPr>
          <p:cNvPr id="6" name="Picture 5">
            <a:extLst>
              <a:ext uri="{FF2B5EF4-FFF2-40B4-BE49-F238E27FC236}">
                <a16:creationId xmlns:a16="http://schemas.microsoft.com/office/drawing/2014/main" id="{388669CD-C939-1DBE-64C6-5E6E71D823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Tree>
    <p:extLst>
      <p:ext uri="{BB962C8B-B14F-4D97-AF65-F5344CB8AC3E}">
        <p14:creationId xmlns:p14="http://schemas.microsoft.com/office/powerpoint/2010/main" val="1952230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FFAD-602A-0F5D-9EDA-B8F5CFBF0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106FD-3615-950A-C6A5-E4BE14BE5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86F7D-A306-7729-5325-16DEB1D2B3C3}"/>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0ADA29B7-8D29-605E-B552-8669AE7EC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C7B34-005C-A733-2D8A-046C37704BCE}"/>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358175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163-BB4A-64D2-21F9-3FB9FB100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E4A77B-10D3-6CCF-6388-8261ADFE0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7E07A-8D0C-B0FE-4541-AA91CE6CBFAC}"/>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6CDE83A0-C682-5C46-1EA7-3CDC50292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75A9-720C-56B4-37B1-C1C3FC734920}"/>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168871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1F89-0D41-A815-49A4-EC46DDF38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DC5A3-B46D-5D1B-A6E3-84A4FFC7F7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23CC6-17D6-A490-6BE8-61DDAEA15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6E557B-A444-D7D9-09CD-FA08C81C672C}"/>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6" name="Footer Placeholder 5">
            <a:extLst>
              <a:ext uri="{FF2B5EF4-FFF2-40B4-BE49-F238E27FC236}">
                <a16:creationId xmlns:a16="http://schemas.microsoft.com/office/drawing/2014/main" id="{2F19DDFB-7C0A-0EBF-80CF-66EC6B087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5B0A6-62A4-A594-B144-4F23CA6C2251}"/>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2966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7552-13E9-2C8D-EC70-3297B3C70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D95432-CE2E-18F9-2EA0-9648AFD0A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D6E8A-33FF-37C3-B423-C8F2029095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EBB4E4-F132-A2A5-34A8-67649D15D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81C73-DB58-D730-4508-D4C8755EC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343D1-9C2F-5B8C-BF49-23FDD64510F0}"/>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8" name="Footer Placeholder 7">
            <a:extLst>
              <a:ext uri="{FF2B5EF4-FFF2-40B4-BE49-F238E27FC236}">
                <a16:creationId xmlns:a16="http://schemas.microsoft.com/office/drawing/2014/main" id="{78ED875B-56D6-56AC-E9C2-32ACA06010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14CAD-4995-BE47-F8AA-2F169885ADC9}"/>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178571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E9AA-A3A2-2C22-E40D-BE0822362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011FC-3C80-E644-1C6E-2761C6B2CB8F}"/>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4" name="Footer Placeholder 3">
            <a:extLst>
              <a:ext uri="{FF2B5EF4-FFF2-40B4-BE49-F238E27FC236}">
                <a16:creationId xmlns:a16="http://schemas.microsoft.com/office/drawing/2014/main" id="{7BE96BF3-EA4E-122A-41E3-38EEE6C799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863EAA-44CD-874A-0760-950FBE2F34E2}"/>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31625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CFE76-E336-58E3-893F-4D6D6A4AED19}"/>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3" name="Footer Placeholder 2">
            <a:extLst>
              <a:ext uri="{FF2B5EF4-FFF2-40B4-BE49-F238E27FC236}">
                <a16:creationId xmlns:a16="http://schemas.microsoft.com/office/drawing/2014/main" id="{D9C9A759-D13A-F73E-918D-138D25948B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4AE307-1A90-81F4-0CCC-2AEA75481BF7}"/>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126158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BB67-68F4-9201-FD33-DC5089D87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07280-8B55-0AFF-26D5-5839095FD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DC9FD-5019-EB81-86B7-A556E8092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21035-53EC-F98B-FCF1-7B2CF24228E8}"/>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6" name="Footer Placeholder 5">
            <a:extLst>
              <a:ext uri="{FF2B5EF4-FFF2-40B4-BE49-F238E27FC236}">
                <a16:creationId xmlns:a16="http://schemas.microsoft.com/office/drawing/2014/main" id="{67922D45-D287-2FEF-C452-C476FAD11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69D86-7C3F-8D84-49CB-35EEB86EC850}"/>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215091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70CB-D0DB-914D-4045-7F28F29DA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47AA9-871B-5340-3B40-E6605423B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DF4A60-13F4-F194-E4DF-16F50FA25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82303-ABB4-D3C8-FFB0-427AAB163893}"/>
              </a:ext>
            </a:extLst>
          </p:cNvPr>
          <p:cNvSpPr>
            <a:spLocks noGrp="1"/>
          </p:cNvSpPr>
          <p:nvPr>
            <p:ph type="dt" sz="half" idx="10"/>
          </p:nvPr>
        </p:nvSpPr>
        <p:spPr/>
        <p:txBody>
          <a:bodyPr/>
          <a:lstStyle/>
          <a:p>
            <a:fld id="{972ABC98-87B9-1541-B94B-65E19B436ABD}" type="datetimeFigureOut">
              <a:rPr lang="en-US" smtClean="0"/>
              <a:t>5/13/2024</a:t>
            </a:fld>
            <a:endParaRPr lang="en-US"/>
          </a:p>
        </p:txBody>
      </p:sp>
      <p:sp>
        <p:nvSpPr>
          <p:cNvPr id="6" name="Footer Placeholder 5">
            <a:extLst>
              <a:ext uri="{FF2B5EF4-FFF2-40B4-BE49-F238E27FC236}">
                <a16:creationId xmlns:a16="http://schemas.microsoft.com/office/drawing/2014/main" id="{B4061342-A8BD-2D7C-E6FC-A7AE29FAB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D629F-A58D-2FB2-C207-54A499A9CE78}"/>
              </a:ext>
            </a:extLst>
          </p:cNvPr>
          <p:cNvSpPr>
            <a:spLocks noGrp="1"/>
          </p:cNvSpPr>
          <p:nvPr>
            <p:ph type="sldNum" sz="quarter" idx="12"/>
          </p:nvPr>
        </p:nvSpPr>
        <p:spPr/>
        <p:txBody>
          <a:bodyPr/>
          <a:lstStyle/>
          <a:p>
            <a:fld id="{D6F125FC-CC03-5E4A-982A-0F8C52DE9826}" type="slidenum">
              <a:rPr lang="en-US" smtClean="0"/>
              <a:t>‹#›</a:t>
            </a:fld>
            <a:endParaRPr lang="en-US"/>
          </a:p>
        </p:txBody>
      </p:sp>
    </p:spTree>
    <p:extLst>
      <p:ext uri="{BB962C8B-B14F-4D97-AF65-F5344CB8AC3E}">
        <p14:creationId xmlns:p14="http://schemas.microsoft.com/office/powerpoint/2010/main" val="314600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A92BB-CFDE-FCAC-B964-792355B59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EF156-0610-39AF-4B59-690E0F0A3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964E6-103E-F45C-A225-7A098FDE4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ABC98-87B9-1541-B94B-65E19B436ABD}" type="datetimeFigureOut">
              <a:rPr lang="en-US" smtClean="0"/>
              <a:t>5/13/2024</a:t>
            </a:fld>
            <a:endParaRPr lang="en-US"/>
          </a:p>
        </p:txBody>
      </p:sp>
      <p:sp>
        <p:nvSpPr>
          <p:cNvPr id="5" name="Footer Placeholder 4">
            <a:extLst>
              <a:ext uri="{FF2B5EF4-FFF2-40B4-BE49-F238E27FC236}">
                <a16:creationId xmlns:a16="http://schemas.microsoft.com/office/drawing/2014/main" id="{B864D2C1-85A1-05A6-C37D-B134DFCF5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F65E1B-5FDC-E1CB-E7A1-AB71B1135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25FC-CC03-5E4A-982A-0F8C52DE9826}" type="slidenum">
              <a:rPr lang="en-US" smtClean="0"/>
              <a:t>‹#›</a:t>
            </a:fld>
            <a:endParaRPr lang="en-US"/>
          </a:p>
        </p:txBody>
      </p:sp>
    </p:spTree>
    <p:extLst>
      <p:ext uri="{BB962C8B-B14F-4D97-AF65-F5344CB8AC3E}">
        <p14:creationId xmlns:p14="http://schemas.microsoft.com/office/powerpoint/2010/main" val="122331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svg"/><Relationship Id="rId21" Type="http://schemas.openxmlformats.org/officeDocument/2006/relationships/image" Target="../media/image46.svg"/><Relationship Id="rId34" Type="http://schemas.openxmlformats.org/officeDocument/2006/relationships/image" Target="../media/image59.png"/><Relationship Id="rId42" Type="http://schemas.openxmlformats.org/officeDocument/2006/relationships/image" Target="../media/image67.png"/><Relationship Id="rId7" Type="http://schemas.openxmlformats.org/officeDocument/2006/relationships/image" Target="../media/image32.svg"/><Relationship Id="rId2" Type="http://schemas.openxmlformats.org/officeDocument/2006/relationships/notesSlide" Target="../notesSlides/notesSlide8.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svg"/><Relationship Id="rId41"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5.png"/><Relationship Id="rId5" Type="http://schemas.openxmlformats.org/officeDocument/2006/relationships/image" Target="../media/image30.pn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svg"/><Relationship Id="rId31" Type="http://schemas.openxmlformats.org/officeDocument/2006/relationships/image" Target="../media/image56.svg"/><Relationship Id="rId4" Type="http://schemas.openxmlformats.org/officeDocument/2006/relationships/image" Target="../media/image2.emf"/><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svg"/><Relationship Id="rId30" Type="http://schemas.openxmlformats.org/officeDocument/2006/relationships/image" Target="../media/image55.png"/><Relationship Id="rId35" Type="http://schemas.openxmlformats.org/officeDocument/2006/relationships/image" Target="../media/image60.svg"/><Relationship Id="rId43" Type="http://schemas.openxmlformats.org/officeDocument/2006/relationships/image" Target="../media/image68.svg"/><Relationship Id="rId8" Type="http://schemas.openxmlformats.org/officeDocument/2006/relationships/image" Target="../media/image33.png"/><Relationship Id="rId3" Type="http://schemas.openxmlformats.org/officeDocument/2006/relationships/image" Target="../media/image3.emf"/><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emf"/><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emf"/><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em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35E8E-2FDB-8D92-65A3-F3D0D2A02FD2}"/>
              </a:ext>
            </a:extLst>
          </p:cNvPr>
          <p:cNvSpPr txBox="1"/>
          <p:nvPr/>
        </p:nvSpPr>
        <p:spPr>
          <a:xfrm>
            <a:off x="886968" y="2386584"/>
            <a:ext cx="7423443" cy="1856232"/>
          </a:xfrm>
          <a:prstGeom prst="rect">
            <a:avLst/>
          </a:prstGeom>
          <a:noFill/>
          <a:ln>
            <a:noFill/>
          </a:ln>
        </p:spPr>
        <p:txBody>
          <a:bodyPr wrap="square" lIns="0" tIns="0" rIns="0" bIns="0" rtlCol="0" anchor="t">
            <a:noAutofit/>
          </a:bodyPr>
          <a:lstStyle/>
          <a:p>
            <a:pPr>
              <a:lnSpc>
                <a:spcPct val="95000"/>
              </a:lnSpc>
              <a:spcBef>
                <a:spcPts val="1000"/>
              </a:spcBef>
              <a:buSzPct val="100000"/>
            </a:pPr>
            <a:r>
              <a:rPr lang="en-US" sz="4800" dirty="0">
                <a:solidFill>
                  <a:srgbClr val="FFCC01"/>
                </a:solidFill>
                <a:latin typeface="Arial"/>
                <a:cs typeface="Arial"/>
              </a:rPr>
              <a:t>Chief Information Officer</a:t>
            </a:r>
            <a:endParaRPr lang="en-US" sz="4800" dirty="0">
              <a:solidFill>
                <a:srgbClr val="FFCC01"/>
              </a:solidFill>
              <a:latin typeface="Arial" panose="020B0604020202020204" pitchFamily="34" charset="0"/>
              <a:cs typeface="Arial" panose="020B0604020202020204" pitchFamily="34" charset="0"/>
            </a:endParaRPr>
          </a:p>
          <a:p>
            <a:pPr>
              <a:lnSpc>
                <a:spcPct val="95000"/>
              </a:lnSpc>
              <a:spcBef>
                <a:spcPts val="1000"/>
              </a:spcBef>
              <a:buSzPct val="100000"/>
            </a:pPr>
            <a:r>
              <a:rPr lang="en-US" sz="2400" dirty="0">
                <a:latin typeface="Arial"/>
                <a:cs typeface="Arial"/>
              </a:rPr>
              <a:t>Mr. Mike Chappell</a:t>
            </a:r>
          </a:p>
        </p:txBody>
      </p:sp>
      <p:sp>
        <p:nvSpPr>
          <p:cNvPr id="3" name="TextBox 2">
            <a:extLst>
              <a:ext uri="{FF2B5EF4-FFF2-40B4-BE49-F238E27FC236}">
                <a16:creationId xmlns:a16="http://schemas.microsoft.com/office/drawing/2014/main" id="{AEE90A48-6276-34E2-E420-F98F20ECB71E}"/>
              </a:ext>
            </a:extLst>
          </p:cNvPr>
          <p:cNvSpPr txBox="1"/>
          <p:nvPr/>
        </p:nvSpPr>
        <p:spPr>
          <a:xfrm>
            <a:off x="11232963" y="665713"/>
            <a:ext cx="45719" cy="45719"/>
          </a:xfrm>
          <a:prstGeom prst="rect">
            <a:avLst/>
          </a:prstGeom>
          <a:noFill/>
        </p:spPr>
        <p:txBody>
          <a:bodyPr wrap="none" lIns="0" tIns="0" rIns="0" bIns="0" rtlCol="0">
            <a:noAutofit/>
          </a:bodyPr>
          <a:lstStyle/>
          <a:p>
            <a:pPr marL="182880" indent="-182880">
              <a:lnSpc>
                <a:spcPct val="95000"/>
              </a:lnSpc>
              <a:spcBef>
                <a:spcPts val="1000"/>
              </a:spcBef>
              <a:buSzPct val="100000"/>
              <a:buFont typeface="Arial"/>
              <a:buChar char="▪"/>
            </a:pPr>
            <a:endParaRPr lang="en-US" sz="1700"/>
          </a:p>
        </p:txBody>
      </p:sp>
      <p:pic>
        <p:nvPicPr>
          <p:cNvPr id="4" name="Picture 3">
            <a:extLst>
              <a:ext uri="{FF2B5EF4-FFF2-40B4-BE49-F238E27FC236}">
                <a16:creationId xmlns:a16="http://schemas.microsoft.com/office/drawing/2014/main" id="{E1A0C681-4024-F83E-735B-A328A92D28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sp>
        <p:nvSpPr>
          <p:cNvPr id="5" name="TextBox 4">
            <a:extLst>
              <a:ext uri="{FF2B5EF4-FFF2-40B4-BE49-F238E27FC236}">
                <a16:creationId xmlns:a16="http://schemas.microsoft.com/office/drawing/2014/main" id="{C86F960A-DD94-CCB2-2727-87D5925377B6}"/>
              </a:ext>
            </a:extLst>
          </p:cNvPr>
          <p:cNvSpPr txBox="1"/>
          <p:nvPr/>
        </p:nvSpPr>
        <p:spPr>
          <a:xfrm>
            <a:off x="5276289" y="3716025"/>
            <a:ext cx="4772967" cy="2862322"/>
          </a:xfrm>
          <a:prstGeom prst="rect">
            <a:avLst/>
          </a:prstGeom>
          <a:noFill/>
        </p:spPr>
        <p:txBody>
          <a:bodyPr wrap="square" rtlCol="0">
            <a:spAutoFit/>
          </a:bodyPr>
          <a:lstStyle/>
          <a:p>
            <a:r>
              <a:rPr lang="en-US" dirty="0"/>
              <a:t>Introduction to Mike [10 min]</a:t>
            </a:r>
          </a:p>
          <a:p>
            <a:pPr marL="342900" indent="-342900">
              <a:buAutoNum type="arabicPeriod"/>
            </a:pPr>
            <a:r>
              <a:rPr lang="en-US" dirty="0"/>
              <a:t>Neighborhood Watch [10 min]</a:t>
            </a:r>
          </a:p>
          <a:p>
            <a:pPr marL="342900" indent="-342900">
              <a:buAutoNum type="arabicPeriod"/>
            </a:pPr>
            <a:r>
              <a:rPr lang="en-US" dirty="0"/>
              <a:t>Army Data Mesh [10 min]</a:t>
            </a:r>
          </a:p>
          <a:p>
            <a:pPr marL="342900" indent="-342900">
              <a:buAutoNum type="arabicPeriod"/>
            </a:pPr>
            <a:r>
              <a:rPr lang="en-US" dirty="0"/>
              <a:t>DSO Pipeline [5min]</a:t>
            </a:r>
          </a:p>
          <a:p>
            <a:pPr marL="342900" indent="-342900">
              <a:buAutoNum type="arabicPeriod"/>
            </a:pPr>
            <a:r>
              <a:rPr lang="en-US" dirty="0"/>
              <a:t>MSD MATOC Concept [5min]</a:t>
            </a:r>
          </a:p>
          <a:p>
            <a:endParaRPr lang="en-US" dirty="0"/>
          </a:p>
          <a:p>
            <a:r>
              <a:rPr lang="en-US" dirty="0"/>
              <a:t>Deliver on Fun Promise [20 min]</a:t>
            </a:r>
          </a:p>
          <a:p>
            <a:r>
              <a:rPr lang="en-US" dirty="0"/>
              <a:t>&amp; some Q&amp;A</a:t>
            </a:r>
          </a:p>
          <a:p>
            <a:pPr marL="342900" indent="-342900">
              <a:buAutoNum type="arabicPeriod"/>
            </a:pPr>
            <a:endParaRPr lang="en-US" dirty="0"/>
          </a:p>
          <a:p>
            <a:endParaRPr lang="en-US" dirty="0"/>
          </a:p>
        </p:txBody>
      </p:sp>
      <p:sp>
        <p:nvSpPr>
          <p:cNvPr id="6" name="TextBox 4">
            <a:extLst>
              <a:ext uri="{FF2B5EF4-FFF2-40B4-BE49-F238E27FC236}">
                <a16:creationId xmlns:a16="http://schemas.microsoft.com/office/drawing/2014/main" id="{3C6C2AA6-3147-7840-E505-17E752AAE626}"/>
              </a:ext>
            </a:extLst>
          </p:cNvPr>
          <p:cNvSpPr txBox="1"/>
          <p:nvPr/>
        </p:nvSpPr>
        <p:spPr>
          <a:xfrm>
            <a:off x="870155" y="6090138"/>
            <a:ext cx="41983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ea typeface="Calibri" panose="020F0502020204030204" pitchFamily="34" charset="0"/>
                <a:cs typeface="Times New Roman" panose="02020603050405020304" pitchFamily="18"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517382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A559BD4-A911-F54F-3DAD-1F94C6148B3F}"/>
              </a:ext>
            </a:extLst>
          </p:cNvPr>
          <p:cNvSpPr txBox="1"/>
          <p:nvPr/>
        </p:nvSpPr>
        <p:spPr>
          <a:xfrm>
            <a:off x="1617867" y="913133"/>
            <a:ext cx="8507207" cy="400110"/>
          </a:xfrm>
          <a:prstGeom prst="rect">
            <a:avLst/>
          </a:prstGeom>
          <a:noFill/>
        </p:spPr>
        <p:txBody>
          <a:bodyPr wrap="square">
            <a:spAutoFit/>
          </a:bodyPr>
          <a:lstStyle/>
          <a:p>
            <a:r>
              <a:rPr lang="en-US" sz="2000" dirty="0">
                <a:solidFill>
                  <a:srgbClr val="3BB547"/>
                </a:solidFill>
                <a:latin typeface="Segoe UI" panose="020B0502040204020203" pitchFamily="34" charset="0"/>
                <a:cs typeface="Segoe UI" panose="020B0502040204020203" pitchFamily="34" charset="0"/>
              </a:rPr>
              <a:t>DRAFT</a:t>
            </a:r>
            <a:r>
              <a:rPr lang="en-US" sz="2000" dirty="0">
                <a:solidFill>
                  <a:srgbClr val="FFCC01"/>
                </a:solidFill>
                <a:latin typeface="Segoe UI" panose="020B0502040204020203" pitchFamily="34" charset="0"/>
                <a:cs typeface="Segoe UI" panose="020B0502040204020203" pitchFamily="34" charset="0"/>
              </a:rPr>
              <a:t> Modern Software Development (MSD) Multiple Award IDIQ</a:t>
            </a:r>
          </a:p>
        </p:txBody>
      </p:sp>
      <p:pic>
        <p:nvPicPr>
          <p:cNvPr id="7" name="Picture 6">
            <a:extLst>
              <a:ext uri="{FF2B5EF4-FFF2-40B4-BE49-F238E27FC236}">
                <a16:creationId xmlns:a16="http://schemas.microsoft.com/office/drawing/2014/main" id="{F7263A40-21FA-ED81-770D-FBB30DE550B3}"/>
              </a:ext>
            </a:extLst>
          </p:cNvPr>
          <p:cNvPicPr>
            <a:picLocks noChangeAspect="1"/>
          </p:cNvPicPr>
          <p:nvPr/>
        </p:nvPicPr>
        <p:blipFill>
          <a:blip r:embed="rId5"/>
          <a:stretch>
            <a:fillRect/>
          </a:stretch>
        </p:blipFill>
        <p:spPr>
          <a:xfrm>
            <a:off x="2576477" y="1514455"/>
            <a:ext cx="1127396" cy="1469921"/>
          </a:xfrm>
          <a:prstGeom prst="rect">
            <a:avLst/>
          </a:prstGeom>
        </p:spPr>
      </p:pic>
      <p:sp>
        <p:nvSpPr>
          <p:cNvPr id="8" name="TextBox 7">
            <a:extLst>
              <a:ext uri="{FF2B5EF4-FFF2-40B4-BE49-F238E27FC236}">
                <a16:creationId xmlns:a16="http://schemas.microsoft.com/office/drawing/2014/main" id="{B3BD88BB-EC1B-B485-D0D2-AD900F103E38}"/>
              </a:ext>
            </a:extLst>
          </p:cNvPr>
          <p:cNvSpPr txBox="1"/>
          <p:nvPr/>
        </p:nvSpPr>
        <p:spPr>
          <a:xfrm>
            <a:off x="191425" y="1800061"/>
            <a:ext cx="2194480" cy="898708"/>
          </a:xfrm>
          <a:prstGeom prst="rect">
            <a:avLst/>
          </a:prstGeom>
          <a:noFill/>
          <a:ln w="3175">
            <a:noFill/>
          </a:ln>
        </p:spPr>
        <p:txBody>
          <a:bodyPr wrap="square" lIns="0" tIns="18288" rIns="0" bIns="18288">
            <a:spAutoFit/>
          </a:bodyPr>
          <a:lstStyle/>
          <a:p>
            <a:pPr algn="ctr"/>
            <a:r>
              <a:rPr lang="en-US" sz="1400" b="1" dirty="0">
                <a:solidFill>
                  <a:srgbClr val="FFCC01"/>
                </a:solidFill>
                <a:latin typeface="Segoe UI" panose="020B0502040204020203" pitchFamily="34" charset="0"/>
                <a:cs typeface="Segoe UI" panose="020B0502040204020203" pitchFamily="34" charset="0"/>
              </a:rPr>
              <a:t>ARMY DIR 2024-02</a:t>
            </a:r>
          </a:p>
          <a:p>
            <a:pPr algn="ctr"/>
            <a:r>
              <a:rPr lang="en-US" sz="1400" b="1" dirty="0">
                <a:solidFill>
                  <a:srgbClr val="FFCC01"/>
                </a:solidFill>
                <a:latin typeface="Segoe UI" panose="020B0502040204020203" pitchFamily="34" charset="0"/>
                <a:cs typeface="Segoe UI" panose="020B0502040204020203" pitchFamily="34" charset="0"/>
              </a:rPr>
              <a:t>Enabling Modern Software Development and Acquisition Practices </a:t>
            </a:r>
          </a:p>
        </p:txBody>
      </p:sp>
      <p:sp>
        <p:nvSpPr>
          <p:cNvPr id="9" name="TextBox 8">
            <a:extLst>
              <a:ext uri="{FF2B5EF4-FFF2-40B4-BE49-F238E27FC236}">
                <a16:creationId xmlns:a16="http://schemas.microsoft.com/office/drawing/2014/main" id="{939F2F02-C91B-456F-3B0B-7162B96164A2}"/>
              </a:ext>
            </a:extLst>
          </p:cNvPr>
          <p:cNvSpPr txBox="1"/>
          <p:nvPr/>
        </p:nvSpPr>
        <p:spPr>
          <a:xfrm>
            <a:off x="4052853" y="1587696"/>
            <a:ext cx="7766320" cy="1323439"/>
          </a:xfrm>
          <a:prstGeom prst="rect">
            <a:avLst/>
          </a:prstGeom>
          <a:noFill/>
        </p:spPr>
        <p:txBody>
          <a:bodyPr wrap="square" lIns="91440" tIns="45720" rIns="91440" bIns="45720" anchor="t">
            <a:spAutoFit/>
          </a:bodyPr>
          <a:lstStyle/>
          <a:p>
            <a:r>
              <a:rPr lang="en-US" sz="1600" dirty="0">
                <a:solidFill>
                  <a:schemeClr val="bg1"/>
                </a:solidFill>
                <a:latin typeface="Segoe UI"/>
                <a:cs typeface="Segoe UI"/>
              </a:rPr>
              <a:t>This directive establishes policy and assigns responsibilities for the Army’s adoption of modern software development and acquisition practices. For the purposes of this policy, modern software development practices include, but are not limited to, </a:t>
            </a:r>
            <a:r>
              <a:rPr lang="en-US" sz="1600" dirty="0">
                <a:solidFill>
                  <a:srgbClr val="3BB547"/>
                </a:solidFill>
                <a:latin typeface="Segoe UI"/>
                <a:cs typeface="Segoe UI"/>
              </a:rPr>
              <a:t>continuous integration/continuous delivery (Cl/CD), Agile, lean, and development, security, and operations (</a:t>
            </a:r>
            <a:r>
              <a:rPr lang="en-US" sz="1600" dirty="0" err="1">
                <a:solidFill>
                  <a:srgbClr val="3BB547"/>
                </a:solidFill>
                <a:latin typeface="Segoe UI"/>
                <a:cs typeface="Segoe UI"/>
              </a:rPr>
              <a:t>DevSecOps</a:t>
            </a:r>
            <a:r>
              <a:rPr lang="en-US" sz="1600" dirty="0">
                <a:solidFill>
                  <a:srgbClr val="3BB547"/>
                </a:solidFill>
                <a:latin typeface="Segoe UI"/>
                <a:cs typeface="Segoe UI"/>
              </a:rPr>
              <a:t>).</a:t>
            </a:r>
          </a:p>
        </p:txBody>
      </p:sp>
      <p:grpSp>
        <p:nvGrpSpPr>
          <p:cNvPr id="220" name="Group 219">
            <a:extLst>
              <a:ext uri="{FF2B5EF4-FFF2-40B4-BE49-F238E27FC236}">
                <a16:creationId xmlns:a16="http://schemas.microsoft.com/office/drawing/2014/main" id="{2BF7F83B-8734-82C2-D862-C8281C0A3046}"/>
              </a:ext>
            </a:extLst>
          </p:cNvPr>
          <p:cNvGrpSpPr/>
          <p:nvPr/>
        </p:nvGrpSpPr>
        <p:grpSpPr>
          <a:xfrm>
            <a:off x="624707" y="3335036"/>
            <a:ext cx="10910816" cy="3338067"/>
            <a:chOff x="61876" y="3382334"/>
            <a:chExt cx="10910816" cy="3338067"/>
          </a:xfrm>
        </p:grpSpPr>
        <p:grpSp>
          <p:nvGrpSpPr>
            <p:cNvPr id="56" name="Group 55">
              <a:extLst>
                <a:ext uri="{FF2B5EF4-FFF2-40B4-BE49-F238E27FC236}">
                  <a16:creationId xmlns:a16="http://schemas.microsoft.com/office/drawing/2014/main" id="{FCB1781B-51EB-12C2-2738-1C13B9BFD7F0}"/>
                </a:ext>
              </a:extLst>
            </p:cNvPr>
            <p:cNvGrpSpPr/>
            <p:nvPr/>
          </p:nvGrpSpPr>
          <p:grpSpPr>
            <a:xfrm>
              <a:off x="4795661" y="4221309"/>
              <a:ext cx="2937895" cy="2393778"/>
              <a:chOff x="3997643" y="4352110"/>
              <a:chExt cx="2937895" cy="2393778"/>
            </a:xfrm>
          </p:grpSpPr>
          <p:sp>
            <p:nvSpPr>
              <p:cNvPr id="53" name="Rectangle: Rounded Corners 52">
                <a:extLst>
                  <a:ext uri="{FF2B5EF4-FFF2-40B4-BE49-F238E27FC236}">
                    <a16:creationId xmlns:a16="http://schemas.microsoft.com/office/drawing/2014/main" id="{325C7756-2B22-1FE3-32EC-DBB8EF96A844}"/>
                  </a:ext>
                </a:extLst>
              </p:cNvPr>
              <p:cNvSpPr/>
              <p:nvPr/>
            </p:nvSpPr>
            <p:spPr>
              <a:xfrm rot="5400000">
                <a:off x="4629339" y="4036408"/>
                <a:ext cx="341332" cy="972740"/>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5ABF1B9-636B-E0BA-DD20-0B92B865376C}"/>
                  </a:ext>
                </a:extLst>
              </p:cNvPr>
              <p:cNvSpPr/>
              <p:nvPr/>
            </p:nvSpPr>
            <p:spPr>
              <a:xfrm>
                <a:off x="4313635"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User with solid fill">
                <a:extLst>
                  <a:ext uri="{FF2B5EF4-FFF2-40B4-BE49-F238E27FC236}">
                    <a16:creationId xmlns:a16="http://schemas.microsoft.com/office/drawing/2014/main" id="{30A3D6CB-302C-47BA-75B2-3EE927FB9C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2691" y="4762499"/>
                <a:ext cx="333375" cy="333375"/>
              </a:xfrm>
              <a:prstGeom prst="rect">
                <a:avLst/>
              </a:prstGeom>
            </p:spPr>
          </p:pic>
          <p:pic>
            <p:nvPicPr>
              <p:cNvPr id="14" name="Graphic 13" descr="User with solid fill">
                <a:extLst>
                  <a:ext uri="{FF2B5EF4-FFF2-40B4-BE49-F238E27FC236}">
                    <a16:creationId xmlns:a16="http://schemas.microsoft.com/office/drawing/2014/main" id="{06D7EC06-60F5-67EF-881E-95F60E5728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2691" y="5081219"/>
                <a:ext cx="333375" cy="333375"/>
              </a:xfrm>
              <a:prstGeom prst="rect">
                <a:avLst/>
              </a:prstGeom>
            </p:spPr>
          </p:pic>
          <p:pic>
            <p:nvPicPr>
              <p:cNvPr id="15" name="Graphic 14" descr="User with solid fill">
                <a:extLst>
                  <a:ext uri="{FF2B5EF4-FFF2-40B4-BE49-F238E27FC236}">
                    <a16:creationId xmlns:a16="http://schemas.microsoft.com/office/drawing/2014/main" id="{A93F7938-EACC-DFDA-F3AE-694222A927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82691" y="5399939"/>
                <a:ext cx="333375" cy="333375"/>
              </a:xfrm>
              <a:prstGeom prst="rect">
                <a:avLst/>
              </a:prstGeom>
            </p:spPr>
          </p:pic>
          <p:pic>
            <p:nvPicPr>
              <p:cNvPr id="16" name="Graphic 15" descr="User with solid fill">
                <a:extLst>
                  <a:ext uri="{FF2B5EF4-FFF2-40B4-BE49-F238E27FC236}">
                    <a16:creationId xmlns:a16="http://schemas.microsoft.com/office/drawing/2014/main" id="{C2CD7219-93CC-B3F2-766D-B651601495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82691" y="5718659"/>
                <a:ext cx="333375" cy="333375"/>
              </a:xfrm>
              <a:prstGeom prst="rect">
                <a:avLst/>
              </a:prstGeom>
            </p:spPr>
          </p:pic>
          <p:pic>
            <p:nvPicPr>
              <p:cNvPr id="17" name="Graphic 16" descr="User with solid fill">
                <a:extLst>
                  <a:ext uri="{FF2B5EF4-FFF2-40B4-BE49-F238E27FC236}">
                    <a16:creationId xmlns:a16="http://schemas.microsoft.com/office/drawing/2014/main" id="{082A91B9-FDF5-F763-38A2-8325B2A4A0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82691" y="6037379"/>
                <a:ext cx="333375" cy="333375"/>
              </a:xfrm>
              <a:prstGeom prst="rect">
                <a:avLst/>
              </a:prstGeom>
            </p:spPr>
          </p:pic>
          <p:pic>
            <p:nvPicPr>
              <p:cNvPr id="18" name="Graphic 17" descr="User with solid fill">
                <a:extLst>
                  <a:ext uri="{FF2B5EF4-FFF2-40B4-BE49-F238E27FC236}">
                    <a16:creationId xmlns:a16="http://schemas.microsoft.com/office/drawing/2014/main" id="{572DA519-1CB9-A345-308D-9E0AE9E323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82691" y="6356099"/>
                <a:ext cx="333375" cy="333375"/>
              </a:xfrm>
              <a:prstGeom prst="rect">
                <a:avLst/>
              </a:prstGeom>
            </p:spPr>
          </p:pic>
          <p:sp>
            <p:nvSpPr>
              <p:cNvPr id="19" name="Rectangle: Rounded Corners 18">
                <a:extLst>
                  <a:ext uri="{FF2B5EF4-FFF2-40B4-BE49-F238E27FC236}">
                    <a16:creationId xmlns:a16="http://schemas.microsoft.com/office/drawing/2014/main" id="{A35F8235-35CB-BA2D-6DB3-0853D3DDB6B3}"/>
                  </a:ext>
                </a:extLst>
              </p:cNvPr>
              <p:cNvSpPr/>
              <p:nvPr/>
            </p:nvSpPr>
            <p:spPr>
              <a:xfrm>
                <a:off x="4854178"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User with solid fill">
                <a:extLst>
                  <a:ext uri="{FF2B5EF4-FFF2-40B4-BE49-F238E27FC236}">
                    <a16:creationId xmlns:a16="http://schemas.microsoft.com/office/drawing/2014/main" id="{B06A46BD-3AA2-18D9-2F83-23596A2B09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3234" y="4762499"/>
                <a:ext cx="333375" cy="333375"/>
              </a:xfrm>
              <a:prstGeom prst="rect">
                <a:avLst/>
              </a:prstGeom>
            </p:spPr>
          </p:pic>
          <p:pic>
            <p:nvPicPr>
              <p:cNvPr id="21" name="Graphic 20" descr="User with solid fill">
                <a:extLst>
                  <a:ext uri="{FF2B5EF4-FFF2-40B4-BE49-F238E27FC236}">
                    <a16:creationId xmlns:a16="http://schemas.microsoft.com/office/drawing/2014/main" id="{D2779FB0-BD9E-EF54-F4A6-D310167FE0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3234" y="5081219"/>
                <a:ext cx="333375" cy="333375"/>
              </a:xfrm>
              <a:prstGeom prst="rect">
                <a:avLst/>
              </a:prstGeom>
            </p:spPr>
          </p:pic>
          <p:pic>
            <p:nvPicPr>
              <p:cNvPr id="22" name="Graphic 21" descr="User with solid fill">
                <a:extLst>
                  <a:ext uri="{FF2B5EF4-FFF2-40B4-BE49-F238E27FC236}">
                    <a16:creationId xmlns:a16="http://schemas.microsoft.com/office/drawing/2014/main" id="{ABA7B141-583C-0EEA-5252-69BBDD20C6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3234" y="5399939"/>
                <a:ext cx="333375" cy="333375"/>
              </a:xfrm>
              <a:prstGeom prst="rect">
                <a:avLst/>
              </a:prstGeom>
            </p:spPr>
          </p:pic>
          <p:pic>
            <p:nvPicPr>
              <p:cNvPr id="23" name="Graphic 22" descr="User with solid fill">
                <a:extLst>
                  <a:ext uri="{FF2B5EF4-FFF2-40B4-BE49-F238E27FC236}">
                    <a16:creationId xmlns:a16="http://schemas.microsoft.com/office/drawing/2014/main" id="{6A656A9B-5071-AB31-C50D-C87C0D7AB0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23234" y="5718659"/>
                <a:ext cx="333375" cy="333375"/>
              </a:xfrm>
              <a:prstGeom prst="rect">
                <a:avLst/>
              </a:prstGeom>
            </p:spPr>
          </p:pic>
          <p:pic>
            <p:nvPicPr>
              <p:cNvPr id="24" name="Graphic 23" descr="User with solid fill">
                <a:extLst>
                  <a:ext uri="{FF2B5EF4-FFF2-40B4-BE49-F238E27FC236}">
                    <a16:creationId xmlns:a16="http://schemas.microsoft.com/office/drawing/2014/main" id="{FD1410B1-11C6-E8DE-C8C8-867673723EF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23234" y="6037379"/>
                <a:ext cx="333375" cy="333375"/>
              </a:xfrm>
              <a:prstGeom prst="rect">
                <a:avLst/>
              </a:prstGeom>
            </p:spPr>
          </p:pic>
          <p:pic>
            <p:nvPicPr>
              <p:cNvPr id="25" name="Graphic 24" descr="User with solid fill">
                <a:extLst>
                  <a:ext uri="{FF2B5EF4-FFF2-40B4-BE49-F238E27FC236}">
                    <a16:creationId xmlns:a16="http://schemas.microsoft.com/office/drawing/2014/main" id="{31CB4193-5ACE-5870-6DE0-32FF39B85BC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23234" y="6356099"/>
                <a:ext cx="333375" cy="333375"/>
              </a:xfrm>
              <a:prstGeom prst="rect">
                <a:avLst/>
              </a:prstGeom>
            </p:spPr>
          </p:pic>
          <p:sp>
            <p:nvSpPr>
              <p:cNvPr id="26" name="Rectangle: Rounded Corners 25">
                <a:extLst>
                  <a:ext uri="{FF2B5EF4-FFF2-40B4-BE49-F238E27FC236}">
                    <a16:creationId xmlns:a16="http://schemas.microsoft.com/office/drawing/2014/main" id="{66C0A2EE-BD2F-8C23-233F-818625684519}"/>
                  </a:ext>
                </a:extLst>
              </p:cNvPr>
              <p:cNvSpPr/>
              <p:nvPr/>
            </p:nvSpPr>
            <p:spPr>
              <a:xfrm>
                <a:off x="5394721"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User with solid fill">
                <a:extLst>
                  <a:ext uri="{FF2B5EF4-FFF2-40B4-BE49-F238E27FC236}">
                    <a16:creationId xmlns:a16="http://schemas.microsoft.com/office/drawing/2014/main" id="{08E49ADC-A35D-B5A4-2911-10EB01180A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63777" y="4762499"/>
                <a:ext cx="333375" cy="333375"/>
              </a:xfrm>
              <a:prstGeom prst="rect">
                <a:avLst/>
              </a:prstGeom>
            </p:spPr>
          </p:pic>
          <p:pic>
            <p:nvPicPr>
              <p:cNvPr id="28" name="Graphic 27" descr="User with solid fill">
                <a:extLst>
                  <a:ext uri="{FF2B5EF4-FFF2-40B4-BE49-F238E27FC236}">
                    <a16:creationId xmlns:a16="http://schemas.microsoft.com/office/drawing/2014/main" id="{111C2E5E-4EBD-1ED4-6351-644A958ECA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3777" y="5081219"/>
                <a:ext cx="333375" cy="333375"/>
              </a:xfrm>
              <a:prstGeom prst="rect">
                <a:avLst/>
              </a:prstGeom>
            </p:spPr>
          </p:pic>
          <p:pic>
            <p:nvPicPr>
              <p:cNvPr id="29" name="Graphic 28" descr="User with solid fill">
                <a:extLst>
                  <a:ext uri="{FF2B5EF4-FFF2-40B4-BE49-F238E27FC236}">
                    <a16:creationId xmlns:a16="http://schemas.microsoft.com/office/drawing/2014/main" id="{1B34AA00-D67B-AC2C-1511-931F8C78AE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63777" y="5399939"/>
                <a:ext cx="333375" cy="333375"/>
              </a:xfrm>
              <a:prstGeom prst="rect">
                <a:avLst/>
              </a:prstGeom>
            </p:spPr>
          </p:pic>
          <p:pic>
            <p:nvPicPr>
              <p:cNvPr id="30" name="Graphic 29" descr="User with solid fill">
                <a:extLst>
                  <a:ext uri="{FF2B5EF4-FFF2-40B4-BE49-F238E27FC236}">
                    <a16:creationId xmlns:a16="http://schemas.microsoft.com/office/drawing/2014/main" id="{D6012447-1542-FF0F-A6F6-F92C40D9D9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63777" y="5718659"/>
                <a:ext cx="333375" cy="333375"/>
              </a:xfrm>
              <a:prstGeom prst="rect">
                <a:avLst/>
              </a:prstGeom>
            </p:spPr>
          </p:pic>
          <p:pic>
            <p:nvPicPr>
              <p:cNvPr id="31" name="Graphic 30" descr="User with solid fill">
                <a:extLst>
                  <a:ext uri="{FF2B5EF4-FFF2-40B4-BE49-F238E27FC236}">
                    <a16:creationId xmlns:a16="http://schemas.microsoft.com/office/drawing/2014/main" id="{7EE52321-639C-770D-87AB-A0F55AA6B7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63777" y="6037379"/>
                <a:ext cx="333375" cy="333375"/>
              </a:xfrm>
              <a:prstGeom prst="rect">
                <a:avLst/>
              </a:prstGeom>
            </p:spPr>
          </p:pic>
          <p:pic>
            <p:nvPicPr>
              <p:cNvPr id="32" name="Graphic 31" descr="User with solid fill">
                <a:extLst>
                  <a:ext uri="{FF2B5EF4-FFF2-40B4-BE49-F238E27FC236}">
                    <a16:creationId xmlns:a16="http://schemas.microsoft.com/office/drawing/2014/main" id="{9461E51B-D39A-E865-C7EB-EDB858B965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63777" y="6356099"/>
                <a:ext cx="333375" cy="333375"/>
              </a:xfrm>
              <a:prstGeom prst="rect">
                <a:avLst/>
              </a:prstGeom>
            </p:spPr>
          </p:pic>
          <p:sp>
            <p:nvSpPr>
              <p:cNvPr id="33" name="Rectangle: Rounded Corners 32">
                <a:extLst>
                  <a:ext uri="{FF2B5EF4-FFF2-40B4-BE49-F238E27FC236}">
                    <a16:creationId xmlns:a16="http://schemas.microsoft.com/office/drawing/2014/main" id="{CBC8C3BE-22C6-46BA-D947-62C95FAB9C14}"/>
                  </a:ext>
                </a:extLst>
              </p:cNvPr>
              <p:cNvSpPr/>
              <p:nvPr/>
            </p:nvSpPr>
            <p:spPr>
              <a:xfrm>
                <a:off x="5935264"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User with solid fill">
                <a:extLst>
                  <a:ext uri="{FF2B5EF4-FFF2-40B4-BE49-F238E27FC236}">
                    <a16:creationId xmlns:a16="http://schemas.microsoft.com/office/drawing/2014/main" id="{C134C6DF-6F12-A77E-BE46-EC1135D1A4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4320" y="4762499"/>
                <a:ext cx="333375" cy="333375"/>
              </a:xfrm>
              <a:prstGeom prst="rect">
                <a:avLst/>
              </a:prstGeom>
            </p:spPr>
          </p:pic>
          <p:pic>
            <p:nvPicPr>
              <p:cNvPr id="35" name="Graphic 34" descr="User with solid fill">
                <a:extLst>
                  <a:ext uri="{FF2B5EF4-FFF2-40B4-BE49-F238E27FC236}">
                    <a16:creationId xmlns:a16="http://schemas.microsoft.com/office/drawing/2014/main" id="{66BE7588-4E01-F7E6-48A7-5029A40EBD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4320" y="5081219"/>
                <a:ext cx="333375" cy="333375"/>
              </a:xfrm>
              <a:prstGeom prst="rect">
                <a:avLst/>
              </a:prstGeom>
            </p:spPr>
          </p:pic>
          <p:pic>
            <p:nvPicPr>
              <p:cNvPr id="36" name="Graphic 35" descr="User with solid fill">
                <a:extLst>
                  <a:ext uri="{FF2B5EF4-FFF2-40B4-BE49-F238E27FC236}">
                    <a16:creationId xmlns:a16="http://schemas.microsoft.com/office/drawing/2014/main" id="{10E17A56-81C5-E91A-6B3B-E3447DF2B1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04320" y="5399939"/>
                <a:ext cx="333375" cy="333375"/>
              </a:xfrm>
              <a:prstGeom prst="rect">
                <a:avLst/>
              </a:prstGeom>
            </p:spPr>
          </p:pic>
          <p:pic>
            <p:nvPicPr>
              <p:cNvPr id="37" name="Graphic 36" descr="User with solid fill">
                <a:extLst>
                  <a:ext uri="{FF2B5EF4-FFF2-40B4-BE49-F238E27FC236}">
                    <a16:creationId xmlns:a16="http://schemas.microsoft.com/office/drawing/2014/main" id="{2C593461-0417-7682-7732-2686043C75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04320" y="5718659"/>
                <a:ext cx="333375" cy="333375"/>
              </a:xfrm>
              <a:prstGeom prst="rect">
                <a:avLst/>
              </a:prstGeom>
            </p:spPr>
          </p:pic>
          <p:pic>
            <p:nvPicPr>
              <p:cNvPr id="38" name="Graphic 37" descr="User with solid fill">
                <a:extLst>
                  <a:ext uri="{FF2B5EF4-FFF2-40B4-BE49-F238E27FC236}">
                    <a16:creationId xmlns:a16="http://schemas.microsoft.com/office/drawing/2014/main" id="{6BB97008-A15C-103E-54D6-51FD071774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04320" y="6037379"/>
                <a:ext cx="333375" cy="333375"/>
              </a:xfrm>
              <a:prstGeom prst="rect">
                <a:avLst/>
              </a:prstGeom>
            </p:spPr>
          </p:pic>
          <p:pic>
            <p:nvPicPr>
              <p:cNvPr id="39" name="Graphic 38" descr="User with solid fill">
                <a:extLst>
                  <a:ext uri="{FF2B5EF4-FFF2-40B4-BE49-F238E27FC236}">
                    <a16:creationId xmlns:a16="http://schemas.microsoft.com/office/drawing/2014/main" id="{4ABE7986-0270-13F5-4621-9B9A8787BC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04320" y="6356099"/>
                <a:ext cx="333375" cy="333375"/>
              </a:xfrm>
              <a:prstGeom prst="rect">
                <a:avLst/>
              </a:prstGeom>
            </p:spPr>
          </p:pic>
          <p:sp>
            <p:nvSpPr>
              <p:cNvPr id="40" name="Rectangle: Rounded Corners 39">
                <a:extLst>
                  <a:ext uri="{FF2B5EF4-FFF2-40B4-BE49-F238E27FC236}">
                    <a16:creationId xmlns:a16="http://schemas.microsoft.com/office/drawing/2014/main" id="{65421774-FBB3-6A1C-70D2-71EF9E33EB10}"/>
                  </a:ext>
                </a:extLst>
              </p:cNvPr>
              <p:cNvSpPr/>
              <p:nvPr/>
            </p:nvSpPr>
            <p:spPr>
              <a:xfrm>
                <a:off x="6463906" y="4756858"/>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User with solid fill">
                <a:extLst>
                  <a:ext uri="{FF2B5EF4-FFF2-40B4-BE49-F238E27FC236}">
                    <a16:creationId xmlns:a16="http://schemas.microsoft.com/office/drawing/2014/main" id="{8CB0C244-4601-0C1D-E4BF-E56E631211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2962" y="4782794"/>
                <a:ext cx="333375" cy="333375"/>
              </a:xfrm>
              <a:prstGeom prst="rect">
                <a:avLst/>
              </a:prstGeom>
            </p:spPr>
          </p:pic>
          <p:pic>
            <p:nvPicPr>
              <p:cNvPr id="42" name="Graphic 41" descr="User with solid fill">
                <a:extLst>
                  <a:ext uri="{FF2B5EF4-FFF2-40B4-BE49-F238E27FC236}">
                    <a16:creationId xmlns:a16="http://schemas.microsoft.com/office/drawing/2014/main" id="{294F860C-5378-004D-783E-0A47150661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32962" y="5101514"/>
                <a:ext cx="333375" cy="333375"/>
              </a:xfrm>
              <a:prstGeom prst="rect">
                <a:avLst/>
              </a:prstGeom>
            </p:spPr>
          </p:pic>
          <p:pic>
            <p:nvPicPr>
              <p:cNvPr id="43" name="Graphic 42" descr="User with solid fill">
                <a:extLst>
                  <a:ext uri="{FF2B5EF4-FFF2-40B4-BE49-F238E27FC236}">
                    <a16:creationId xmlns:a16="http://schemas.microsoft.com/office/drawing/2014/main" id="{1CECB40F-6986-DAF7-9E26-470881E948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32962" y="5420234"/>
                <a:ext cx="333375" cy="333375"/>
              </a:xfrm>
              <a:prstGeom prst="rect">
                <a:avLst/>
              </a:prstGeom>
            </p:spPr>
          </p:pic>
          <p:pic>
            <p:nvPicPr>
              <p:cNvPr id="44" name="Graphic 43" descr="User with solid fill">
                <a:extLst>
                  <a:ext uri="{FF2B5EF4-FFF2-40B4-BE49-F238E27FC236}">
                    <a16:creationId xmlns:a16="http://schemas.microsoft.com/office/drawing/2014/main" id="{D532CF98-59A2-1A93-DDAA-553DB63854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32962" y="5738954"/>
                <a:ext cx="333375" cy="333375"/>
              </a:xfrm>
              <a:prstGeom prst="rect">
                <a:avLst/>
              </a:prstGeom>
            </p:spPr>
          </p:pic>
          <p:pic>
            <p:nvPicPr>
              <p:cNvPr id="45" name="Graphic 44" descr="User with solid fill">
                <a:extLst>
                  <a:ext uri="{FF2B5EF4-FFF2-40B4-BE49-F238E27FC236}">
                    <a16:creationId xmlns:a16="http://schemas.microsoft.com/office/drawing/2014/main" id="{A473AE54-55D7-0023-B8B3-E625B6FA15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32962" y="6057674"/>
                <a:ext cx="333375" cy="333375"/>
              </a:xfrm>
              <a:prstGeom prst="rect">
                <a:avLst/>
              </a:prstGeom>
            </p:spPr>
          </p:pic>
          <p:pic>
            <p:nvPicPr>
              <p:cNvPr id="46" name="Graphic 45" descr="User with solid fill">
                <a:extLst>
                  <a:ext uri="{FF2B5EF4-FFF2-40B4-BE49-F238E27FC236}">
                    <a16:creationId xmlns:a16="http://schemas.microsoft.com/office/drawing/2014/main" id="{4E827F04-46F3-5B34-66D4-9E3ADE9D376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32962" y="6376394"/>
                <a:ext cx="333375" cy="333375"/>
              </a:xfrm>
              <a:prstGeom prst="rect">
                <a:avLst/>
              </a:prstGeom>
            </p:spPr>
          </p:pic>
          <p:pic>
            <p:nvPicPr>
              <p:cNvPr id="47" name="Graphic 46" descr="User with solid fill">
                <a:extLst>
                  <a:ext uri="{FF2B5EF4-FFF2-40B4-BE49-F238E27FC236}">
                    <a16:creationId xmlns:a16="http://schemas.microsoft.com/office/drawing/2014/main" id="{FD06A0D0-4C6B-F844-8E02-425D3166636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28715" y="4361553"/>
                <a:ext cx="333375" cy="333375"/>
              </a:xfrm>
              <a:prstGeom prst="rect">
                <a:avLst/>
              </a:prstGeom>
            </p:spPr>
          </p:pic>
          <p:sp>
            <p:nvSpPr>
              <p:cNvPr id="49" name="TextBox 48">
                <a:extLst>
                  <a:ext uri="{FF2B5EF4-FFF2-40B4-BE49-F238E27FC236}">
                    <a16:creationId xmlns:a16="http://schemas.microsoft.com/office/drawing/2014/main" id="{6B310DD9-6FFC-53D9-5912-2EB00BA25969}"/>
                  </a:ext>
                </a:extLst>
              </p:cNvPr>
              <p:cNvSpPr txBox="1"/>
              <p:nvPr/>
            </p:nvSpPr>
            <p:spPr>
              <a:xfrm rot="16200000">
                <a:off x="3205854" y="5584767"/>
                <a:ext cx="1952910" cy="369332"/>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Product Teams</a:t>
                </a:r>
                <a:endParaRPr lang="en-US" dirty="0"/>
              </a:p>
            </p:txBody>
          </p:sp>
          <p:sp>
            <p:nvSpPr>
              <p:cNvPr id="50" name="TextBox 49">
                <a:extLst>
                  <a:ext uri="{FF2B5EF4-FFF2-40B4-BE49-F238E27FC236}">
                    <a16:creationId xmlns:a16="http://schemas.microsoft.com/office/drawing/2014/main" id="{33C44265-904D-7971-666C-95A1BD3FE1E0}"/>
                  </a:ext>
                </a:extLst>
              </p:cNvPr>
              <p:cNvSpPr txBox="1"/>
              <p:nvPr/>
            </p:nvSpPr>
            <p:spPr>
              <a:xfrm>
                <a:off x="5256609" y="4352110"/>
                <a:ext cx="1678929" cy="369332"/>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Agile Rel. Train</a:t>
                </a:r>
                <a:endParaRPr lang="en-US" dirty="0"/>
              </a:p>
            </p:txBody>
          </p:sp>
          <p:pic>
            <p:nvPicPr>
              <p:cNvPr id="51" name="Graphic 50" descr="User with solid fill">
                <a:extLst>
                  <a:ext uri="{FF2B5EF4-FFF2-40B4-BE49-F238E27FC236}">
                    <a16:creationId xmlns:a16="http://schemas.microsoft.com/office/drawing/2014/main" id="{71C80F0F-C3F8-61FB-AA76-C23BEF26C49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23395" y="4361553"/>
                <a:ext cx="333375" cy="333375"/>
              </a:xfrm>
              <a:prstGeom prst="rect">
                <a:avLst/>
              </a:prstGeom>
            </p:spPr>
          </p:pic>
          <p:pic>
            <p:nvPicPr>
              <p:cNvPr id="52" name="Graphic 51" descr="User with solid fill">
                <a:extLst>
                  <a:ext uri="{FF2B5EF4-FFF2-40B4-BE49-F238E27FC236}">
                    <a16:creationId xmlns:a16="http://schemas.microsoft.com/office/drawing/2014/main" id="{296BCD89-B493-890C-84AD-AF1C754EEF3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18075" y="4361553"/>
                <a:ext cx="333375" cy="333375"/>
              </a:xfrm>
              <a:prstGeom prst="rect">
                <a:avLst/>
              </a:prstGeom>
            </p:spPr>
          </p:pic>
        </p:grpSp>
        <p:sp>
          <p:nvSpPr>
            <p:cNvPr id="54" name="Rectangle: Rounded Corners 53">
              <a:extLst>
                <a:ext uri="{FF2B5EF4-FFF2-40B4-BE49-F238E27FC236}">
                  <a16:creationId xmlns:a16="http://schemas.microsoft.com/office/drawing/2014/main" id="{3E9D2B4D-5D79-9D03-DE39-DD51AACADCBF}"/>
                </a:ext>
              </a:extLst>
            </p:cNvPr>
            <p:cNvSpPr/>
            <p:nvPr/>
          </p:nvSpPr>
          <p:spPr>
            <a:xfrm>
              <a:off x="61876" y="3382334"/>
              <a:ext cx="413530" cy="23671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INDUSTRY</a:t>
              </a:r>
            </a:p>
          </p:txBody>
        </p:sp>
        <p:sp>
          <p:nvSpPr>
            <p:cNvPr id="55" name="Rectangle: Rounded Corners 54">
              <a:extLst>
                <a:ext uri="{FF2B5EF4-FFF2-40B4-BE49-F238E27FC236}">
                  <a16:creationId xmlns:a16="http://schemas.microsoft.com/office/drawing/2014/main" id="{A40C77E4-5129-B898-5BA6-523D1736BC08}"/>
                </a:ext>
              </a:extLst>
            </p:cNvPr>
            <p:cNvSpPr/>
            <p:nvPr/>
          </p:nvSpPr>
          <p:spPr>
            <a:xfrm>
              <a:off x="1637712" y="3494782"/>
              <a:ext cx="2580185" cy="559400"/>
            </a:xfrm>
            <a:prstGeom prst="roundRect">
              <a:avLst/>
            </a:prstGeom>
            <a:solidFill>
              <a:srgbClr val="750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MSD IDIQ Pool</a:t>
              </a:r>
            </a:p>
          </p:txBody>
        </p:sp>
        <p:sp>
          <p:nvSpPr>
            <p:cNvPr id="142" name="Rectangle: Rounded Corners 141">
              <a:extLst>
                <a:ext uri="{FF2B5EF4-FFF2-40B4-BE49-F238E27FC236}">
                  <a16:creationId xmlns:a16="http://schemas.microsoft.com/office/drawing/2014/main" id="{2BF8609B-3D3F-5D46-EF38-60AF6379F3FB}"/>
                </a:ext>
              </a:extLst>
            </p:cNvPr>
            <p:cNvSpPr/>
            <p:nvPr/>
          </p:nvSpPr>
          <p:spPr>
            <a:xfrm>
              <a:off x="4650470" y="3497779"/>
              <a:ext cx="6322222" cy="3222622"/>
            </a:xfrm>
            <a:prstGeom prst="roundRect">
              <a:avLst>
                <a:gd name="adj" fmla="val 9421"/>
              </a:avLst>
            </a:prstGeom>
            <a:noFill/>
            <a:ln w="57150">
              <a:solidFill>
                <a:srgbClr val="1777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User with solid fill">
              <a:extLst>
                <a:ext uri="{FF2B5EF4-FFF2-40B4-BE49-F238E27FC236}">
                  <a16:creationId xmlns:a16="http://schemas.microsoft.com/office/drawing/2014/main" id="{02F8761C-C444-68F2-1DB3-8318B6B408D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64768" y="3575415"/>
              <a:ext cx="500601" cy="500601"/>
            </a:xfrm>
            <a:prstGeom prst="rect">
              <a:avLst/>
            </a:prstGeom>
          </p:spPr>
        </p:pic>
        <p:pic>
          <p:nvPicPr>
            <p:cNvPr id="145" name="Graphic 144" descr="User with solid fill">
              <a:extLst>
                <a:ext uri="{FF2B5EF4-FFF2-40B4-BE49-F238E27FC236}">
                  <a16:creationId xmlns:a16="http://schemas.microsoft.com/office/drawing/2014/main" id="{22D8A0F7-E9ED-9710-3EF7-C2C2BE5DAE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632245" y="3575415"/>
              <a:ext cx="500601" cy="500601"/>
            </a:xfrm>
            <a:prstGeom prst="rect">
              <a:avLst/>
            </a:prstGeom>
          </p:spPr>
        </p:pic>
        <p:sp>
          <p:nvSpPr>
            <p:cNvPr id="147" name="TextBox 146">
              <a:extLst>
                <a:ext uri="{FF2B5EF4-FFF2-40B4-BE49-F238E27FC236}">
                  <a16:creationId xmlns:a16="http://schemas.microsoft.com/office/drawing/2014/main" id="{BDB8935B-BBF2-A95A-B1E2-8C8B13F26E3A}"/>
                </a:ext>
              </a:extLst>
            </p:cNvPr>
            <p:cNvSpPr txBox="1"/>
            <p:nvPr/>
          </p:nvSpPr>
          <p:spPr>
            <a:xfrm>
              <a:off x="4876628" y="3631580"/>
              <a:ext cx="3295812" cy="400110"/>
            </a:xfrm>
            <a:prstGeom prst="rect">
              <a:avLst/>
            </a:prstGeom>
            <a:noFill/>
          </p:spPr>
          <p:txBody>
            <a:bodyPr wrap="square">
              <a:spAutoFit/>
            </a:bodyPr>
            <a:lstStyle/>
            <a:p>
              <a:r>
                <a:rPr lang="en-US" sz="2000" dirty="0">
                  <a:solidFill>
                    <a:schemeClr val="bg1"/>
                  </a:solidFill>
                  <a:latin typeface="Segoe UI" panose="020B0502040204020203" pitchFamily="34" charset="0"/>
                  <a:cs typeface="Segoe UI" panose="020B0502040204020203" pitchFamily="34" charset="0"/>
                </a:rPr>
                <a:t>Program &amp; Portfolio Level</a:t>
              </a:r>
              <a:endParaRPr lang="en-US" sz="2000" dirty="0"/>
            </a:p>
          </p:txBody>
        </p:sp>
        <p:pic>
          <p:nvPicPr>
            <p:cNvPr id="148" name="Graphic 147" descr="User with solid fill">
              <a:extLst>
                <a:ext uri="{FF2B5EF4-FFF2-40B4-BE49-F238E27FC236}">
                  <a16:creationId xmlns:a16="http://schemas.microsoft.com/office/drawing/2014/main" id="{E3B733B1-E4BC-D261-4287-DCA064DD33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99722" y="3575415"/>
              <a:ext cx="500601" cy="500601"/>
            </a:xfrm>
            <a:prstGeom prst="rect">
              <a:avLst/>
            </a:prstGeom>
          </p:spPr>
        </p:pic>
        <p:pic>
          <p:nvPicPr>
            <p:cNvPr id="150" name="Graphic 149" descr="User with solid fill">
              <a:extLst>
                <a:ext uri="{FF2B5EF4-FFF2-40B4-BE49-F238E27FC236}">
                  <a16:creationId xmlns:a16="http://schemas.microsoft.com/office/drawing/2014/main" id="{D7BCD87C-CCB9-AEA5-9E18-F157741745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199" y="3575415"/>
              <a:ext cx="500601" cy="500601"/>
            </a:xfrm>
            <a:prstGeom prst="rect">
              <a:avLst/>
            </a:prstGeom>
          </p:spPr>
        </p:pic>
        <p:pic>
          <p:nvPicPr>
            <p:cNvPr id="151" name="Graphic 150" descr="User with solid fill">
              <a:extLst>
                <a:ext uri="{FF2B5EF4-FFF2-40B4-BE49-F238E27FC236}">
                  <a16:creationId xmlns:a16="http://schemas.microsoft.com/office/drawing/2014/main" id="{232AEE1E-11DD-8042-E8E6-DF06C399F7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4675" y="3575415"/>
              <a:ext cx="500601" cy="500601"/>
            </a:xfrm>
            <a:prstGeom prst="rect">
              <a:avLst/>
            </a:prstGeom>
          </p:spPr>
        </p:pic>
        <p:sp>
          <p:nvSpPr>
            <p:cNvPr id="152" name="Rectangle: Rounded Corners 151">
              <a:extLst>
                <a:ext uri="{FF2B5EF4-FFF2-40B4-BE49-F238E27FC236}">
                  <a16:creationId xmlns:a16="http://schemas.microsoft.com/office/drawing/2014/main" id="{A44C4F28-48F9-D366-7DC8-CB92C5BF2542}"/>
                </a:ext>
              </a:extLst>
            </p:cNvPr>
            <p:cNvSpPr/>
            <p:nvPr/>
          </p:nvSpPr>
          <p:spPr>
            <a:xfrm>
              <a:off x="4802870" y="4146444"/>
              <a:ext cx="2995531" cy="2468643"/>
            </a:xfrm>
            <a:prstGeom prst="roundRect">
              <a:avLst>
                <a:gd name="adj" fmla="val 5408"/>
              </a:avLst>
            </a:prstGeom>
            <a:noFill/>
            <a:ln w="12700">
              <a:solidFill>
                <a:srgbClr val="E2E2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C2E61975-7E16-0DB3-42C1-94FB28B08A71}"/>
                </a:ext>
              </a:extLst>
            </p:cNvPr>
            <p:cNvGrpSpPr/>
            <p:nvPr/>
          </p:nvGrpSpPr>
          <p:grpSpPr>
            <a:xfrm>
              <a:off x="7841368" y="4221309"/>
              <a:ext cx="2937895" cy="2393778"/>
              <a:chOff x="3997643" y="4352110"/>
              <a:chExt cx="2937895" cy="2393778"/>
            </a:xfrm>
          </p:grpSpPr>
          <p:sp>
            <p:nvSpPr>
              <p:cNvPr id="155" name="Rectangle: Rounded Corners 154">
                <a:extLst>
                  <a:ext uri="{FF2B5EF4-FFF2-40B4-BE49-F238E27FC236}">
                    <a16:creationId xmlns:a16="http://schemas.microsoft.com/office/drawing/2014/main" id="{086CEA04-6B1A-656B-FA6A-CC37508DDAB9}"/>
                  </a:ext>
                </a:extLst>
              </p:cNvPr>
              <p:cNvSpPr/>
              <p:nvPr/>
            </p:nvSpPr>
            <p:spPr>
              <a:xfrm rot="5400000">
                <a:off x="4629339" y="4036408"/>
                <a:ext cx="341332" cy="972740"/>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16C41117-7FC1-890E-E203-3F8EAA0F7842}"/>
                  </a:ext>
                </a:extLst>
              </p:cNvPr>
              <p:cNvSpPr/>
              <p:nvPr/>
            </p:nvSpPr>
            <p:spPr>
              <a:xfrm>
                <a:off x="4313635"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Graphic 156" descr="User with solid fill">
                <a:extLst>
                  <a:ext uri="{FF2B5EF4-FFF2-40B4-BE49-F238E27FC236}">
                    <a16:creationId xmlns:a16="http://schemas.microsoft.com/office/drawing/2014/main" id="{00849C6F-5F65-43ED-34D5-1DE559074D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2691" y="4762499"/>
                <a:ext cx="333375" cy="333375"/>
              </a:xfrm>
              <a:prstGeom prst="rect">
                <a:avLst/>
              </a:prstGeom>
            </p:spPr>
          </p:pic>
          <p:pic>
            <p:nvPicPr>
              <p:cNvPr id="158" name="Graphic 157" descr="User with solid fill">
                <a:extLst>
                  <a:ext uri="{FF2B5EF4-FFF2-40B4-BE49-F238E27FC236}">
                    <a16:creationId xmlns:a16="http://schemas.microsoft.com/office/drawing/2014/main" id="{2A154193-E0E2-C335-CFE7-D5227F2DF7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2691" y="5081219"/>
                <a:ext cx="333375" cy="333375"/>
              </a:xfrm>
              <a:prstGeom prst="rect">
                <a:avLst/>
              </a:prstGeom>
            </p:spPr>
          </p:pic>
          <p:pic>
            <p:nvPicPr>
              <p:cNvPr id="159" name="Graphic 158" descr="User with solid fill">
                <a:extLst>
                  <a:ext uri="{FF2B5EF4-FFF2-40B4-BE49-F238E27FC236}">
                    <a16:creationId xmlns:a16="http://schemas.microsoft.com/office/drawing/2014/main" id="{45C6FF8A-DDC8-F357-FF63-EF8251CE76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82691" y="5399939"/>
                <a:ext cx="333375" cy="333375"/>
              </a:xfrm>
              <a:prstGeom prst="rect">
                <a:avLst/>
              </a:prstGeom>
            </p:spPr>
          </p:pic>
          <p:pic>
            <p:nvPicPr>
              <p:cNvPr id="160" name="Graphic 159" descr="User with solid fill">
                <a:extLst>
                  <a:ext uri="{FF2B5EF4-FFF2-40B4-BE49-F238E27FC236}">
                    <a16:creationId xmlns:a16="http://schemas.microsoft.com/office/drawing/2014/main" id="{2CBD464E-5FA1-9154-718C-3D6E4B30A7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82691" y="5718659"/>
                <a:ext cx="333375" cy="333375"/>
              </a:xfrm>
              <a:prstGeom prst="rect">
                <a:avLst/>
              </a:prstGeom>
            </p:spPr>
          </p:pic>
          <p:pic>
            <p:nvPicPr>
              <p:cNvPr id="161" name="Graphic 160" descr="User with solid fill">
                <a:extLst>
                  <a:ext uri="{FF2B5EF4-FFF2-40B4-BE49-F238E27FC236}">
                    <a16:creationId xmlns:a16="http://schemas.microsoft.com/office/drawing/2014/main" id="{065223E7-EF7B-06F9-F648-A687C749CAE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82691" y="6037379"/>
                <a:ext cx="333375" cy="333375"/>
              </a:xfrm>
              <a:prstGeom prst="rect">
                <a:avLst/>
              </a:prstGeom>
            </p:spPr>
          </p:pic>
          <p:pic>
            <p:nvPicPr>
              <p:cNvPr id="162" name="Graphic 161" descr="User with solid fill">
                <a:extLst>
                  <a:ext uri="{FF2B5EF4-FFF2-40B4-BE49-F238E27FC236}">
                    <a16:creationId xmlns:a16="http://schemas.microsoft.com/office/drawing/2014/main" id="{7AF2C516-FA34-F8DD-7090-5DBE11A01E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82691" y="6356099"/>
                <a:ext cx="333375" cy="333375"/>
              </a:xfrm>
              <a:prstGeom prst="rect">
                <a:avLst/>
              </a:prstGeom>
            </p:spPr>
          </p:pic>
          <p:sp>
            <p:nvSpPr>
              <p:cNvPr id="163" name="Rectangle: Rounded Corners 162">
                <a:extLst>
                  <a:ext uri="{FF2B5EF4-FFF2-40B4-BE49-F238E27FC236}">
                    <a16:creationId xmlns:a16="http://schemas.microsoft.com/office/drawing/2014/main" id="{5FE0497E-EB30-0D5B-7EA7-DB2238310302}"/>
                  </a:ext>
                </a:extLst>
              </p:cNvPr>
              <p:cNvSpPr/>
              <p:nvPr/>
            </p:nvSpPr>
            <p:spPr>
              <a:xfrm>
                <a:off x="4854178"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raphic 163" descr="User with solid fill">
                <a:extLst>
                  <a:ext uri="{FF2B5EF4-FFF2-40B4-BE49-F238E27FC236}">
                    <a16:creationId xmlns:a16="http://schemas.microsoft.com/office/drawing/2014/main" id="{6EAEB229-6275-5126-9E0D-D64E4E4816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3234" y="4762499"/>
                <a:ext cx="333375" cy="333375"/>
              </a:xfrm>
              <a:prstGeom prst="rect">
                <a:avLst/>
              </a:prstGeom>
            </p:spPr>
          </p:pic>
          <p:pic>
            <p:nvPicPr>
              <p:cNvPr id="165" name="Graphic 164" descr="User with solid fill">
                <a:extLst>
                  <a:ext uri="{FF2B5EF4-FFF2-40B4-BE49-F238E27FC236}">
                    <a16:creationId xmlns:a16="http://schemas.microsoft.com/office/drawing/2014/main" id="{D8662F84-42E9-D14F-B00B-99E4538F1C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3234" y="5081219"/>
                <a:ext cx="333375" cy="333375"/>
              </a:xfrm>
              <a:prstGeom prst="rect">
                <a:avLst/>
              </a:prstGeom>
            </p:spPr>
          </p:pic>
          <p:pic>
            <p:nvPicPr>
              <p:cNvPr id="166" name="Graphic 165" descr="User with solid fill">
                <a:extLst>
                  <a:ext uri="{FF2B5EF4-FFF2-40B4-BE49-F238E27FC236}">
                    <a16:creationId xmlns:a16="http://schemas.microsoft.com/office/drawing/2014/main" id="{2D52DABE-53EF-DF30-3FDD-960FDBC5A8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3234" y="5399939"/>
                <a:ext cx="333375" cy="333375"/>
              </a:xfrm>
              <a:prstGeom prst="rect">
                <a:avLst/>
              </a:prstGeom>
            </p:spPr>
          </p:pic>
          <p:pic>
            <p:nvPicPr>
              <p:cNvPr id="167" name="Graphic 166" descr="User with solid fill">
                <a:extLst>
                  <a:ext uri="{FF2B5EF4-FFF2-40B4-BE49-F238E27FC236}">
                    <a16:creationId xmlns:a16="http://schemas.microsoft.com/office/drawing/2014/main" id="{66F070A0-435E-FA90-D71D-B3DD747BA1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23234" y="5718659"/>
                <a:ext cx="333375" cy="333375"/>
              </a:xfrm>
              <a:prstGeom prst="rect">
                <a:avLst/>
              </a:prstGeom>
            </p:spPr>
          </p:pic>
          <p:pic>
            <p:nvPicPr>
              <p:cNvPr id="168" name="Graphic 167" descr="User with solid fill">
                <a:extLst>
                  <a:ext uri="{FF2B5EF4-FFF2-40B4-BE49-F238E27FC236}">
                    <a16:creationId xmlns:a16="http://schemas.microsoft.com/office/drawing/2014/main" id="{343A64E2-9AA3-C379-5B12-DC1986D88C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23234" y="6037379"/>
                <a:ext cx="333375" cy="333375"/>
              </a:xfrm>
              <a:prstGeom prst="rect">
                <a:avLst/>
              </a:prstGeom>
            </p:spPr>
          </p:pic>
          <p:pic>
            <p:nvPicPr>
              <p:cNvPr id="169" name="Graphic 168" descr="User with solid fill">
                <a:extLst>
                  <a:ext uri="{FF2B5EF4-FFF2-40B4-BE49-F238E27FC236}">
                    <a16:creationId xmlns:a16="http://schemas.microsoft.com/office/drawing/2014/main" id="{A0DABC23-6139-6F1E-DCC6-A25BBD39BE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23234" y="6356099"/>
                <a:ext cx="333375" cy="333375"/>
              </a:xfrm>
              <a:prstGeom prst="rect">
                <a:avLst/>
              </a:prstGeom>
            </p:spPr>
          </p:pic>
          <p:sp>
            <p:nvSpPr>
              <p:cNvPr id="170" name="Rectangle: Rounded Corners 169">
                <a:extLst>
                  <a:ext uri="{FF2B5EF4-FFF2-40B4-BE49-F238E27FC236}">
                    <a16:creationId xmlns:a16="http://schemas.microsoft.com/office/drawing/2014/main" id="{67819686-BBDC-58BD-2DDA-A53246D17CB9}"/>
                  </a:ext>
                </a:extLst>
              </p:cNvPr>
              <p:cNvSpPr/>
              <p:nvPr/>
            </p:nvSpPr>
            <p:spPr>
              <a:xfrm>
                <a:off x="5394721"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Graphic 170" descr="User with solid fill">
                <a:extLst>
                  <a:ext uri="{FF2B5EF4-FFF2-40B4-BE49-F238E27FC236}">
                    <a16:creationId xmlns:a16="http://schemas.microsoft.com/office/drawing/2014/main" id="{C8092C58-A8CD-D8F0-F474-2860C0606E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63777" y="4762499"/>
                <a:ext cx="333375" cy="333375"/>
              </a:xfrm>
              <a:prstGeom prst="rect">
                <a:avLst/>
              </a:prstGeom>
            </p:spPr>
          </p:pic>
          <p:pic>
            <p:nvPicPr>
              <p:cNvPr id="172" name="Graphic 171" descr="User with solid fill">
                <a:extLst>
                  <a:ext uri="{FF2B5EF4-FFF2-40B4-BE49-F238E27FC236}">
                    <a16:creationId xmlns:a16="http://schemas.microsoft.com/office/drawing/2014/main" id="{12B01D6A-3FA9-ECBB-1789-5CE71F89C7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3777" y="5081219"/>
                <a:ext cx="333375" cy="333375"/>
              </a:xfrm>
              <a:prstGeom prst="rect">
                <a:avLst/>
              </a:prstGeom>
            </p:spPr>
          </p:pic>
          <p:pic>
            <p:nvPicPr>
              <p:cNvPr id="173" name="Graphic 172" descr="User with solid fill">
                <a:extLst>
                  <a:ext uri="{FF2B5EF4-FFF2-40B4-BE49-F238E27FC236}">
                    <a16:creationId xmlns:a16="http://schemas.microsoft.com/office/drawing/2014/main" id="{E6730F23-CBF0-2501-CBD0-58EE45D412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63777" y="5399939"/>
                <a:ext cx="333375" cy="333375"/>
              </a:xfrm>
              <a:prstGeom prst="rect">
                <a:avLst/>
              </a:prstGeom>
            </p:spPr>
          </p:pic>
          <p:pic>
            <p:nvPicPr>
              <p:cNvPr id="174" name="Graphic 173" descr="User with solid fill">
                <a:extLst>
                  <a:ext uri="{FF2B5EF4-FFF2-40B4-BE49-F238E27FC236}">
                    <a16:creationId xmlns:a16="http://schemas.microsoft.com/office/drawing/2014/main" id="{C8E671EF-2C94-EA49-5C88-059E9EF80F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63777" y="5718659"/>
                <a:ext cx="333375" cy="333375"/>
              </a:xfrm>
              <a:prstGeom prst="rect">
                <a:avLst/>
              </a:prstGeom>
            </p:spPr>
          </p:pic>
          <p:pic>
            <p:nvPicPr>
              <p:cNvPr id="175" name="Graphic 174" descr="User with solid fill">
                <a:extLst>
                  <a:ext uri="{FF2B5EF4-FFF2-40B4-BE49-F238E27FC236}">
                    <a16:creationId xmlns:a16="http://schemas.microsoft.com/office/drawing/2014/main" id="{8F577259-0817-C923-194B-708A2D7674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63777" y="6037379"/>
                <a:ext cx="333375" cy="333375"/>
              </a:xfrm>
              <a:prstGeom prst="rect">
                <a:avLst/>
              </a:prstGeom>
            </p:spPr>
          </p:pic>
          <p:pic>
            <p:nvPicPr>
              <p:cNvPr id="176" name="Graphic 175" descr="User with solid fill">
                <a:extLst>
                  <a:ext uri="{FF2B5EF4-FFF2-40B4-BE49-F238E27FC236}">
                    <a16:creationId xmlns:a16="http://schemas.microsoft.com/office/drawing/2014/main" id="{F073F5F7-1763-2106-1F2D-78F9400FF7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63777" y="6356099"/>
                <a:ext cx="333375" cy="333375"/>
              </a:xfrm>
              <a:prstGeom prst="rect">
                <a:avLst/>
              </a:prstGeom>
            </p:spPr>
          </p:pic>
          <p:sp>
            <p:nvSpPr>
              <p:cNvPr id="177" name="Rectangle: Rounded Corners 176">
                <a:extLst>
                  <a:ext uri="{FF2B5EF4-FFF2-40B4-BE49-F238E27FC236}">
                    <a16:creationId xmlns:a16="http://schemas.microsoft.com/office/drawing/2014/main" id="{68A2BE43-5942-832A-4D7B-600A288EF944}"/>
                  </a:ext>
                </a:extLst>
              </p:cNvPr>
              <p:cNvSpPr/>
              <p:nvPr/>
            </p:nvSpPr>
            <p:spPr>
              <a:xfrm>
                <a:off x="5935264" y="4736563"/>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Graphic 177" descr="User with solid fill">
                <a:extLst>
                  <a:ext uri="{FF2B5EF4-FFF2-40B4-BE49-F238E27FC236}">
                    <a16:creationId xmlns:a16="http://schemas.microsoft.com/office/drawing/2014/main" id="{3091987E-22E1-03E8-13A7-E71CEBAF93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4320" y="4762499"/>
                <a:ext cx="333375" cy="333375"/>
              </a:xfrm>
              <a:prstGeom prst="rect">
                <a:avLst/>
              </a:prstGeom>
            </p:spPr>
          </p:pic>
          <p:pic>
            <p:nvPicPr>
              <p:cNvPr id="179" name="Graphic 178" descr="User with solid fill">
                <a:extLst>
                  <a:ext uri="{FF2B5EF4-FFF2-40B4-BE49-F238E27FC236}">
                    <a16:creationId xmlns:a16="http://schemas.microsoft.com/office/drawing/2014/main" id="{86908847-9AB1-EF8C-4497-DCA4C6319A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4320" y="5081219"/>
                <a:ext cx="333375" cy="333375"/>
              </a:xfrm>
              <a:prstGeom prst="rect">
                <a:avLst/>
              </a:prstGeom>
            </p:spPr>
          </p:pic>
          <p:pic>
            <p:nvPicPr>
              <p:cNvPr id="180" name="Graphic 179" descr="User with solid fill">
                <a:extLst>
                  <a:ext uri="{FF2B5EF4-FFF2-40B4-BE49-F238E27FC236}">
                    <a16:creationId xmlns:a16="http://schemas.microsoft.com/office/drawing/2014/main" id="{13702305-FF2D-5140-A4FE-F6CC3FC8EE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04320" y="5399939"/>
                <a:ext cx="333375" cy="333375"/>
              </a:xfrm>
              <a:prstGeom prst="rect">
                <a:avLst/>
              </a:prstGeom>
            </p:spPr>
          </p:pic>
          <p:pic>
            <p:nvPicPr>
              <p:cNvPr id="181" name="Graphic 180" descr="User with solid fill">
                <a:extLst>
                  <a:ext uri="{FF2B5EF4-FFF2-40B4-BE49-F238E27FC236}">
                    <a16:creationId xmlns:a16="http://schemas.microsoft.com/office/drawing/2014/main" id="{3C740518-A98B-CE6B-EAF9-54654BEE32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04320" y="5718659"/>
                <a:ext cx="333375" cy="333375"/>
              </a:xfrm>
              <a:prstGeom prst="rect">
                <a:avLst/>
              </a:prstGeom>
            </p:spPr>
          </p:pic>
          <p:pic>
            <p:nvPicPr>
              <p:cNvPr id="182" name="Graphic 181" descr="User with solid fill">
                <a:extLst>
                  <a:ext uri="{FF2B5EF4-FFF2-40B4-BE49-F238E27FC236}">
                    <a16:creationId xmlns:a16="http://schemas.microsoft.com/office/drawing/2014/main" id="{187CC282-F7EE-C255-B472-AD768CF88A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04320" y="6037379"/>
                <a:ext cx="333375" cy="333375"/>
              </a:xfrm>
              <a:prstGeom prst="rect">
                <a:avLst/>
              </a:prstGeom>
            </p:spPr>
          </p:pic>
          <p:pic>
            <p:nvPicPr>
              <p:cNvPr id="183" name="Graphic 182" descr="User with solid fill">
                <a:extLst>
                  <a:ext uri="{FF2B5EF4-FFF2-40B4-BE49-F238E27FC236}">
                    <a16:creationId xmlns:a16="http://schemas.microsoft.com/office/drawing/2014/main" id="{FBB32CE5-3FCD-B5A6-A2EB-49C68373C3C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04320" y="6356099"/>
                <a:ext cx="333375" cy="333375"/>
              </a:xfrm>
              <a:prstGeom prst="rect">
                <a:avLst/>
              </a:prstGeom>
            </p:spPr>
          </p:pic>
          <p:sp>
            <p:nvSpPr>
              <p:cNvPr id="184" name="Rectangle: Rounded Corners 183">
                <a:extLst>
                  <a:ext uri="{FF2B5EF4-FFF2-40B4-BE49-F238E27FC236}">
                    <a16:creationId xmlns:a16="http://schemas.microsoft.com/office/drawing/2014/main" id="{A81F9CFB-9B0E-F91C-EE7F-E07E268B366F}"/>
                  </a:ext>
                </a:extLst>
              </p:cNvPr>
              <p:cNvSpPr/>
              <p:nvPr/>
            </p:nvSpPr>
            <p:spPr>
              <a:xfrm>
                <a:off x="6463906" y="4756858"/>
                <a:ext cx="471487" cy="1952911"/>
              </a:xfrm>
              <a:prstGeom prst="roundRect">
                <a:avLst/>
              </a:prstGeom>
              <a:solidFill>
                <a:srgbClr val="E2E2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Graphic 184" descr="User with solid fill">
                <a:extLst>
                  <a:ext uri="{FF2B5EF4-FFF2-40B4-BE49-F238E27FC236}">
                    <a16:creationId xmlns:a16="http://schemas.microsoft.com/office/drawing/2014/main" id="{8B51A924-599D-4F02-68E6-0A6F5BED14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2962" y="4782794"/>
                <a:ext cx="333375" cy="333375"/>
              </a:xfrm>
              <a:prstGeom prst="rect">
                <a:avLst/>
              </a:prstGeom>
            </p:spPr>
          </p:pic>
          <p:pic>
            <p:nvPicPr>
              <p:cNvPr id="186" name="Graphic 185" descr="User with solid fill">
                <a:extLst>
                  <a:ext uri="{FF2B5EF4-FFF2-40B4-BE49-F238E27FC236}">
                    <a16:creationId xmlns:a16="http://schemas.microsoft.com/office/drawing/2014/main" id="{D89A59D2-9119-FADC-6245-101C860E92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32962" y="5101514"/>
                <a:ext cx="333375" cy="333375"/>
              </a:xfrm>
              <a:prstGeom prst="rect">
                <a:avLst/>
              </a:prstGeom>
            </p:spPr>
          </p:pic>
          <p:pic>
            <p:nvPicPr>
              <p:cNvPr id="187" name="Graphic 186" descr="User with solid fill">
                <a:extLst>
                  <a:ext uri="{FF2B5EF4-FFF2-40B4-BE49-F238E27FC236}">
                    <a16:creationId xmlns:a16="http://schemas.microsoft.com/office/drawing/2014/main" id="{04F0269B-8386-B906-ADF8-A55C448BB7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32962" y="5420234"/>
                <a:ext cx="333375" cy="333375"/>
              </a:xfrm>
              <a:prstGeom prst="rect">
                <a:avLst/>
              </a:prstGeom>
            </p:spPr>
          </p:pic>
          <p:pic>
            <p:nvPicPr>
              <p:cNvPr id="188" name="Graphic 187" descr="User with solid fill">
                <a:extLst>
                  <a:ext uri="{FF2B5EF4-FFF2-40B4-BE49-F238E27FC236}">
                    <a16:creationId xmlns:a16="http://schemas.microsoft.com/office/drawing/2014/main" id="{DC01DAA3-36D4-602E-7E5C-002DED8E66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32962" y="5738954"/>
                <a:ext cx="333375" cy="333375"/>
              </a:xfrm>
              <a:prstGeom prst="rect">
                <a:avLst/>
              </a:prstGeom>
            </p:spPr>
          </p:pic>
          <p:pic>
            <p:nvPicPr>
              <p:cNvPr id="189" name="Graphic 188" descr="User with solid fill">
                <a:extLst>
                  <a:ext uri="{FF2B5EF4-FFF2-40B4-BE49-F238E27FC236}">
                    <a16:creationId xmlns:a16="http://schemas.microsoft.com/office/drawing/2014/main" id="{723C512A-4A79-F01A-B24E-78DB4A634F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32962" y="6057674"/>
                <a:ext cx="333375" cy="333375"/>
              </a:xfrm>
              <a:prstGeom prst="rect">
                <a:avLst/>
              </a:prstGeom>
            </p:spPr>
          </p:pic>
          <p:pic>
            <p:nvPicPr>
              <p:cNvPr id="190" name="Graphic 189" descr="User with solid fill">
                <a:extLst>
                  <a:ext uri="{FF2B5EF4-FFF2-40B4-BE49-F238E27FC236}">
                    <a16:creationId xmlns:a16="http://schemas.microsoft.com/office/drawing/2014/main" id="{FE6C5306-FADE-FF51-0855-BAB695A5553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32962" y="6376394"/>
                <a:ext cx="333375" cy="333375"/>
              </a:xfrm>
              <a:prstGeom prst="rect">
                <a:avLst/>
              </a:prstGeom>
            </p:spPr>
          </p:pic>
          <p:pic>
            <p:nvPicPr>
              <p:cNvPr id="191" name="Graphic 190" descr="User with solid fill">
                <a:extLst>
                  <a:ext uri="{FF2B5EF4-FFF2-40B4-BE49-F238E27FC236}">
                    <a16:creationId xmlns:a16="http://schemas.microsoft.com/office/drawing/2014/main" id="{B94E26C2-284D-63A2-68DF-2D0D8D5B66F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28715" y="4361553"/>
                <a:ext cx="333375" cy="333375"/>
              </a:xfrm>
              <a:prstGeom prst="rect">
                <a:avLst/>
              </a:prstGeom>
            </p:spPr>
          </p:pic>
          <p:sp>
            <p:nvSpPr>
              <p:cNvPr id="192" name="TextBox 191">
                <a:extLst>
                  <a:ext uri="{FF2B5EF4-FFF2-40B4-BE49-F238E27FC236}">
                    <a16:creationId xmlns:a16="http://schemas.microsoft.com/office/drawing/2014/main" id="{6AFAF5E6-707E-D0A9-D251-C84593B35D44}"/>
                  </a:ext>
                </a:extLst>
              </p:cNvPr>
              <p:cNvSpPr txBox="1"/>
              <p:nvPr/>
            </p:nvSpPr>
            <p:spPr>
              <a:xfrm rot="16200000">
                <a:off x="3205854" y="5584767"/>
                <a:ext cx="1952910" cy="369332"/>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Product Teams</a:t>
                </a:r>
                <a:endParaRPr lang="en-US" dirty="0"/>
              </a:p>
            </p:txBody>
          </p:sp>
          <p:sp>
            <p:nvSpPr>
              <p:cNvPr id="193" name="TextBox 192">
                <a:extLst>
                  <a:ext uri="{FF2B5EF4-FFF2-40B4-BE49-F238E27FC236}">
                    <a16:creationId xmlns:a16="http://schemas.microsoft.com/office/drawing/2014/main" id="{085AAB19-0273-2594-E793-65906A18DBDB}"/>
                  </a:ext>
                </a:extLst>
              </p:cNvPr>
              <p:cNvSpPr txBox="1"/>
              <p:nvPr/>
            </p:nvSpPr>
            <p:spPr>
              <a:xfrm>
                <a:off x="5256609" y="4352110"/>
                <a:ext cx="1678929" cy="369332"/>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Agile Rel. Train</a:t>
                </a:r>
                <a:endParaRPr lang="en-US" dirty="0"/>
              </a:p>
            </p:txBody>
          </p:sp>
          <p:pic>
            <p:nvPicPr>
              <p:cNvPr id="194" name="Graphic 193" descr="User with solid fill">
                <a:extLst>
                  <a:ext uri="{FF2B5EF4-FFF2-40B4-BE49-F238E27FC236}">
                    <a16:creationId xmlns:a16="http://schemas.microsoft.com/office/drawing/2014/main" id="{63613837-C548-08F9-540D-1F8AE1A57C9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23395" y="4361553"/>
                <a:ext cx="333375" cy="333375"/>
              </a:xfrm>
              <a:prstGeom prst="rect">
                <a:avLst/>
              </a:prstGeom>
            </p:spPr>
          </p:pic>
          <p:pic>
            <p:nvPicPr>
              <p:cNvPr id="195" name="Graphic 194" descr="User with solid fill">
                <a:extLst>
                  <a:ext uri="{FF2B5EF4-FFF2-40B4-BE49-F238E27FC236}">
                    <a16:creationId xmlns:a16="http://schemas.microsoft.com/office/drawing/2014/main" id="{1A92F963-6764-8551-A7A3-D32845D534F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18075" y="4361553"/>
                <a:ext cx="333375" cy="333375"/>
              </a:xfrm>
              <a:prstGeom prst="rect">
                <a:avLst/>
              </a:prstGeom>
            </p:spPr>
          </p:pic>
        </p:grpSp>
        <p:sp>
          <p:nvSpPr>
            <p:cNvPr id="196" name="Rectangle: Rounded Corners 195">
              <a:extLst>
                <a:ext uri="{FF2B5EF4-FFF2-40B4-BE49-F238E27FC236}">
                  <a16:creationId xmlns:a16="http://schemas.microsoft.com/office/drawing/2014/main" id="{C4088669-2373-7F5B-968E-63BFF3AD11C2}"/>
                </a:ext>
              </a:extLst>
            </p:cNvPr>
            <p:cNvSpPr/>
            <p:nvPr/>
          </p:nvSpPr>
          <p:spPr>
            <a:xfrm>
              <a:off x="7848577" y="4146444"/>
              <a:ext cx="2995531" cy="2468643"/>
            </a:xfrm>
            <a:prstGeom prst="roundRect">
              <a:avLst>
                <a:gd name="adj" fmla="val 5408"/>
              </a:avLst>
            </a:prstGeom>
            <a:noFill/>
            <a:ln w="12700">
              <a:solidFill>
                <a:srgbClr val="E2E2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Graphic 197" descr="Single gear with solid fill">
              <a:extLst>
                <a:ext uri="{FF2B5EF4-FFF2-40B4-BE49-F238E27FC236}">
                  <a16:creationId xmlns:a16="http://schemas.microsoft.com/office/drawing/2014/main" id="{2C5DB3A2-5461-277A-B928-6685E44B15B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69122" y="4455294"/>
              <a:ext cx="1617971" cy="1617971"/>
            </a:xfrm>
            <a:prstGeom prst="rect">
              <a:avLst/>
            </a:prstGeom>
          </p:spPr>
        </p:pic>
        <p:pic>
          <p:nvPicPr>
            <p:cNvPr id="203" name="Graphic 202" descr="Arrow circle with solid fill">
              <a:extLst>
                <a:ext uri="{FF2B5EF4-FFF2-40B4-BE49-F238E27FC236}">
                  <a16:creationId xmlns:a16="http://schemas.microsoft.com/office/drawing/2014/main" id="{C15A4175-2AB5-4B56-05AA-22E1380EE80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2353461" y="4737424"/>
              <a:ext cx="1088065" cy="1088065"/>
            </a:xfrm>
            <a:prstGeom prst="rect">
              <a:avLst/>
            </a:prstGeom>
          </p:spPr>
        </p:pic>
        <p:pic>
          <p:nvPicPr>
            <p:cNvPr id="204" name="Graphic 203" descr="Arrow circle with solid fill">
              <a:extLst>
                <a:ext uri="{FF2B5EF4-FFF2-40B4-BE49-F238E27FC236}">
                  <a16:creationId xmlns:a16="http://schemas.microsoft.com/office/drawing/2014/main" id="{B5BC9F1C-D9B1-531A-EE67-4D3785E9C7C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116054" flipH="1">
              <a:off x="1774261" y="4136348"/>
              <a:ext cx="2290608" cy="2290608"/>
            </a:xfrm>
            <a:prstGeom prst="rect">
              <a:avLst/>
            </a:prstGeom>
          </p:spPr>
        </p:pic>
        <p:pic>
          <p:nvPicPr>
            <p:cNvPr id="206" name="Graphic 205" descr="Line arrow: Slight curve with solid fill">
              <a:extLst>
                <a:ext uri="{FF2B5EF4-FFF2-40B4-BE49-F238E27FC236}">
                  <a16:creationId xmlns:a16="http://schemas.microsoft.com/office/drawing/2014/main" id="{C75E678A-683E-8744-2F9F-DF79D355326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rot="5400000">
              <a:off x="1561746" y="3900520"/>
              <a:ext cx="914400" cy="914400"/>
            </a:xfrm>
            <a:prstGeom prst="rect">
              <a:avLst/>
            </a:prstGeom>
          </p:spPr>
        </p:pic>
        <p:pic>
          <p:nvPicPr>
            <p:cNvPr id="208" name="Graphic 207" descr="Line arrow: Clockwise curve with solid fill">
              <a:extLst>
                <a:ext uri="{FF2B5EF4-FFF2-40B4-BE49-F238E27FC236}">
                  <a16:creationId xmlns:a16="http://schemas.microsoft.com/office/drawing/2014/main" id="{AAF2B326-AD30-DFB8-F075-43B9DFB779B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rot="6531427">
              <a:off x="4285120" y="3870433"/>
              <a:ext cx="914400" cy="914400"/>
            </a:xfrm>
            <a:prstGeom prst="rect">
              <a:avLst/>
            </a:prstGeom>
          </p:spPr>
        </p:pic>
        <p:pic>
          <p:nvPicPr>
            <p:cNvPr id="210" name="Graphic 209" descr="Line arrow: Counter-clockwise curve with solid fill">
              <a:extLst>
                <a:ext uri="{FF2B5EF4-FFF2-40B4-BE49-F238E27FC236}">
                  <a16:creationId xmlns:a16="http://schemas.microsoft.com/office/drawing/2014/main" id="{10BE80A2-6E8C-38CB-606E-FF873F07071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14654584">
              <a:off x="2074141" y="3733317"/>
              <a:ext cx="914400" cy="914400"/>
            </a:xfrm>
            <a:prstGeom prst="rect">
              <a:avLst/>
            </a:prstGeom>
          </p:spPr>
        </p:pic>
        <p:pic>
          <p:nvPicPr>
            <p:cNvPr id="212" name="Graphic 211" descr="Arrow Up with solid fill">
              <a:extLst>
                <a:ext uri="{FF2B5EF4-FFF2-40B4-BE49-F238E27FC236}">
                  <a16:creationId xmlns:a16="http://schemas.microsoft.com/office/drawing/2014/main" id="{32DAF669-5B94-6DC0-15AC-43C677F0836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rot="10800000">
              <a:off x="1269036" y="3948604"/>
              <a:ext cx="914400" cy="1214178"/>
            </a:xfrm>
            <a:prstGeom prst="rect">
              <a:avLst/>
            </a:prstGeom>
          </p:spPr>
        </p:pic>
        <p:sp>
          <p:nvSpPr>
            <p:cNvPr id="213" name="Rectangle: Rounded Corners 212">
              <a:extLst>
                <a:ext uri="{FF2B5EF4-FFF2-40B4-BE49-F238E27FC236}">
                  <a16:creationId xmlns:a16="http://schemas.microsoft.com/office/drawing/2014/main" id="{160FE8B6-A918-1530-EE0A-6AA7279A219F}"/>
                </a:ext>
              </a:extLst>
            </p:cNvPr>
            <p:cNvSpPr/>
            <p:nvPr/>
          </p:nvSpPr>
          <p:spPr>
            <a:xfrm>
              <a:off x="979102" y="6026642"/>
              <a:ext cx="1209011" cy="559400"/>
            </a:xfrm>
            <a:prstGeom prst="roundRect">
              <a:avLst/>
            </a:prstGeom>
            <a:solidFill>
              <a:srgbClr val="3BB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ASA(ALT) Demand</a:t>
              </a:r>
            </a:p>
          </p:txBody>
        </p:sp>
        <p:pic>
          <p:nvPicPr>
            <p:cNvPr id="215" name="Graphic 214" descr="Line arrow: Counter-clockwise curve with solid fill">
              <a:extLst>
                <a:ext uri="{FF2B5EF4-FFF2-40B4-BE49-F238E27FC236}">
                  <a16:creationId xmlns:a16="http://schemas.microsoft.com/office/drawing/2014/main" id="{1AD8562D-DCC7-115D-BD91-829AFAC271C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rot="4818014">
              <a:off x="2079153" y="5809086"/>
              <a:ext cx="844447" cy="844447"/>
            </a:xfrm>
            <a:prstGeom prst="rect">
              <a:avLst/>
            </a:prstGeom>
          </p:spPr>
        </p:pic>
        <p:pic>
          <p:nvPicPr>
            <p:cNvPr id="216" name="Graphic 215" descr="Arrow Up with solid fill">
              <a:extLst>
                <a:ext uri="{FF2B5EF4-FFF2-40B4-BE49-F238E27FC236}">
                  <a16:creationId xmlns:a16="http://schemas.microsoft.com/office/drawing/2014/main" id="{A5A093B4-8BC5-24D8-8BBB-2338AB4AE74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rot="2944442">
              <a:off x="3413349" y="4313659"/>
              <a:ext cx="914400" cy="1035406"/>
            </a:xfrm>
            <a:prstGeom prst="rect">
              <a:avLst/>
            </a:prstGeom>
          </p:spPr>
        </p:pic>
        <p:pic>
          <p:nvPicPr>
            <p:cNvPr id="217" name="Graphic 216" descr="Line arrow: Clockwise curve with solid fill">
              <a:extLst>
                <a:ext uri="{FF2B5EF4-FFF2-40B4-BE49-F238E27FC236}">
                  <a16:creationId xmlns:a16="http://schemas.microsoft.com/office/drawing/2014/main" id="{4B778DCC-79BA-BB11-DB5E-C175C5D65D3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rot="7855966">
              <a:off x="4354815" y="4152699"/>
              <a:ext cx="914400" cy="914400"/>
            </a:xfrm>
            <a:prstGeom prst="rect">
              <a:avLst/>
            </a:prstGeom>
          </p:spPr>
        </p:pic>
        <p:pic>
          <p:nvPicPr>
            <p:cNvPr id="218" name="Graphic 217" descr="Line arrow: Clockwise curve with solid fill">
              <a:extLst>
                <a:ext uri="{FF2B5EF4-FFF2-40B4-BE49-F238E27FC236}">
                  <a16:creationId xmlns:a16="http://schemas.microsoft.com/office/drawing/2014/main" id="{CB01EC50-A7CE-3D44-1B7A-60D8C1AADF6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rot="4046072">
              <a:off x="4031724" y="3523461"/>
              <a:ext cx="914400" cy="914400"/>
            </a:xfrm>
            <a:prstGeom prst="rect">
              <a:avLst/>
            </a:prstGeom>
          </p:spPr>
        </p:pic>
        <p:sp>
          <p:nvSpPr>
            <p:cNvPr id="219" name="Arrow: Right 218">
              <a:extLst>
                <a:ext uri="{FF2B5EF4-FFF2-40B4-BE49-F238E27FC236}">
                  <a16:creationId xmlns:a16="http://schemas.microsoft.com/office/drawing/2014/main" id="{3F167ECF-D3F0-B24E-4FFF-6AFAAB62B1F5}"/>
                </a:ext>
              </a:extLst>
            </p:cNvPr>
            <p:cNvSpPr/>
            <p:nvPr/>
          </p:nvSpPr>
          <p:spPr>
            <a:xfrm>
              <a:off x="432306" y="3402047"/>
              <a:ext cx="1451152" cy="705261"/>
            </a:xfrm>
            <a:prstGeom prst="rightArrow">
              <a:avLst/>
            </a:prstGeom>
            <a:solidFill>
              <a:schemeClr val="tx1">
                <a:lumMod val="50000"/>
                <a:lumOff val="50000"/>
              </a:schemeClr>
            </a:solidFill>
            <a:ln>
              <a:solidFill>
                <a:srgbClr val="FFCC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Tech Challenge</a:t>
              </a:r>
            </a:p>
            <a:p>
              <a:pPr algn="ctr"/>
              <a:r>
                <a:rPr lang="en-US" sz="1100" dirty="0"/>
                <a:t>Or Demonstration</a:t>
              </a:r>
            </a:p>
          </p:txBody>
        </p:sp>
      </p:grpSp>
      <p:sp>
        <p:nvSpPr>
          <p:cNvPr id="222" name="TextBox 221">
            <a:extLst>
              <a:ext uri="{FF2B5EF4-FFF2-40B4-BE49-F238E27FC236}">
                <a16:creationId xmlns:a16="http://schemas.microsoft.com/office/drawing/2014/main" id="{4A627E26-10CA-AAD4-994A-B86927BC1650}"/>
              </a:ext>
            </a:extLst>
          </p:cNvPr>
          <p:cNvSpPr txBox="1"/>
          <p:nvPr/>
        </p:nvSpPr>
        <p:spPr>
          <a:xfrm>
            <a:off x="8955934" y="3023769"/>
            <a:ext cx="2895889" cy="369332"/>
          </a:xfrm>
          <a:prstGeom prst="rect">
            <a:avLst/>
          </a:prstGeom>
          <a:noFill/>
        </p:spPr>
        <p:txBody>
          <a:bodyPr wrap="square">
            <a:spAutoFit/>
          </a:bodyPr>
          <a:lstStyle/>
          <a:p>
            <a:r>
              <a:rPr lang="en-US" sz="1800" dirty="0">
                <a:solidFill>
                  <a:srgbClr val="1777CF"/>
                </a:solidFill>
                <a:latin typeface="Segoe UI" panose="020B0502040204020203" pitchFamily="34" charset="0"/>
                <a:cs typeface="Segoe UI" panose="020B0502040204020203" pitchFamily="34" charset="0"/>
              </a:rPr>
              <a:t>**RFI/RFP Coming Soon**</a:t>
            </a:r>
            <a:endParaRPr lang="en-US" dirty="0">
              <a:solidFill>
                <a:srgbClr val="1777CF"/>
              </a:solidFill>
            </a:endParaRPr>
          </a:p>
        </p:txBody>
      </p:sp>
    </p:spTree>
    <p:extLst>
      <p:ext uri="{BB962C8B-B14F-4D97-AF65-F5344CB8AC3E}">
        <p14:creationId xmlns:p14="http://schemas.microsoft.com/office/powerpoint/2010/main" val="80797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78BF42F-42B4-D86E-9C5E-70FC920147E5}"/>
              </a:ext>
            </a:extLst>
          </p:cNvPr>
          <p:cNvSpPr txBox="1"/>
          <p:nvPr/>
        </p:nvSpPr>
        <p:spPr>
          <a:xfrm>
            <a:off x="2872740" y="1668780"/>
            <a:ext cx="6446520" cy="1856232"/>
          </a:xfrm>
          <a:prstGeom prst="rect">
            <a:avLst/>
          </a:prstGeom>
          <a:noFill/>
          <a:ln>
            <a:noFill/>
          </a:ln>
        </p:spPr>
        <p:txBody>
          <a:bodyPr wrap="square" lIns="0" tIns="0" rIns="0" bIns="0" rtlCol="0">
            <a:noAutofit/>
          </a:bodyPr>
          <a:lstStyle/>
          <a:p>
            <a:pPr marL="0" marR="0" lvl="0" indent="0" algn="ctr" defTabSz="914400" rtl="0" eaLnBrk="1" fontAlgn="auto" latinLnBrk="0" hangingPunct="1">
              <a:lnSpc>
                <a:spcPct val="95000"/>
              </a:lnSpc>
              <a:spcBef>
                <a:spcPts val="1000"/>
              </a:spcBef>
              <a:spcAft>
                <a:spcPts val="0"/>
              </a:spcAft>
              <a:buClrTx/>
              <a:buSzPct val="100000"/>
              <a:buFontTx/>
              <a:buNone/>
              <a:tabLst/>
              <a:defRPr/>
            </a:pPr>
            <a:r>
              <a:rPr kumimoji="0" lang="en-US" sz="9600" b="0" i="0" u="none" strike="noStrike" kern="1200" cap="none" spc="0" normalizeH="0" baseline="0" noProof="0" dirty="0">
                <a:ln>
                  <a:noFill/>
                </a:ln>
                <a:solidFill>
                  <a:srgbClr val="FFCC01"/>
                </a:solidFill>
                <a:effectLst/>
                <a:uLnTx/>
                <a:uFillTx/>
                <a:latin typeface="Aquire" pitchFamily="50" charset="0"/>
                <a:cs typeface="Arial" panose="020B0604020202020204" pitchFamily="34" charset="0"/>
              </a:rPr>
              <a:t>GAMES</a:t>
            </a:r>
          </a:p>
          <a:p>
            <a:pPr marL="0" marR="0" lvl="0" indent="0" algn="ctr" defTabSz="914400" rtl="0" eaLnBrk="1" fontAlgn="auto" latinLnBrk="0" hangingPunct="1">
              <a:lnSpc>
                <a:spcPct val="95000"/>
              </a:lnSpc>
              <a:spcBef>
                <a:spcPts val="1000"/>
              </a:spcBef>
              <a:spcAft>
                <a:spcPts val="0"/>
              </a:spcAft>
              <a:buClrTx/>
              <a:buSzPct val="100000"/>
              <a:buFontTx/>
              <a:buNone/>
              <a:tabLst/>
              <a:defRPr/>
            </a:pPr>
            <a:r>
              <a:rPr lang="en-US" sz="4800" dirty="0">
                <a:solidFill>
                  <a:srgbClr val="1777CF"/>
                </a:solidFill>
                <a:latin typeface="Aquire" pitchFamily="50" charset="0"/>
                <a:cs typeface="Arial" panose="020B0604020202020204" pitchFamily="34" charset="0"/>
              </a:rPr>
              <a:t>AND</a:t>
            </a:r>
          </a:p>
          <a:p>
            <a:pPr marL="0" marR="0" lvl="0" indent="0" algn="ctr" defTabSz="914400" rtl="0" eaLnBrk="1" fontAlgn="auto" latinLnBrk="0" hangingPunct="1">
              <a:lnSpc>
                <a:spcPct val="95000"/>
              </a:lnSpc>
              <a:spcBef>
                <a:spcPts val="1000"/>
              </a:spcBef>
              <a:spcAft>
                <a:spcPts val="0"/>
              </a:spcAft>
              <a:buClrTx/>
              <a:buSzPct val="100000"/>
              <a:buFontTx/>
              <a:buNone/>
              <a:tabLst/>
              <a:defRPr/>
            </a:pPr>
            <a:r>
              <a:rPr kumimoji="0" lang="en-US" sz="9600" b="0" i="0" u="none" strike="noStrike" kern="1200" cap="none" spc="0" normalizeH="0" baseline="0" noProof="0" dirty="0">
                <a:ln>
                  <a:noFill/>
                </a:ln>
                <a:solidFill>
                  <a:srgbClr val="FFCC01"/>
                </a:solidFill>
                <a:effectLst/>
                <a:uLnTx/>
                <a:uFillTx/>
                <a:latin typeface="Aquire" pitchFamily="50" charset="0"/>
                <a:cs typeface="Arial" panose="020B0604020202020204" pitchFamily="34" charset="0"/>
              </a:rPr>
              <a:t>Q </a:t>
            </a:r>
            <a:r>
              <a:rPr kumimoji="0" lang="en-US" sz="9600" b="0" i="0" u="none" strike="noStrike" kern="1200" cap="none" spc="0" normalizeH="0" baseline="0" noProof="0" dirty="0">
                <a:ln>
                  <a:noFill/>
                </a:ln>
                <a:solidFill>
                  <a:srgbClr val="FFCC01"/>
                </a:solidFill>
                <a:effectLst/>
                <a:uLnTx/>
                <a:uFillTx/>
                <a:latin typeface="Segoe UI" panose="020B0502040204020203" pitchFamily="34" charset="0"/>
                <a:cs typeface="Segoe UI" panose="020B0502040204020203" pitchFamily="34" charset="0"/>
              </a:rPr>
              <a:t>+</a:t>
            </a:r>
            <a:r>
              <a:rPr kumimoji="0" lang="en-US" sz="9600" b="0" i="0" u="none" strike="noStrike" kern="1200" cap="none" spc="0" normalizeH="0" baseline="0" noProof="0" dirty="0">
                <a:ln>
                  <a:noFill/>
                </a:ln>
                <a:solidFill>
                  <a:srgbClr val="FFCC01"/>
                </a:solidFill>
                <a:effectLst/>
                <a:uLnTx/>
                <a:uFillTx/>
                <a:latin typeface="Aquire" pitchFamily="50" charset="0"/>
                <a:cs typeface="Arial" panose="020B0604020202020204" pitchFamily="34" charset="0"/>
              </a:rPr>
              <a:t> A</a:t>
            </a:r>
            <a:endParaRPr kumimoji="0" lang="en-US" sz="5400" b="0" i="0" u="none" strike="noStrike" kern="1200" cap="none" spc="0" normalizeH="0" baseline="0" noProof="0" dirty="0">
              <a:ln>
                <a:noFill/>
              </a:ln>
              <a:solidFill>
                <a:prstClr val="white"/>
              </a:solidFill>
              <a:effectLst/>
              <a:uLnTx/>
              <a:uFillTx/>
              <a:latin typeface="Aquire" pitchFamily="50" charset="0"/>
              <a:cs typeface="Arial" panose="020B0604020202020204" pitchFamily="34" charset="0"/>
            </a:endParaRPr>
          </a:p>
        </p:txBody>
      </p:sp>
    </p:spTree>
    <p:extLst>
      <p:ext uri="{BB962C8B-B14F-4D97-AF65-F5344CB8AC3E}">
        <p14:creationId xmlns:p14="http://schemas.microsoft.com/office/powerpoint/2010/main" val="167411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7" name="Picture 6" descr="A picture containing shape">
            <a:extLst>
              <a:ext uri="{FF2B5EF4-FFF2-40B4-BE49-F238E27FC236}">
                <a16:creationId xmlns:a16="http://schemas.microsoft.com/office/drawing/2014/main" id="{22D8E310-B982-D23E-72CA-13CB70C74D6B}"/>
              </a:ext>
            </a:extLst>
          </p:cNvPr>
          <p:cNvPicPr>
            <a:picLocks noChangeAspect="1"/>
          </p:cNvPicPr>
          <p:nvPr/>
        </p:nvPicPr>
        <p:blipFill>
          <a:blip r:embed="rId2"/>
          <a:stretch>
            <a:fillRect/>
          </a:stretch>
        </p:blipFill>
        <p:spPr>
          <a:xfrm>
            <a:off x="191792" y="0"/>
            <a:ext cx="11808415" cy="6858000"/>
          </a:xfrm>
          <a:prstGeom prst="rect">
            <a:avLst/>
          </a:prstGeom>
        </p:spPr>
      </p:pic>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20844" y="464719"/>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p>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journey to CIO, PEO EIS</a:t>
            </a:r>
          </a:p>
        </p:txBody>
      </p:sp>
      <p:sp>
        <p:nvSpPr>
          <p:cNvPr id="8" name="Rectangle: Rounded Corners 7">
            <a:extLst>
              <a:ext uri="{FF2B5EF4-FFF2-40B4-BE49-F238E27FC236}">
                <a16:creationId xmlns:a16="http://schemas.microsoft.com/office/drawing/2014/main" id="{86DD4216-3D76-F660-BF22-686ACCBB6BFD}"/>
              </a:ext>
            </a:extLst>
          </p:cNvPr>
          <p:cNvSpPr/>
          <p:nvPr/>
        </p:nvSpPr>
        <p:spPr>
          <a:xfrm>
            <a:off x="552811" y="4462034"/>
            <a:ext cx="1671514" cy="998655"/>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Arizona State Png – Free Psd Templates, PNG, Vectors">
            <a:extLst>
              <a:ext uri="{FF2B5EF4-FFF2-40B4-BE49-F238E27FC236}">
                <a16:creationId xmlns:a16="http://schemas.microsoft.com/office/drawing/2014/main" id="{E0FD4F5F-89DB-7AE4-4111-A1DFD6AB2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96" y="4825645"/>
            <a:ext cx="417640" cy="472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regon state icon">
            <a:extLst>
              <a:ext uri="{FF2B5EF4-FFF2-40B4-BE49-F238E27FC236}">
                <a16:creationId xmlns:a16="http://schemas.microsoft.com/office/drawing/2014/main" id="{E102BFCA-B2CD-91E1-4862-6C0A12CB5C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639" y="4869396"/>
            <a:ext cx="503495" cy="346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lifornia\ state icon">
            <a:extLst>
              <a:ext uri="{FF2B5EF4-FFF2-40B4-BE49-F238E27FC236}">
                <a16:creationId xmlns:a16="http://schemas.microsoft.com/office/drawing/2014/main" id="{2792EFC0-C426-87B6-C8F4-488AAF82C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6667" y="4825645"/>
            <a:ext cx="347184" cy="492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A44452-B339-DEE9-B68A-CF6CEC08AE45}"/>
              </a:ext>
            </a:extLst>
          </p:cNvPr>
          <p:cNvSpPr txBox="1"/>
          <p:nvPr/>
        </p:nvSpPr>
        <p:spPr>
          <a:xfrm>
            <a:off x="585190" y="4462034"/>
            <a:ext cx="15341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Grew up out West</a:t>
            </a:r>
          </a:p>
        </p:txBody>
      </p:sp>
      <p:sp>
        <p:nvSpPr>
          <p:cNvPr id="6" name="Oval 5">
            <a:extLst>
              <a:ext uri="{FF2B5EF4-FFF2-40B4-BE49-F238E27FC236}">
                <a16:creationId xmlns:a16="http://schemas.microsoft.com/office/drawing/2014/main" id="{D8A9A5E9-C016-5270-CA7C-7D64C67E4A12}"/>
              </a:ext>
            </a:extLst>
          </p:cNvPr>
          <p:cNvSpPr/>
          <p:nvPr/>
        </p:nvSpPr>
        <p:spPr>
          <a:xfrm>
            <a:off x="2320506" y="5995358"/>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9749D867-2899-4552-C88F-297FE82EA9B8}"/>
              </a:ext>
            </a:extLst>
          </p:cNvPr>
          <p:cNvCxnSpPr>
            <a:endCxn id="6" idx="1"/>
          </p:cNvCxnSpPr>
          <p:nvPr/>
        </p:nvCxnSpPr>
        <p:spPr>
          <a:xfrm>
            <a:off x="1794294" y="5460689"/>
            <a:ext cx="595694" cy="604151"/>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2" name="Rectangle: Rounded Corners 11">
            <a:extLst>
              <a:ext uri="{FF2B5EF4-FFF2-40B4-BE49-F238E27FC236}">
                <a16:creationId xmlns:a16="http://schemas.microsoft.com/office/drawing/2014/main" id="{57D5F5A9-3EF8-8A52-B62B-69679EC0A2E0}"/>
              </a:ext>
            </a:extLst>
          </p:cNvPr>
          <p:cNvSpPr/>
          <p:nvPr/>
        </p:nvSpPr>
        <p:spPr>
          <a:xfrm>
            <a:off x="2627986" y="4217350"/>
            <a:ext cx="1671514" cy="998655"/>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B413FB4-6A97-6D86-8354-A589314AFFFB}"/>
              </a:ext>
            </a:extLst>
          </p:cNvPr>
          <p:cNvSpPr txBox="1"/>
          <p:nvPr/>
        </p:nvSpPr>
        <p:spPr>
          <a:xfrm>
            <a:off x="2660365" y="4217350"/>
            <a:ext cx="15341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Virginia Tech</a:t>
            </a:r>
          </a:p>
        </p:txBody>
      </p:sp>
      <p:sp>
        <p:nvSpPr>
          <p:cNvPr id="17" name="Oval 16">
            <a:extLst>
              <a:ext uri="{FF2B5EF4-FFF2-40B4-BE49-F238E27FC236}">
                <a16:creationId xmlns:a16="http://schemas.microsoft.com/office/drawing/2014/main" id="{D3A072E9-78FE-6384-D1DD-01257DC27107}"/>
              </a:ext>
            </a:extLst>
          </p:cNvPr>
          <p:cNvSpPr/>
          <p:nvPr/>
        </p:nvSpPr>
        <p:spPr>
          <a:xfrm>
            <a:off x="4395681" y="5750674"/>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BD6375BE-605F-C058-48EF-56052C86E174}"/>
              </a:ext>
            </a:extLst>
          </p:cNvPr>
          <p:cNvCxnSpPr>
            <a:endCxn id="17" idx="1"/>
          </p:cNvCxnSpPr>
          <p:nvPr/>
        </p:nvCxnSpPr>
        <p:spPr>
          <a:xfrm>
            <a:off x="3869469" y="5216005"/>
            <a:ext cx="595694" cy="604151"/>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9" name="Rectangle: Rounded Corners 18">
            <a:extLst>
              <a:ext uri="{FF2B5EF4-FFF2-40B4-BE49-F238E27FC236}">
                <a16:creationId xmlns:a16="http://schemas.microsoft.com/office/drawing/2014/main" id="{D9131C0D-411F-D1F1-C5D3-9CBA0A2BC53C}"/>
              </a:ext>
            </a:extLst>
          </p:cNvPr>
          <p:cNvSpPr/>
          <p:nvPr/>
        </p:nvSpPr>
        <p:spPr>
          <a:xfrm>
            <a:off x="4786633" y="3563447"/>
            <a:ext cx="1671514" cy="998655"/>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GE</a:t>
            </a:r>
          </a:p>
        </p:txBody>
      </p:sp>
      <p:sp>
        <p:nvSpPr>
          <p:cNvPr id="20" name="Oval 19">
            <a:extLst>
              <a:ext uri="{FF2B5EF4-FFF2-40B4-BE49-F238E27FC236}">
                <a16:creationId xmlns:a16="http://schemas.microsoft.com/office/drawing/2014/main" id="{DA55EB69-4E69-B01C-EE67-D389701CC21C}"/>
              </a:ext>
            </a:extLst>
          </p:cNvPr>
          <p:cNvSpPr/>
          <p:nvPr/>
        </p:nvSpPr>
        <p:spPr>
          <a:xfrm>
            <a:off x="6554328" y="5096771"/>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15EAE53A-E1B5-5FED-B23C-7A1616F4A835}"/>
              </a:ext>
            </a:extLst>
          </p:cNvPr>
          <p:cNvCxnSpPr>
            <a:endCxn id="20" idx="1"/>
          </p:cNvCxnSpPr>
          <p:nvPr/>
        </p:nvCxnSpPr>
        <p:spPr>
          <a:xfrm>
            <a:off x="6028116" y="4562102"/>
            <a:ext cx="595694" cy="604151"/>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E636A3A6-A32D-CB8E-461C-5FBF86E18949}"/>
              </a:ext>
            </a:extLst>
          </p:cNvPr>
          <p:cNvSpPr txBox="1"/>
          <p:nvPr/>
        </p:nvSpPr>
        <p:spPr>
          <a:xfrm>
            <a:off x="4829044" y="3582405"/>
            <a:ext cx="1901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GE Aircraft Engines</a:t>
            </a:r>
          </a:p>
        </p:txBody>
      </p:sp>
      <p:sp>
        <p:nvSpPr>
          <p:cNvPr id="23" name="Rectangle: Rounded Corners 22">
            <a:extLst>
              <a:ext uri="{FF2B5EF4-FFF2-40B4-BE49-F238E27FC236}">
                <a16:creationId xmlns:a16="http://schemas.microsoft.com/office/drawing/2014/main" id="{34DF2318-8EAB-730D-1ADC-CADE032F34CC}"/>
              </a:ext>
            </a:extLst>
          </p:cNvPr>
          <p:cNvSpPr/>
          <p:nvPr/>
        </p:nvSpPr>
        <p:spPr>
          <a:xfrm>
            <a:off x="9133051" y="2661384"/>
            <a:ext cx="2250298" cy="1432569"/>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GE</a:t>
            </a:r>
          </a:p>
        </p:txBody>
      </p:sp>
      <p:sp>
        <p:nvSpPr>
          <p:cNvPr id="24" name="Oval 23">
            <a:extLst>
              <a:ext uri="{FF2B5EF4-FFF2-40B4-BE49-F238E27FC236}">
                <a16:creationId xmlns:a16="http://schemas.microsoft.com/office/drawing/2014/main" id="{344B03D2-B8F0-89A9-A967-77AE5C8DD863}"/>
              </a:ext>
            </a:extLst>
          </p:cNvPr>
          <p:cNvSpPr/>
          <p:nvPr/>
        </p:nvSpPr>
        <p:spPr>
          <a:xfrm>
            <a:off x="8468098" y="4025684"/>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67BDF830-00FE-5C46-CD71-24D4B124CC0A}"/>
              </a:ext>
            </a:extLst>
          </p:cNvPr>
          <p:cNvCxnSpPr>
            <a:cxnSpLocks/>
            <a:endCxn id="24" idx="7"/>
          </p:cNvCxnSpPr>
          <p:nvPr/>
        </p:nvCxnSpPr>
        <p:spPr>
          <a:xfrm flipH="1">
            <a:off x="8873068" y="3596481"/>
            <a:ext cx="234105" cy="498685"/>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15E0EC01-2F2B-7650-52AA-E7A4E223E3E3}"/>
              </a:ext>
            </a:extLst>
          </p:cNvPr>
          <p:cNvSpPr txBox="1"/>
          <p:nvPr/>
        </p:nvSpPr>
        <p:spPr>
          <a:xfrm>
            <a:off x="9184089" y="2757976"/>
            <a:ext cx="1611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Accenture</a:t>
            </a:r>
          </a:p>
        </p:txBody>
      </p:sp>
      <p:sp>
        <p:nvSpPr>
          <p:cNvPr id="29" name="Rectangle: Rounded Corners 28">
            <a:extLst>
              <a:ext uri="{FF2B5EF4-FFF2-40B4-BE49-F238E27FC236}">
                <a16:creationId xmlns:a16="http://schemas.microsoft.com/office/drawing/2014/main" id="{C0DF958B-3A79-8F76-C0DA-6F92F2A8B435}"/>
              </a:ext>
            </a:extLst>
          </p:cNvPr>
          <p:cNvSpPr/>
          <p:nvPr/>
        </p:nvSpPr>
        <p:spPr>
          <a:xfrm>
            <a:off x="7129924" y="1112535"/>
            <a:ext cx="2376388" cy="1432569"/>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GE</a:t>
            </a:r>
          </a:p>
        </p:txBody>
      </p:sp>
      <p:sp>
        <p:nvSpPr>
          <p:cNvPr id="30" name="Oval 29">
            <a:extLst>
              <a:ext uri="{FF2B5EF4-FFF2-40B4-BE49-F238E27FC236}">
                <a16:creationId xmlns:a16="http://schemas.microsoft.com/office/drawing/2014/main" id="{B4548BAF-F029-5852-3BDD-53F4F6F085E1}"/>
              </a:ext>
            </a:extLst>
          </p:cNvPr>
          <p:cNvSpPr/>
          <p:nvPr/>
        </p:nvSpPr>
        <p:spPr>
          <a:xfrm>
            <a:off x="6542605" y="2910749"/>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E27F136A-9E2A-DAC6-1CB0-4EF4382EE38C}"/>
              </a:ext>
            </a:extLst>
          </p:cNvPr>
          <p:cNvCxnSpPr>
            <a:cxnSpLocks/>
            <a:endCxn id="30" idx="7"/>
          </p:cNvCxnSpPr>
          <p:nvPr/>
        </p:nvCxnSpPr>
        <p:spPr>
          <a:xfrm flipH="1">
            <a:off x="6947575" y="2481546"/>
            <a:ext cx="234105" cy="498685"/>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32" name="TextBox 31">
            <a:extLst>
              <a:ext uri="{FF2B5EF4-FFF2-40B4-BE49-F238E27FC236}">
                <a16:creationId xmlns:a16="http://schemas.microsoft.com/office/drawing/2014/main" id="{ADC6F802-16BE-8943-2683-4A58965084B8}"/>
              </a:ext>
            </a:extLst>
          </p:cNvPr>
          <p:cNvSpPr txBox="1"/>
          <p:nvPr/>
        </p:nvSpPr>
        <p:spPr>
          <a:xfrm>
            <a:off x="7235340" y="1213894"/>
            <a:ext cx="1611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Ernst &amp; Young</a:t>
            </a:r>
          </a:p>
        </p:txBody>
      </p:sp>
      <p:sp>
        <p:nvSpPr>
          <p:cNvPr id="33" name="Rectangle: Rounded Corners 32">
            <a:extLst>
              <a:ext uri="{FF2B5EF4-FFF2-40B4-BE49-F238E27FC236}">
                <a16:creationId xmlns:a16="http://schemas.microsoft.com/office/drawing/2014/main" id="{82CFBE5D-919B-0BFA-CA6B-A0DDF07EE7FD}"/>
              </a:ext>
            </a:extLst>
          </p:cNvPr>
          <p:cNvSpPr/>
          <p:nvPr/>
        </p:nvSpPr>
        <p:spPr>
          <a:xfrm>
            <a:off x="1070867" y="1642683"/>
            <a:ext cx="2720028" cy="1651871"/>
          </a:xfrm>
          <a:prstGeom prst="roundRect">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GE</a:t>
            </a:r>
          </a:p>
        </p:txBody>
      </p:sp>
      <p:sp>
        <p:nvSpPr>
          <p:cNvPr id="34" name="Oval 33">
            <a:extLst>
              <a:ext uri="{FF2B5EF4-FFF2-40B4-BE49-F238E27FC236}">
                <a16:creationId xmlns:a16="http://schemas.microsoft.com/office/drawing/2014/main" id="{54471A87-B2E6-7B42-E657-AA655EFB0492}"/>
              </a:ext>
            </a:extLst>
          </p:cNvPr>
          <p:cNvSpPr/>
          <p:nvPr/>
        </p:nvSpPr>
        <p:spPr>
          <a:xfrm>
            <a:off x="4272771" y="2182673"/>
            <a:ext cx="474452" cy="47445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id="{C5A3B588-8760-1731-2F5A-9BEACEAB60A4}"/>
              </a:ext>
            </a:extLst>
          </p:cNvPr>
          <p:cNvCxnSpPr>
            <a:cxnSpLocks/>
            <a:stCxn id="33" idx="3"/>
            <a:endCxn id="34" idx="2"/>
          </p:cNvCxnSpPr>
          <p:nvPr/>
        </p:nvCxnSpPr>
        <p:spPr>
          <a:xfrm flipV="1">
            <a:off x="3790895" y="2419899"/>
            <a:ext cx="481876" cy="4872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39" name="TextBox 38">
            <a:extLst>
              <a:ext uri="{FF2B5EF4-FFF2-40B4-BE49-F238E27FC236}">
                <a16:creationId xmlns:a16="http://schemas.microsoft.com/office/drawing/2014/main" id="{12D9A803-044B-CDA1-4F09-C231762D1C74}"/>
              </a:ext>
            </a:extLst>
          </p:cNvPr>
          <p:cNvSpPr txBox="1"/>
          <p:nvPr/>
        </p:nvSpPr>
        <p:spPr>
          <a:xfrm>
            <a:off x="1147918" y="1734559"/>
            <a:ext cx="1611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CIO, PEO EIS</a:t>
            </a:r>
          </a:p>
        </p:txBody>
      </p:sp>
      <p:pic>
        <p:nvPicPr>
          <p:cNvPr id="41" name="Picture 40" descr="A picture containing building, outdoor, tree, grass&#10;&#10;Description automatically generated">
            <a:extLst>
              <a:ext uri="{FF2B5EF4-FFF2-40B4-BE49-F238E27FC236}">
                <a16:creationId xmlns:a16="http://schemas.microsoft.com/office/drawing/2014/main" id="{E6E30410-92EF-9388-7EF1-100FEBA539D5}"/>
              </a:ext>
            </a:extLst>
          </p:cNvPr>
          <p:cNvPicPr>
            <a:picLocks noChangeAspect="1"/>
          </p:cNvPicPr>
          <p:nvPr/>
        </p:nvPicPr>
        <p:blipFill>
          <a:blip r:embed="rId8"/>
          <a:stretch>
            <a:fillRect/>
          </a:stretch>
        </p:blipFill>
        <p:spPr>
          <a:xfrm>
            <a:off x="7546043" y="1602996"/>
            <a:ext cx="840359" cy="706800"/>
          </a:xfrm>
          <a:prstGeom prst="rect">
            <a:avLst/>
          </a:prstGeom>
          <a:ln>
            <a:noFill/>
          </a:ln>
          <a:effectLst>
            <a:outerShdw blurRad="292100" dist="139700" dir="2700000" algn="tl" rotWithShape="0">
              <a:srgbClr val="333333">
                <a:alpha val="65000"/>
              </a:srgbClr>
            </a:outerShdw>
          </a:effectLst>
        </p:spPr>
      </p:pic>
      <p:pic>
        <p:nvPicPr>
          <p:cNvPr id="47" name="Picture 2">
            <a:extLst>
              <a:ext uri="{FF2B5EF4-FFF2-40B4-BE49-F238E27FC236}">
                <a16:creationId xmlns:a16="http://schemas.microsoft.com/office/drawing/2014/main" id="{D764F9F7-4A6A-59DE-40B5-D0B52DE2F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930" y="4549115"/>
            <a:ext cx="1461626" cy="28484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5E43308-17ED-1026-E3CC-35C7C1695F05}"/>
              </a:ext>
            </a:extLst>
          </p:cNvPr>
          <p:cNvSpPr txBox="1"/>
          <p:nvPr/>
        </p:nvSpPr>
        <p:spPr>
          <a:xfrm>
            <a:off x="2696647" y="4842814"/>
            <a:ext cx="15341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Mech Eng. </a:t>
            </a:r>
          </a:p>
        </p:txBody>
      </p:sp>
      <p:pic>
        <p:nvPicPr>
          <p:cNvPr id="49" name="Picture 4" descr="Coronavirus fallout: GE Aviation to cut 10% of its US workforce">
            <a:extLst>
              <a:ext uri="{FF2B5EF4-FFF2-40B4-BE49-F238E27FC236}">
                <a16:creationId xmlns:a16="http://schemas.microsoft.com/office/drawing/2014/main" id="{7134BA2F-19F7-1A2D-E09B-E2659A25F2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0944" y="3892896"/>
            <a:ext cx="811633" cy="540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 name="Picture 6" descr="National Geospatial-Intelligence Agency - Wikipedia">
            <a:extLst>
              <a:ext uri="{FF2B5EF4-FFF2-40B4-BE49-F238E27FC236}">
                <a16:creationId xmlns:a16="http://schemas.microsoft.com/office/drawing/2014/main" id="{4FCAF34D-21A7-DDA0-D3AA-787A14B9AA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4921" y="3129792"/>
            <a:ext cx="597084" cy="5970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fense Health Agency Logo (Transparent) | Health.mil">
            <a:extLst>
              <a:ext uri="{FF2B5EF4-FFF2-40B4-BE49-F238E27FC236}">
                <a16:creationId xmlns:a16="http://schemas.microsoft.com/office/drawing/2014/main" id="{D718E1C6-9829-AE49-643D-85694734CA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9940" y="1551774"/>
            <a:ext cx="840359" cy="344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amp; Motto — FBI">
            <a:extLst>
              <a:ext uri="{FF2B5EF4-FFF2-40B4-BE49-F238E27FC236}">
                <a16:creationId xmlns:a16="http://schemas.microsoft.com/office/drawing/2014/main" id="{98A184BA-5BCF-96F3-6954-F4ED00EF16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01178" y="1975558"/>
            <a:ext cx="435468" cy="4492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picture containing person, wall, person, ceiling&#10;&#10;Description automatically generated">
            <a:extLst>
              <a:ext uri="{FF2B5EF4-FFF2-40B4-BE49-F238E27FC236}">
                <a16:creationId xmlns:a16="http://schemas.microsoft.com/office/drawing/2014/main" id="{07CBC49E-3CA3-DD88-FC7A-C7B1B8A4D4E0}"/>
              </a:ext>
            </a:extLst>
          </p:cNvPr>
          <p:cNvPicPr>
            <a:picLocks noChangeAspect="1"/>
          </p:cNvPicPr>
          <p:nvPr/>
        </p:nvPicPr>
        <p:blipFill>
          <a:blip r:embed="rId14"/>
          <a:stretch>
            <a:fillRect/>
          </a:stretch>
        </p:blipFill>
        <p:spPr>
          <a:xfrm>
            <a:off x="2450361" y="2173377"/>
            <a:ext cx="1188461" cy="891346"/>
          </a:xfrm>
          <a:prstGeom prst="rect">
            <a:avLst/>
          </a:prstGeom>
          <a:ln>
            <a:noFill/>
          </a:ln>
          <a:effectLst>
            <a:outerShdw blurRad="292100" dist="139700" dir="2700000" algn="tl" rotWithShape="0">
              <a:srgbClr val="333333">
                <a:alpha val="65000"/>
              </a:srgbClr>
            </a:outerShdw>
          </a:effectLst>
        </p:spPr>
      </p:pic>
      <p:pic>
        <p:nvPicPr>
          <p:cNvPr id="45" name="Picture 44" descr="A helicopter on a runway&#10;&#10;Description automatically generated with low confidence">
            <a:extLst>
              <a:ext uri="{FF2B5EF4-FFF2-40B4-BE49-F238E27FC236}">
                <a16:creationId xmlns:a16="http://schemas.microsoft.com/office/drawing/2014/main" id="{C6140512-208A-15B8-7550-4FCA65E24C88}"/>
              </a:ext>
            </a:extLst>
          </p:cNvPr>
          <p:cNvPicPr>
            <a:picLocks noChangeAspect="1"/>
          </p:cNvPicPr>
          <p:nvPr/>
        </p:nvPicPr>
        <p:blipFill>
          <a:blip r:embed="rId15"/>
          <a:stretch>
            <a:fillRect/>
          </a:stretch>
        </p:blipFill>
        <p:spPr>
          <a:xfrm>
            <a:off x="2219146" y="1791541"/>
            <a:ext cx="1122186" cy="630955"/>
          </a:xfrm>
          <a:prstGeom prst="rect">
            <a:avLst/>
          </a:prstGeom>
          <a:ln>
            <a:noFill/>
          </a:ln>
          <a:effectLst>
            <a:outerShdw blurRad="292100" dist="139700" dir="2700000" algn="tl" rotWithShape="0">
              <a:srgbClr val="333333">
                <a:alpha val="65000"/>
              </a:srgbClr>
            </a:outerShdw>
          </a:effectLst>
        </p:spPr>
      </p:pic>
      <p:pic>
        <p:nvPicPr>
          <p:cNvPr id="1038" name="Picture 14" descr="US Army Logo PNG Transparent &amp; SVG Vector - Freebie Supply">
            <a:extLst>
              <a:ext uri="{FF2B5EF4-FFF2-40B4-BE49-F238E27FC236}">
                <a16:creationId xmlns:a16="http://schemas.microsoft.com/office/drawing/2014/main" id="{59BC560A-A1FE-DEB2-D1B6-56901FC65B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7883" y="3097595"/>
            <a:ext cx="696643" cy="6966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S Army Logo PNG Transparent &amp; SVG Vector - Freebie Supply">
            <a:extLst>
              <a:ext uri="{FF2B5EF4-FFF2-40B4-BE49-F238E27FC236}">
                <a16:creationId xmlns:a16="http://schemas.microsoft.com/office/drawing/2014/main" id="{84DD32B7-D22D-C456-0436-BCE7DB1E7AF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61219" y="1510918"/>
            <a:ext cx="385620" cy="3856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6CCE768-E091-DB93-5059-3DC0ED63A7B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81625" y="3135202"/>
            <a:ext cx="494137" cy="6007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D53B9A43-431C-8716-662E-1389FDC7C8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9840" y="3203878"/>
            <a:ext cx="499355" cy="610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22">
            <a:extLst>
              <a:ext uri="{FF2B5EF4-FFF2-40B4-BE49-F238E27FC236}">
                <a16:creationId xmlns:a16="http://schemas.microsoft.com/office/drawing/2014/main" id="{A881BFBE-E278-4D11-57E5-3CCF8DB7A71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21414" y="2908784"/>
            <a:ext cx="499355" cy="610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Picture 22">
            <a:extLst>
              <a:ext uri="{FF2B5EF4-FFF2-40B4-BE49-F238E27FC236}">
                <a16:creationId xmlns:a16="http://schemas.microsoft.com/office/drawing/2014/main" id="{D8355D4E-F72E-514A-C749-9EE9E99097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5206" y="2432502"/>
            <a:ext cx="499355" cy="610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48" name="Picture 24" descr="Marriage Couple PNG Picture, Creative Cartoon Wedding Couple Marriage,  Bride Clipart, Cartoon Couple, Cartoon Creative PNG Image For Free Download">
            <a:extLst>
              <a:ext uri="{FF2B5EF4-FFF2-40B4-BE49-F238E27FC236}">
                <a16:creationId xmlns:a16="http://schemas.microsoft.com/office/drawing/2014/main" id="{DA2F4244-62D5-599A-A817-E74007B457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14337" y="4591326"/>
            <a:ext cx="690569" cy="690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50" name="Picture 26" descr="Image result for Army Civilian Services Logo. Size: 222 x 87. Source: g2online.info">
            <a:extLst>
              <a:ext uri="{FF2B5EF4-FFF2-40B4-BE49-F238E27FC236}">
                <a16:creationId xmlns:a16="http://schemas.microsoft.com/office/drawing/2014/main" id="{DE93E78B-3104-FE4F-7082-C489D4849E0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71655" y="2357576"/>
            <a:ext cx="1030024" cy="46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4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F6FACB56-E3C6-113B-E925-1F4B5E7EB72E}"/>
              </a:ext>
            </a:extLst>
          </p:cNvPr>
          <p:cNvSpPr txBox="1"/>
          <p:nvPr/>
        </p:nvSpPr>
        <p:spPr>
          <a:xfrm>
            <a:off x="704168" y="1612595"/>
            <a:ext cx="3554604" cy="369332"/>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FFCC01"/>
                </a:solidFill>
                <a:effectLst/>
                <a:uLnTx/>
                <a:uFillTx/>
                <a:latin typeface="Segoe UI" panose="020B0502040204020203" pitchFamily="34" charset="0"/>
                <a:cs typeface="Segoe UI" panose="020B0502040204020203" pitchFamily="34" charset="0"/>
              </a:rPr>
              <a:t>How it started,  19APR23</a:t>
            </a:r>
            <a:endParaRPr lang="en-US" b="1" dirty="0">
              <a:solidFill>
                <a:srgbClr val="FFCC01"/>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DF57EE9F-15E0-98F1-988C-47B35F27CB8D}"/>
              </a:ext>
            </a:extLst>
          </p:cNvPr>
          <p:cNvSpPr txBox="1"/>
          <p:nvPr/>
        </p:nvSpPr>
        <p:spPr>
          <a:xfrm>
            <a:off x="6338203" y="1612595"/>
            <a:ext cx="3554604" cy="369332"/>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FFCC01"/>
                </a:solidFill>
                <a:effectLst/>
                <a:uLnTx/>
                <a:uFillTx/>
                <a:latin typeface="Segoe UI" panose="020B0502040204020203" pitchFamily="34" charset="0"/>
                <a:cs typeface="Segoe UI" panose="020B0502040204020203" pitchFamily="34" charset="0"/>
              </a:rPr>
              <a:t>How it’s going,  14May24</a:t>
            </a:r>
            <a:endParaRPr lang="en-US" b="1" dirty="0">
              <a:solidFill>
                <a:srgbClr val="FFCC01"/>
              </a:solidFill>
              <a:latin typeface="Segoe UI" panose="020B0502040204020203"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400D3BB1-6EFC-D351-4249-25F741F848CD}"/>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2"/>
                    </a14:imgEffect>
                  </a14:imgLayer>
                </a14:imgProps>
              </a:ext>
            </a:extLst>
          </a:blip>
          <a:stretch>
            <a:fillRect/>
          </a:stretch>
        </p:blipFill>
        <p:spPr>
          <a:xfrm>
            <a:off x="5001956" y="2071236"/>
            <a:ext cx="6218022" cy="3944969"/>
          </a:xfrm>
          <a:prstGeom prst="rect">
            <a:avLst/>
          </a:prstGeom>
          <a:ln w="57150">
            <a:solidFill>
              <a:schemeClr val="bg2">
                <a:lumMod val="90000"/>
              </a:schemeClr>
            </a:solidFill>
          </a:ln>
        </p:spPr>
      </p:pic>
      <p:sp>
        <p:nvSpPr>
          <p:cNvPr id="13" name="TextBox 12">
            <a:extLst>
              <a:ext uri="{FF2B5EF4-FFF2-40B4-BE49-F238E27FC236}">
                <a16:creationId xmlns:a16="http://schemas.microsoft.com/office/drawing/2014/main" id="{2B29256A-6F68-C916-419D-07314620DBAA}"/>
              </a:ext>
            </a:extLst>
          </p:cNvPr>
          <p:cNvSpPr txBox="1"/>
          <p:nvPr/>
        </p:nvSpPr>
        <p:spPr>
          <a:xfrm>
            <a:off x="1065836" y="2071236"/>
            <a:ext cx="2906534" cy="3231654"/>
          </a:xfrm>
          <a:prstGeom prst="rect">
            <a:avLst/>
          </a:prstGeom>
          <a:solidFill>
            <a:schemeClr val="bg2"/>
          </a:solidFill>
        </p:spPr>
        <p:txBody>
          <a:bodyPr wrap="square" rtlCol="0">
            <a:spAutoFit/>
          </a:bodyPr>
          <a:lstStyle/>
          <a:p>
            <a:r>
              <a:rPr lang="en-US" sz="1200" dirty="0">
                <a:latin typeface="Segoe UI" panose="020B0502040204020203" pitchFamily="34" charset="0"/>
                <a:cs typeface="Segoe UI" panose="020B0502040204020203" pitchFamily="34" charset="0"/>
              </a:rPr>
              <a:t>New CIO Office Design</a:t>
            </a:r>
          </a:p>
          <a:p>
            <a:r>
              <a:rPr lang="en-US" sz="1200" dirty="0">
                <a:solidFill>
                  <a:srgbClr val="FF0000"/>
                </a:solidFill>
                <a:latin typeface="Segoe UI" panose="020B0502040204020203" pitchFamily="34" charset="0"/>
                <a:cs typeface="Segoe UI" panose="020B0502040204020203" pitchFamily="34" charset="0"/>
              </a:rPr>
              <a:t>**cuts coming**</a:t>
            </a:r>
          </a:p>
          <a:p>
            <a:pPr marL="285750"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Cyber</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Operations </a:t>
            </a: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Help Desk</a:t>
            </a: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Knowledge </a:t>
            </a:r>
            <a:r>
              <a:rPr lang="en-US" sz="1200" dirty="0" err="1">
                <a:solidFill>
                  <a:schemeClr val="tx1">
                    <a:lumMod val="65000"/>
                    <a:lumOff val="35000"/>
                  </a:schemeClr>
                </a:solidFill>
                <a:latin typeface="Segoe UI" panose="020B0502040204020203" pitchFamily="34" charset="0"/>
                <a:cs typeface="Segoe UI" panose="020B0502040204020203" pitchFamily="34" charset="0"/>
              </a:rPr>
              <a:t>Mgmt</a:t>
            </a:r>
            <a:endParaRPr lang="en-US" sz="1200" dirty="0">
              <a:solidFill>
                <a:schemeClr val="tx1">
                  <a:lumMod val="65000"/>
                  <a:lumOff val="35000"/>
                </a:schemeClr>
              </a:solidFill>
              <a:latin typeface="Segoe UI" panose="020B0502040204020203" pitchFamily="34" charset="0"/>
              <a:cs typeface="Segoe UI" panose="020B0502040204020203" pitchFamily="34" charset="0"/>
            </a:endParaRP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Mobile/Telephony</a:t>
            </a: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Backup Services</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RMF</a:t>
            </a: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RMF ISSMs</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Security Monitoring</a:t>
            </a:r>
          </a:p>
          <a:p>
            <a:pPr marL="1200150" lvl="2"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Security Engineers</a:t>
            </a:r>
          </a:p>
          <a:p>
            <a:pPr marL="285750"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Cloud</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Architect</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Project Manager</a:t>
            </a:r>
          </a:p>
          <a:p>
            <a:pPr marL="742950" lvl="1"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FinOps</a:t>
            </a:r>
          </a:p>
          <a:p>
            <a:pPr marL="285750" indent="-285750">
              <a:buFont typeface="Arial" panose="020B0604020202020204" pitchFamily="34" charset="0"/>
              <a:buChar char="•"/>
            </a:pPr>
            <a:r>
              <a:rPr lang="en-US" sz="1200" dirty="0">
                <a:solidFill>
                  <a:schemeClr val="tx1">
                    <a:lumMod val="65000"/>
                    <a:lumOff val="35000"/>
                  </a:schemeClr>
                </a:solidFill>
                <a:latin typeface="Segoe UI" panose="020B0502040204020203" pitchFamily="34" charset="0"/>
                <a:cs typeface="Segoe UI" panose="020B0502040204020203" pitchFamily="34" charset="0"/>
              </a:rPr>
              <a:t>Data</a:t>
            </a:r>
          </a:p>
        </p:txBody>
      </p:sp>
    </p:spTree>
    <p:extLst>
      <p:ext uri="{BB962C8B-B14F-4D97-AF65-F5344CB8AC3E}">
        <p14:creationId xmlns:p14="http://schemas.microsoft.com/office/powerpoint/2010/main" val="5730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lowchart: Stored Data 4">
            <a:extLst>
              <a:ext uri="{FF2B5EF4-FFF2-40B4-BE49-F238E27FC236}">
                <a16:creationId xmlns:a16="http://schemas.microsoft.com/office/drawing/2014/main" id="{34D7B220-270C-D3C6-596A-8C6A7356B124}"/>
              </a:ext>
            </a:extLst>
          </p:cNvPr>
          <p:cNvSpPr/>
          <p:nvPr/>
        </p:nvSpPr>
        <p:spPr>
          <a:xfrm rot="5400000">
            <a:off x="5507067" y="-3307365"/>
            <a:ext cx="771834" cy="10148202"/>
          </a:xfrm>
          <a:prstGeom prst="flowChartOnlineStorag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400" b="1" dirty="0"/>
              <a:t>USCYBERCOM / ARCYBER</a:t>
            </a:r>
          </a:p>
        </p:txBody>
      </p:sp>
      <p:sp>
        <p:nvSpPr>
          <p:cNvPr id="6" name="Flowchart: Stored Data 5">
            <a:extLst>
              <a:ext uri="{FF2B5EF4-FFF2-40B4-BE49-F238E27FC236}">
                <a16:creationId xmlns:a16="http://schemas.microsoft.com/office/drawing/2014/main" id="{2706A2AA-D32E-B672-66F9-014B6D44C303}"/>
              </a:ext>
            </a:extLst>
          </p:cNvPr>
          <p:cNvSpPr/>
          <p:nvPr/>
        </p:nvSpPr>
        <p:spPr>
          <a:xfrm rot="5400000">
            <a:off x="1314351"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Army C5ISR CSSP </a:t>
            </a:r>
          </a:p>
        </p:txBody>
      </p:sp>
      <p:sp>
        <p:nvSpPr>
          <p:cNvPr id="7" name="Flowchart: Stored Data 6">
            <a:extLst>
              <a:ext uri="{FF2B5EF4-FFF2-40B4-BE49-F238E27FC236}">
                <a16:creationId xmlns:a16="http://schemas.microsoft.com/office/drawing/2014/main" id="{0BD3ED4E-805D-932C-ACF3-B80905056403}"/>
              </a:ext>
            </a:extLst>
          </p:cNvPr>
          <p:cNvSpPr/>
          <p:nvPr/>
        </p:nvSpPr>
        <p:spPr>
          <a:xfrm rot="5400000">
            <a:off x="2987700"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RCC-CONUS CSSP</a:t>
            </a:r>
          </a:p>
        </p:txBody>
      </p:sp>
      <p:sp>
        <p:nvSpPr>
          <p:cNvPr id="8" name="Flowchart: Stored Data 7">
            <a:extLst>
              <a:ext uri="{FF2B5EF4-FFF2-40B4-BE49-F238E27FC236}">
                <a16:creationId xmlns:a16="http://schemas.microsoft.com/office/drawing/2014/main" id="{37DC2F07-4B0F-AF69-3250-944900A48EB7}"/>
              </a:ext>
            </a:extLst>
          </p:cNvPr>
          <p:cNvSpPr/>
          <p:nvPr/>
        </p:nvSpPr>
        <p:spPr>
          <a:xfrm rot="5400000">
            <a:off x="4661049"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DISA CSSP</a:t>
            </a:r>
          </a:p>
        </p:txBody>
      </p:sp>
      <p:sp>
        <p:nvSpPr>
          <p:cNvPr id="9" name="Flowchart: Stored Data 8">
            <a:extLst>
              <a:ext uri="{FF2B5EF4-FFF2-40B4-BE49-F238E27FC236}">
                <a16:creationId xmlns:a16="http://schemas.microsoft.com/office/drawing/2014/main" id="{7D883AA4-663A-278A-B1A0-5AD09DD55BB2}"/>
              </a:ext>
            </a:extLst>
          </p:cNvPr>
          <p:cNvSpPr/>
          <p:nvPr/>
        </p:nvSpPr>
        <p:spPr>
          <a:xfrm rot="5400000">
            <a:off x="6334398"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PNT CCSA CSSP</a:t>
            </a:r>
          </a:p>
        </p:txBody>
      </p:sp>
      <p:sp>
        <p:nvSpPr>
          <p:cNvPr id="10" name="Flowchart: Stored Data 9">
            <a:extLst>
              <a:ext uri="{FF2B5EF4-FFF2-40B4-BE49-F238E27FC236}">
                <a16:creationId xmlns:a16="http://schemas.microsoft.com/office/drawing/2014/main" id="{9839B336-4603-259A-3199-BFBDA96B0747}"/>
              </a:ext>
            </a:extLst>
          </p:cNvPr>
          <p:cNvSpPr/>
          <p:nvPr/>
        </p:nvSpPr>
        <p:spPr>
          <a:xfrm rot="5400000">
            <a:off x="8007747"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DLA CSSP</a:t>
            </a:r>
          </a:p>
        </p:txBody>
      </p:sp>
      <p:sp>
        <p:nvSpPr>
          <p:cNvPr id="13" name="TextBox 12">
            <a:extLst>
              <a:ext uri="{FF2B5EF4-FFF2-40B4-BE49-F238E27FC236}">
                <a16:creationId xmlns:a16="http://schemas.microsoft.com/office/drawing/2014/main" id="{8829FCC8-36A7-0042-C354-741653F19483}"/>
              </a:ext>
            </a:extLst>
          </p:cNvPr>
          <p:cNvSpPr txBox="1"/>
          <p:nvPr/>
        </p:nvSpPr>
        <p:spPr>
          <a:xfrm rot="16200000">
            <a:off x="-334099" y="4622435"/>
            <a:ext cx="2190929" cy="707886"/>
          </a:xfrm>
          <a:prstGeom prst="rect">
            <a:avLst/>
          </a:prstGeom>
          <a:noFill/>
        </p:spPr>
        <p:txBody>
          <a:bodyPr wrap="square" rtlCol="0">
            <a:spAutoFit/>
          </a:bodyPr>
          <a:lstStyle/>
          <a:p>
            <a:pPr algn="ctr"/>
            <a:r>
              <a:rPr lang="en-US" sz="2000" b="1" dirty="0">
                <a:solidFill>
                  <a:schemeClr val="bg1"/>
                </a:solidFill>
              </a:rPr>
              <a:t>Local Network, App, &amp; Data Tiers</a:t>
            </a:r>
          </a:p>
        </p:txBody>
      </p:sp>
      <p:sp>
        <p:nvSpPr>
          <p:cNvPr id="14" name="Right Brace 13">
            <a:extLst>
              <a:ext uri="{FF2B5EF4-FFF2-40B4-BE49-F238E27FC236}">
                <a16:creationId xmlns:a16="http://schemas.microsoft.com/office/drawing/2014/main" id="{3C9AE222-4AAA-B29F-7A98-E13E6113ED53}"/>
              </a:ext>
            </a:extLst>
          </p:cNvPr>
          <p:cNvSpPr/>
          <p:nvPr/>
        </p:nvSpPr>
        <p:spPr>
          <a:xfrm rot="16200000">
            <a:off x="5641076" y="-2634899"/>
            <a:ext cx="452927" cy="99441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F0DDC7DC-5582-022E-3E00-B90A8D52D958}"/>
              </a:ext>
            </a:extLst>
          </p:cNvPr>
          <p:cNvSpPr/>
          <p:nvPr/>
        </p:nvSpPr>
        <p:spPr>
          <a:xfrm>
            <a:off x="1562346" y="3704247"/>
            <a:ext cx="8871268" cy="2495372"/>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172961E-3939-AD75-9F40-CACF153C211E}"/>
              </a:ext>
            </a:extLst>
          </p:cNvPr>
          <p:cNvSpPr/>
          <p:nvPr/>
        </p:nvSpPr>
        <p:spPr>
          <a:xfrm>
            <a:off x="1719211" y="4485578"/>
            <a:ext cx="1615310" cy="154051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1584E06-8E9F-7651-698D-AA3B2F1CB6C2}"/>
              </a:ext>
            </a:extLst>
          </p:cNvPr>
          <p:cNvSpPr/>
          <p:nvPr/>
        </p:nvSpPr>
        <p:spPr>
          <a:xfrm>
            <a:off x="3457707" y="4485578"/>
            <a:ext cx="1615310" cy="154051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65A8D40-507E-F52E-E402-6E9996F5DAD8}"/>
              </a:ext>
            </a:extLst>
          </p:cNvPr>
          <p:cNvSpPr/>
          <p:nvPr/>
        </p:nvSpPr>
        <p:spPr>
          <a:xfrm>
            <a:off x="5196203" y="4485578"/>
            <a:ext cx="1615310" cy="154051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5E4EB3F-6C50-5637-7182-0501ADD1D741}"/>
              </a:ext>
            </a:extLst>
          </p:cNvPr>
          <p:cNvSpPr/>
          <p:nvPr/>
        </p:nvSpPr>
        <p:spPr>
          <a:xfrm>
            <a:off x="6934699" y="4485578"/>
            <a:ext cx="1615310" cy="154051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4874C88-0F7B-C2C5-A074-0CCDD4BCD73D}"/>
              </a:ext>
            </a:extLst>
          </p:cNvPr>
          <p:cNvSpPr/>
          <p:nvPr/>
        </p:nvSpPr>
        <p:spPr>
          <a:xfrm>
            <a:off x="8673195" y="4485578"/>
            <a:ext cx="1615310" cy="154051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711A6FE-CDCB-E4DD-9924-AFF70403189C}"/>
              </a:ext>
            </a:extLst>
          </p:cNvPr>
          <p:cNvSpPr/>
          <p:nvPr/>
        </p:nvSpPr>
        <p:spPr>
          <a:xfrm>
            <a:off x="1719211" y="3832431"/>
            <a:ext cx="8569294" cy="54693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                                                                                                      </a:t>
            </a:r>
            <a:r>
              <a:rPr lang="en-US" b="1" dirty="0"/>
              <a:t>PEO EIS Converged Defense</a:t>
            </a:r>
          </a:p>
        </p:txBody>
      </p:sp>
      <p:grpSp>
        <p:nvGrpSpPr>
          <p:cNvPr id="22" name="Group 21">
            <a:extLst>
              <a:ext uri="{FF2B5EF4-FFF2-40B4-BE49-F238E27FC236}">
                <a16:creationId xmlns:a16="http://schemas.microsoft.com/office/drawing/2014/main" id="{04932906-E323-829F-EF0C-CF94F388F5FC}"/>
              </a:ext>
            </a:extLst>
          </p:cNvPr>
          <p:cNvGrpSpPr/>
          <p:nvPr/>
        </p:nvGrpSpPr>
        <p:grpSpPr>
          <a:xfrm>
            <a:off x="1851869" y="3880913"/>
            <a:ext cx="615175" cy="532627"/>
            <a:chOff x="52515" y="2544565"/>
            <a:chExt cx="615175" cy="532627"/>
          </a:xfrm>
        </p:grpSpPr>
        <p:pic>
          <p:nvPicPr>
            <p:cNvPr id="23" name="Picture 22" descr="Shape&#10;&#10;Description automatically generated with low confidence">
              <a:extLst>
                <a:ext uri="{FF2B5EF4-FFF2-40B4-BE49-F238E27FC236}">
                  <a16:creationId xmlns:a16="http://schemas.microsoft.com/office/drawing/2014/main" id="{FC8AE219-ABA4-B59C-465F-B3A889772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933" y="2544565"/>
              <a:ext cx="344627" cy="344627"/>
            </a:xfrm>
            <a:prstGeom prst="rect">
              <a:avLst/>
            </a:prstGeom>
          </p:spPr>
        </p:pic>
        <p:sp>
          <p:nvSpPr>
            <p:cNvPr id="24" name="Star: 5 Points 23">
              <a:extLst>
                <a:ext uri="{FF2B5EF4-FFF2-40B4-BE49-F238E27FC236}">
                  <a16:creationId xmlns:a16="http://schemas.microsoft.com/office/drawing/2014/main" id="{F5022C10-7333-6DC4-1015-1AD995FA160C}"/>
                </a:ext>
              </a:extLst>
            </p:cNvPr>
            <p:cNvSpPr/>
            <p:nvPr/>
          </p:nvSpPr>
          <p:spPr>
            <a:xfrm>
              <a:off x="228555" y="2742848"/>
              <a:ext cx="133934" cy="107132"/>
            </a:xfrm>
            <a:prstGeom prst="star5">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4866D741-796D-0FBE-9BCD-94860E2D95DD}"/>
                </a:ext>
              </a:extLst>
            </p:cNvPr>
            <p:cNvSpPr/>
            <p:nvPr/>
          </p:nvSpPr>
          <p:spPr>
            <a:xfrm>
              <a:off x="358817" y="2742848"/>
              <a:ext cx="133934" cy="107132"/>
            </a:xfrm>
            <a:prstGeom prst="star5">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2D9F26-06BE-0598-8F67-9E6A3E6B7E1D}"/>
                </a:ext>
              </a:extLst>
            </p:cNvPr>
            <p:cNvSpPr txBox="1"/>
            <p:nvPr/>
          </p:nvSpPr>
          <p:spPr>
            <a:xfrm>
              <a:off x="52515" y="2830971"/>
              <a:ext cx="615175" cy="246221"/>
            </a:xfrm>
            <a:prstGeom prst="rect">
              <a:avLst/>
            </a:prstGeom>
            <a:noFill/>
          </p:spPr>
          <p:txBody>
            <a:bodyPr wrap="square" rtlCol="0">
              <a:spAutoFit/>
            </a:bodyPr>
            <a:lstStyle/>
            <a:p>
              <a:r>
                <a:rPr lang="en-US" sz="1000" dirty="0"/>
                <a:t>PEO, AO</a:t>
              </a:r>
            </a:p>
          </p:txBody>
        </p:sp>
      </p:grpSp>
      <p:pic>
        <p:nvPicPr>
          <p:cNvPr id="27" name="Picture 26" descr="Shape&#10;&#10;Description automatically generated with low confidence">
            <a:extLst>
              <a:ext uri="{FF2B5EF4-FFF2-40B4-BE49-F238E27FC236}">
                <a16:creationId xmlns:a16="http://schemas.microsoft.com/office/drawing/2014/main" id="{EFE87F39-4A4C-B39D-B4A4-DFF5B311D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0905" y="3906882"/>
            <a:ext cx="344627" cy="344627"/>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8A072CA1-D4A5-BCA9-6320-8A0277C74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195" y="3906881"/>
            <a:ext cx="344627" cy="344627"/>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03C3FD01-01CF-5B4A-FA3A-CE11F5CAF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734" y="3906880"/>
            <a:ext cx="344627" cy="34462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5C6DC677-A16B-3584-C21D-0DB9D9CE2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832" y="3906984"/>
            <a:ext cx="344627" cy="344627"/>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FC49F417-7867-44C5-E324-99651B2C8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973" y="4569633"/>
            <a:ext cx="344627" cy="344627"/>
          </a:xfrm>
          <a:prstGeom prst="rect">
            <a:avLst/>
          </a:prstGeom>
        </p:spPr>
      </p:pic>
      <p:sp>
        <p:nvSpPr>
          <p:cNvPr id="32" name="TextBox 31">
            <a:extLst>
              <a:ext uri="{FF2B5EF4-FFF2-40B4-BE49-F238E27FC236}">
                <a16:creationId xmlns:a16="http://schemas.microsoft.com/office/drawing/2014/main" id="{3FDC1D13-75DD-84F4-10C6-EA32BD2E3306}"/>
              </a:ext>
            </a:extLst>
          </p:cNvPr>
          <p:cNvSpPr txBox="1"/>
          <p:nvPr/>
        </p:nvSpPr>
        <p:spPr>
          <a:xfrm>
            <a:off x="1690101" y="4914260"/>
            <a:ext cx="615175" cy="246221"/>
          </a:xfrm>
          <a:prstGeom prst="rect">
            <a:avLst/>
          </a:prstGeom>
          <a:noFill/>
        </p:spPr>
        <p:txBody>
          <a:bodyPr wrap="square" rtlCol="0">
            <a:spAutoFit/>
          </a:bodyPr>
          <a:lstStyle/>
          <a:p>
            <a:pPr algn="ctr"/>
            <a:r>
              <a:rPr lang="en-US" sz="1000" dirty="0"/>
              <a:t>PM</a:t>
            </a:r>
          </a:p>
        </p:txBody>
      </p:sp>
      <p:pic>
        <p:nvPicPr>
          <p:cNvPr id="33" name="Picture 32" descr="Shape&#10;&#10;Description automatically generated with low confidence">
            <a:extLst>
              <a:ext uri="{FF2B5EF4-FFF2-40B4-BE49-F238E27FC236}">
                <a16:creationId xmlns:a16="http://schemas.microsoft.com/office/drawing/2014/main" id="{D963D94B-EE8B-8010-D5BC-0D8260DB3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9424" y="4576114"/>
            <a:ext cx="344627" cy="344627"/>
          </a:xfrm>
          <a:prstGeom prst="rect">
            <a:avLst/>
          </a:prstGeom>
        </p:spPr>
      </p:pic>
      <p:sp>
        <p:nvSpPr>
          <p:cNvPr id="34" name="TextBox 33">
            <a:extLst>
              <a:ext uri="{FF2B5EF4-FFF2-40B4-BE49-F238E27FC236}">
                <a16:creationId xmlns:a16="http://schemas.microsoft.com/office/drawing/2014/main" id="{F96570FC-3163-1207-CABE-BA528899989F}"/>
              </a:ext>
            </a:extLst>
          </p:cNvPr>
          <p:cNvSpPr txBox="1"/>
          <p:nvPr/>
        </p:nvSpPr>
        <p:spPr>
          <a:xfrm>
            <a:off x="2125552" y="4920741"/>
            <a:ext cx="615175" cy="246221"/>
          </a:xfrm>
          <a:prstGeom prst="rect">
            <a:avLst/>
          </a:prstGeom>
          <a:noFill/>
        </p:spPr>
        <p:txBody>
          <a:bodyPr wrap="square" rtlCol="0">
            <a:spAutoFit/>
          </a:bodyPr>
          <a:lstStyle/>
          <a:p>
            <a:pPr algn="ctr"/>
            <a:r>
              <a:rPr lang="en-US" sz="1000" dirty="0"/>
              <a:t>ISSM</a:t>
            </a:r>
          </a:p>
        </p:txBody>
      </p:sp>
      <p:pic>
        <p:nvPicPr>
          <p:cNvPr id="35" name="Picture 34" descr="Shape&#10;&#10;Description automatically generated with low confidence">
            <a:extLst>
              <a:ext uri="{FF2B5EF4-FFF2-40B4-BE49-F238E27FC236}">
                <a16:creationId xmlns:a16="http://schemas.microsoft.com/office/drawing/2014/main" id="{5F332F67-7947-B5EF-B83D-DA3257098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0125" y="4569633"/>
            <a:ext cx="344627" cy="344627"/>
          </a:xfrm>
          <a:prstGeom prst="rect">
            <a:avLst/>
          </a:prstGeom>
        </p:spPr>
      </p:pic>
      <p:sp>
        <p:nvSpPr>
          <p:cNvPr id="36" name="TextBox 35">
            <a:extLst>
              <a:ext uri="{FF2B5EF4-FFF2-40B4-BE49-F238E27FC236}">
                <a16:creationId xmlns:a16="http://schemas.microsoft.com/office/drawing/2014/main" id="{EE3C147F-1CF5-C6FE-EB4C-4E8192A64F5A}"/>
              </a:ext>
            </a:extLst>
          </p:cNvPr>
          <p:cNvSpPr txBox="1"/>
          <p:nvPr/>
        </p:nvSpPr>
        <p:spPr>
          <a:xfrm>
            <a:off x="2576253" y="4914260"/>
            <a:ext cx="615175" cy="246221"/>
          </a:xfrm>
          <a:prstGeom prst="rect">
            <a:avLst/>
          </a:prstGeom>
          <a:noFill/>
        </p:spPr>
        <p:txBody>
          <a:bodyPr wrap="square" rtlCol="0">
            <a:spAutoFit/>
          </a:bodyPr>
          <a:lstStyle/>
          <a:p>
            <a:pPr algn="ctr"/>
            <a:r>
              <a:rPr lang="en-US" sz="1000" dirty="0"/>
              <a:t>TMD</a:t>
            </a:r>
          </a:p>
        </p:txBody>
      </p:sp>
      <p:sp>
        <p:nvSpPr>
          <p:cNvPr id="37" name="TextBox 36">
            <a:extLst>
              <a:ext uri="{FF2B5EF4-FFF2-40B4-BE49-F238E27FC236}">
                <a16:creationId xmlns:a16="http://schemas.microsoft.com/office/drawing/2014/main" id="{D664282D-E968-8B64-156A-D1C89F9B464D}"/>
              </a:ext>
            </a:extLst>
          </p:cNvPr>
          <p:cNvSpPr txBox="1"/>
          <p:nvPr/>
        </p:nvSpPr>
        <p:spPr>
          <a:xfrm>
            <a:off x="2467044" y="4186328"/>
            <a:ext cx="615175" cy="246221"/>
          </a:xfrm>
          <a:prstGeom prst="rect">
            <a:avLst/>
          </a:prstGeom>
          <a:noFill/>
        </p:spPr>
        <p:txBody>
          <a:bodyPr wrap="square" rtlCol="0">
            <a:spAutoFit/>
          </a:bodyPr>
          <a:lstStyle/>
          <a:p>
            <a:pPr algn="ctr"/>
            <a:r>
              <a:rPr lang="en-US" sz="1000" dirty="0"/>
              <a:t>CIO</a:t>
            </a:r>
          </a:p>
        </p:txBody>
      </p:sp>
      <p:sp>
        <p:nvSpPr>
          <p:cNvPr id="38" name="TextBox 37">
            <a:extLst>
              <a:ext uri="{FF2B5EF4-FFF2-40B4-BE49-F238E27FC236}">
                <a16:creationId xmlns:a16="http://schemas.microsoft.com/office/drawing/2014/main" id="{9DBCCA17-EE2F-EA0F-5E99-C21657A67C44}"/>
              </a:ext>
            </a:extLst>
          </p:cNvPr>
          <p:cNvSpPr txBox="1"/>
          <p:nvPr/>
        </p:nvSpPr>
        <p:spPr>
          <a:xfrm>
            <a:off x="3466746" y="4186170"/>
            <a:ext cx="852523" cy="246221"/>
          </a:xfrm>
          <a:prstGeom prst="rect">
            <a:avLst/>
          </a:prstGeom>
          <a:noFill/>
        </p:spPr>
        <p:txBody>
          <a:bodyPr wrap="square" rtlCol="0">
            <a:spAutoFit/>
          </a:bodyPr>
          <a:lstStyle/>
          <a:p>
            <a:pPr algn="ctr"/>
            <a:r>
              <a:rPr lang="en-US" sz="1000" dirty="0"/>
              <a:t>CISO, P-ISSM</a:t>
            </a:r>
          </a:p>
        </p:txBody>
      </p:sp>
      <p:sp>
        <p:nvSpPr>
          <p:cNvPr id="39" name="TextBox 38">
            <a:extLst>
              <a:ext uri="{FF2B5EF4-FFF2-40B4-BE49-F238E27FC236}">
                <a16:creationId xmlns:a16="http://schemas.microsoft.com/office/drawing/2014/main" id="{29C9C128-3D6F-4A9B-7B9F-E04C07C1DA71}"/>
              </a:ext>
            </a:extLst>
          </p:cNvPr>
          <p:cNvSpPr txBox="1"/>
          <p:nvPr/>
        </p:nvSpPr>
        <p:spPr>
          <a:xfrm>
            <a:off x="2935161" y="4181583"/>
            <a:ext cx="615175" cy="246221"/>
          </a:xfrm>
          <a:prstGeom prst="rect">
            <a:avLst/>
          </a:prstGeom>
          <a:noFill/>
        </p:spPr>
        <p:txBody>
          <a:bodyPr wrap="square" rtlCol="0">
            <a:spAutoFit/>
          </a:bodyPr>
          <a:lstStyle/>
          <a:p>
            <a:pPr algn="ctr"/>
            <a:r>
              <a:rPr lang="en-US" sz="1000" dirty="0"/>
              <a:t>CTA</a:t>
            </a:r>
          </a:p>
        </p:txBody>
      </p:sp>
      <p:sp>
        <p:nvSpPr>
          <p:cNvPr id="40" name="TextBox 39">
            <a:extLst>
              <a:ext uri="{FF2B5EF4-FFF2-40B4-BE49-F238E27FC236}">
                <a16:creationId xmlns:a16="http://schemas.microsoft.com/office/drawing/2014/main" id="{5B1AC225-6DA5-8BF5-56C3-BB39CB088A87}"/>
              </a:ext>
            </a:extLst>
          </p:cNvPr>
          <p:cNvSpPr txBox="1"/>
          <p:nvPr/>
        </p:nvSpPr>
        <p:spPr>
          <a:xfrm>
            <a:off x="4246557" y="4188522"/>
            <a:ext cx="615175" cy="246221"/>
          </a:xfrm>
          <a:prstGeom prst="rect">
            <a:avLst/>
          </a:prstGeom>
          <a:noFill/>
        </p:spPr>
        <p:txBody>
          <a:bodyPr wrap="square" rtlCol="0">
            <a:spAutoFit/>
          </a:bodyPr>
          <a:lstStyle/>
          <a:p>
            <a:pPr algn="ctr"/>
            <a:r>
              <a:rPr lang="en-US" sz="1000" dirty="0" err="1"/>
              <a:t>NBHDw</a:t>
            </a:r>
            <a:endParaRPr lang="en-US" sz="1000" dirty="0"/>
          </a:p>
        </p:txBody>
      </p:sp>
      <p:sp>
        <p:nvSpPr>
          <p:cNvPr id="41" name="Isosceles Triangle 40">
            <a:extLst>
              <a:ext uri="{FF2B5EF4-FFF2-40B4-BE49-F238E27FC236}">
                <a16:creationId xmlns:a16="http://schemas.microsoft.com/office/drawing/2014/main" id="{A1B98B80-2792-6A3A-C855-5D1DA5DE1847}"/>
              </a:ext>
            </a:extLst>
          </p:cNvPr>
          <p:cNvSpPr/>
          <p:nvPr/>
        </p:nvSpPr>
        <p:spPr>
          <a:xfrm>
            <a:off x="2013794" y="5381096"/>
            <a:ext cx="306302" cy="333329"/>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err="1"/>
              <a:t>cArmy</a:t>
            </a:r>
            <a:r>
              <a:rPr lang="en-US" dirty="0"/>
              <a:t> </a:t>
            </a:r>
          </a:p>
          <a:p>
            <a:pPr algn="ctr"/>
            <a:r>
              <a:rPr lang="en-US" dirty="0"/>
              <a:t>AWS</a:t>
            </a:r>
          </a:p>
        </p:txBody>
      </p:sp>
      <p:sp>
        <p:nvSpPr>
          <p:cNvPr id="42" name="Isosceles Triangle 41">
            <a:extLst>
              <a:ext uri="{FF2B5EF4-FFF2-40B4-BE49-F238E27FC236}">
                <a16:creationId xmlns:a16="http://schemas.microsoft.com/office/drawing/2014/main" id="{B1F5348E-EE7F-EBAB-60C3-F721E62EF1D2}"/>
              </a:ext>
            </a:extLst>
          </p:cNvPr>
          <p:cNvSpPr/>
          <p:nvPr/>
        </p:nvSpPr>
        <p:spPr>
          <a:xfrm>
            <a:off x="3713357" y="5381096"/>
            <a:ext cx="306302" cy="333329"/>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err="1"/>
              <a:t>cArmy</a:t>
            </a:r>
            <a:r>
              <a:rPr lang="en-US" dirty="0"/>
              <a:t> </a:t>
            </a:r>
            <a:br>
              <a:rPr lang="en-US" dirty="0"/>
            </a:br>
            <a:r>
              <a:rPr lang="en-US" dirty="0"/>
              <a:t>Azure</a:t>
            </a:r>
          </a:p>
        </p:txBody>
      </p:sp>
      <p:sp>
        <p:nvSpPr>
          <p:cNvPr id="43" name="Hexagon 42">
            <a:extLst>
              <a:ext uri="{FF2B5EF4-FFF2-40B4-BE49-F238E27FC236}">
                <a16:creationId xmlns:a16="http://schemas.microsoft.com/office/drawing/2014/main" id="{CCECB38A-562E-17EB-B2DC-9752287431F2}"/>
              </a:ext>
            </a:extLst>
          </p:cNvPr>
          <p:cNvSpPr/>
          <p:nvPr/>
        </p:nvSpPr>
        <p:spPr>
          <a:xfrm>
            <a:off x="4373169" y="5381096"/>
            <a:ext cx="395186" cy="33332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ALTESS</a:t>
            </a:r>
          </a:p>
        </p:txBody>
      </p:sp>
      <p:sp>
        <p:nvSpPr>
          <p:cNvPr id="44" name="Flowchart: Decision 43">
            <a:extLst>
              <a:ext uri="{FF2B5EF4-FFF2-40B4-BE49-F238E27FC236}">
                <a16:creationId xmlns:a16="http://schemas.microsoft.com/office/drawing/2014/main" id="{CDC22F5A-5560-79F1-8213-0BABB04873B6}"/>
              </a:ext>
            </a:extLst>
          </p:cNvPr>
          <p:cNvSpPr/>
          <p:nvPr/>
        </p:nvSpPr>
        <p:spPr>
          <a:xfrm>
            <a:off x="2613287" y="5327702"/>
            <a:ext cx="468117" cy="440117"/>
          </a:xfrm>
          <a:prstGeom prst="flowChartDecisi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SaaS</a:t>
            </a:r>
          </a:p>
        </p:txBody>
      </p:sp>
      <p:sp>
        <p:nvSpPr>
          <p:cNvPr id="45" name="Flowchart: Stored Data 44">
            <a:extLst>
              <a:ext uri="{FF2B5EF4-FFF2-40B4-BE49-F238E27FC236}">
                <a16:creationId xmlns:a16="http://schemas.microsoft.com/office/drawing/2014/main" id="{5B537F4A-8B80-0478-BB26-346489CFB691}"/>
              </a:ext>
            </a:extLst>
          </p:cNvPr>
          <p:cNvSpPr/>
          <p:nvPr/>
        </p:nvSpPr>
        <p:spPr>
          <a:xfrm rot="5400000">
            <a:off x="5867020" y="3211333"/>
            <a:ext cx="344627" cy="1813565"/>
          </a:xfrm>
          <a:prstGeom prst="flowChartOnlineStorag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err="1"/>
              <a:t>NBHDw</a:t>
            </a:r>
            <a:endParaRPr lang="en-US" dirty="0"/>
          </a:p>
        </p:txBody>
      </p:sp>
      <p:pic>
        <p:nvPicPr>
          <p:cNvPr id="46" name="Picture 45" descr="Shape&#10;&#10;Description automatically generated with low confidence">
            <a:extLst>
              <a:ext uri="{FF2B5EF4-FFF2-40B4-BE49-F238E27FC236}">
                <a16:creationId xmlns:a16="http://schemas.microsoft.com/office/drawing/2014/main" id="{12530A8A-D616-808F-6B5D-3961DF537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068" y="4618520"/>
            <a:ext cx="344627" cy="344627"/>
          </a:xfrm>
          <a:prstGeom prst="rect">
            <a:avLst/>
          </a:prstGeom>
        </p:spPr>
      </p:pic>
      <p:sp>
        <p:nvSpPr>
          <p:cNvPr id="47" name="TextBox 46">
            <a:extLst>
              <a:ext uri="{FF2B5EF4-FFF2-40B4-BE49-F238E27FC236}">
                <a16:creationId xmlns:a16="http://schemas.microsoft.com/office/drawing/2014/main" id="{0E9E5300-9250-2CF8-CA42-A9F6E4645272}"/>
              </a:ext>
            </a:extLst>
          </p:cNvPr>
          <p:cNvSpPr txBox="1"/>
          <p:nvPr/>
        </p:nvSpPr>
        <p:spPr>
          <a:xfrm>
            <a:off x="3445196" y="4963147"/>
            <a:ext cx="615175" cy="246221"/>
          </a:xfrm>
          <a:prstGeom prst="rect">
            <a:avLst/>
          </a:prstGeom>
          <a:noFill/>
        </p:spPr>
        <p:txBody>
          <a:bodyPr wrap="square" rtlCol="0">
            <a:spAutoFit/>
          </a:bodyPr>
          <a:lstStyle/>
          <a:p>
            <a:pPr algn="ctr"/>
            <a:r>
              <a:rPr lang="en-US" sz="1000" dirty="0"/>
              <a:t>PM</a:t>
            </a:r>
          </a:p>
        </p:txBody>
      </p:sp>
      <p:pic>
        <p:nvPicPr>
          <p:cNvPr id="48" name="Picture 47" descr="Shape&#10;&#10;Description automatically generated with low confidence">
            <a:extLst>
              <a:ext uri="{FF2B5EF4-FFF2-40B4-BE49-F238E27FC236}">
                <a16:creationId xmlns:a16="http://schemas.microsoft.com/office/drawing/2014/main" id="{C0BBE285-6D28-A188-B7B0-DC6A78731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4519" y="4625001"/>
            <a:ext cx="344627" cy="344627"/>
          </a:xfrm>
          <a:prstGeom prst="rect">
            <a:avLst/>
          </a:prstGeom>
        </p:spPr>
      </p:pic>
      <p:sp>
        <p:nvSpPr>
          <p:cNvPr id="49" name="TextBox 48">
            <a:extLst>
              <a:ext uri="{FF2B5EF4-FFF2-40B4-BE49-F238E27FC236}">
                <a16:creationId xmlns:a16="http://schemas.microsoft.com/office/drawing/2014/main" id="{733B35B1-00B3-436B-3FDD-CEF1B75B65CE}"/>
              </a:ext>
            </a:extLst>
          </p:cNvPr>
          <p:cNvSpPr txBox="1"/>
          <p:nvPr/>
        </p:nvSpPr>
        <p:spPr>
          <a:xfrm>
            <a:off x="3880647" y="4969628"/>
            <a:ext cx="615175" cy="246221"/>
          </a:xfrm>
          <a:prstGeom prst="rect">
            <a:avLst/>
          </a:prstGeom>
          <a:noFill/>
        </p:spPr>
        <p:txBody>
          <a:bodyPr wrap="square" rtlCol="0">
            <a:spAutoFit/>
          </a:bodyPr>
          <a:lstStyle/>
          <a:p>
            <a:pPr algn="ctr"/>
            <a:r>
              <a:rPr lang="en-US" sz="1000" dirty="0"/>
              <a:t>ISSM</a:t>
            </a:r>
          </a:p>
        </p:txBody>
      </p:sp>
      <p:pic>
        <p:nvPicPr>
          <p:cNvPr id="50" name="Picture 49" descr="Shape&#10;&#10;Description automatically generated with low confidence">
            <a:extLst>
              <a:ext uri="{FF2B5EF4-FFF2-40B4-BE49-F238E27FC236}">
                <a16:creationId xmlns:a16="http://schemas.microsoft.com/office/drawing/2014/main" id="{CA8B2233-271C-6E38-A3C4-ABB3D78F7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220" y="4618520"/>
            <a:ext cx="344627" cy="344627"/>
          </a:xfrm>
          <a:prstGeom prst="rect">
            <a:avLst/>
          </a:prstGeom>
        </p:spPr>
      </p:pic>
      <p:sp>
        <p:nvSpPr>
          <p:cNvPr id="51" name="TextBox 50">
            <a:extLst>
              <a:ext uri="{FF2B5EF4-FFF2-40B4-BE49-F238E27FC236}">
                <a16:creationId xmlns:a16="http://schemas.microsoft.com/office/drawing/2014/main" id="{85F6B91F-22C1-9278-8658-4340C3409B5F}"/>
              </a:ext>
            </a:extLst>
          </p:cNvPr>
          <p:cNvSpPr txBox="1"/>
          <p:nvPr/>
        </p:nvSpPr>
        <p:spPr>
          <a:xfrm>
            <a:off x="4331348" y="4963147"/>
            <a:ext cx="615175" cy="246221"/>
          </a:xfrm>
          <a:prstGeom prst="rect">
            <a:avLst/>
          </a:prstGeom>
          <a:noFill/>
        </p:spPr>
        <p:txBody>
          <a:bodyPr wrap="square" rtlCol="0">
            <a:spAutoFit/>
          </a:bodyPr>
          <a:lstStyle/>
          <a:p>
            <a:pPr algn="ctr"/>
            <a:r>
              <a:rPr lang="en-US" sz="1000" dirty="0"/>
              <a:t>TMD</a:t>
            </a:r>
          </a:p>
        </p:txBody>
      </p:sp>
      <p:pic>
        <p:nvPicPr>
          <p:cNvPr id="52" name="Picture 51" descr="Shape&#10;&#10;Description automatically generated with low confidence">
            <a:extLst>
              <a:ext uri="{FF2B5EF4-FFF2-40B4-BE49-F238E27FC236}">
                <a16:creationId xmlns:a16="http://schemas.microsoft.com/office/drawing/2014/main" id="{5370AC8F-D2D3-CE36-53C1-86CC80FF2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382" y="4616744"/>
            <a:ext cx="344627" cy="344627"/>
          </a:xfrm>
          <a:prstGeom prst="rect">
            <a:avLst/>
          </a:prstGeom>
        </p:spPr>
      </p:pic>
      <p:sp>
        <p:nvSpPr>
          <p:cNvPr id="53" name="TextBox 52">
            <a:extLst>
              <a:ext uri="{FF2B5EF4-FFF2-40B4-BE49-F238E27FC236}">
                <a16:creationId xmlns:a16="http://schemas.microsoft.com/office/drawing/2014/main" id="{3FD3E16F-4682-4D0E-8E35-BAF455766F31}"/>
              </a:ext>
            </a:extLst>
          </p:cNvPr>
          <p:cNvSpPr txBox="1"/>
          <p:nvPr/>
        </p:nvSpPr>
        <p:spPr>
          <a:xfrm>
            <a:off x="5198510" y="4961371"/>
            <a:ext cx="615175" cy="246221"/>
          </a:xfrm>
          <a:prstGeom prst="rect">
            <a:avLst/>
          </a:prstGeom>
          <a:noFill/>
        </p:spPr>
        <p:txBody>
          <a:bodyPr wrap="square" rtlCol="0">
            <a:spAutoFit/>
          </a:bodyPr>
          <a:lstStyle/>
          <a:p>
            <a:pPr algn="ctr"/>
            <a:r>
              <a:rPr lang="en-US" sz="1000" dirty="0"/>
              <a:t>PM</a:t>
            </a:r>
          </a:p>
        </p:txBody>
      </p:sp>
      <p:pic>
        <p:nvPicPr>
          <p:cNvPr id="54" name="Picture 53" descr="Shape&#10;&#10;Description automatically generated with low confidence">
            <a:extLst>
              <a:ext uri="{FF2B5EF4-FFF2-40B4-BE49-F238E27FC236}">
                <a16:creationId xmlns:a16="http://schemas.microsoft.com/office/drawing/2014/main" id="{1B48CB4B-35E5-4B08-CD87-6F934F263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833" y="4623225"/>
            <a:ext cx="344627" cy="344627"/>
          </a:xfrm>
          <a:prstGeom prst="rect">
            <a:avLst/>
          </a:prstGeom>
        </p:spPr>
      </p:pic>
      <p:sp>
        <p:nvSpPr>
          <p:cNvPr id="55" name="TextBox 54">
            <a:extLst>
              <a:ext uri="{FF2B5EF4-FFF2-40B4-BE49-F238E27FC236}">
                <a16:creationId xmlns:a16="http://schemas.microsoft.com/office/drawing/2014/main" id="{67488621-C1B3-4AF9-16FA-51D9D6636525}"/>
              </a:ext>
            </a:extLst>
          </p:cNvPr>
          <p:cNvSpPr txBox="1"/>
          <p:nvPr/>
        </p:nvSpPr>
        <p:spPr>
          <a:xfrm>
            <a:off x="5633961" y="4967852"/>
            <a:ext cx="615175" cy="246221"/>
          </a:xfrm>
          <a:prstGeom prst="rect">
            <a:avLst/>
          </a:prstGeom>
          <a:noFill/>
        </p:spPr>
        <p:txBody>
          <a:bodyPr wrap="square" rtlCol="0">
            <a:spAutoFit/>
          </a:bodyPr>
          <a:lstStyle/>
          <a:p>
            <a:pPr algn="ctr"/>
            <a:r>
              <a:rPr lang="en-US" sz="1000" dirty="0"/>
              <a:t>ISSM</a:t>
            </a:r>
          </a:p>
        </p:txBody>
      </p:sp>
      <p:pic>
        <p:nvPicPr>
          <p:cNvPr id="56" name="Picture 55" descr="Shape&#10;&#10;Description automatically generated with low confidence">
            <a:extLst>
              <a:ext uri="{FF2B5EF4-FFF2-40B4-BE49-F238E27FC236}">
                <a16:creationId xmlns:a16="http://schemas.microsoft.com/office/drawing/2014/main" id="{3F27ED11-D7EF-28B6-F95E-9D06DE37F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8534" y="4616744"/>
            <a:ext cx="344627" cy="344627"/>
          </a:xfrm>
          <a:prstGeom prst="rect">
            <a:avLst/>
          </a:prstGeom>
        </p:spPr>
      </p:pic>
      <p:sp>
        <p:nvSpPr>
          <p:cNvPr id="57" name="TextBox 56">
            <a:extLst>
              <a:ext uri="{FF2B5EF4-FFF2-40B4-BE49-F238E27FC236}">
                <a16:creationId xmlns:a16="http://schemas.microsoft.com/office/drawing/2014/main" id="{B0465335-82B1-9734-2B60-EF2F2E796B81}"/>
              </a:ext>
            </a:extLst>
          </p:cNvPr>
          <p:cNvSpPr txBox="1"/>
          <p:nvPr/>
        </p:nvSpPr>
        <p:spPr>
          <a:xfrm>
            <a:off x="6084662" y="4961371"/>
            <a:ext cx="615175" cy="246221"/>
          </a:xfrm>
          <a:prstGeom prst="rect">
            <a:avLst/>
          </a:prstGeom>
          <a:noFill/>
        </p:spPr>
        <p:txBody>
          <a:bodyPr wrap="square" rtlCol="0">
            <a:spAutoFit/>
          </a:bodyPr>
          <a:lstStyle/>
          <a:p>
            <a:pPr algn="ctr"/>
            <a:r>
              <a:rPr lang="en-US" sz="1000" dirty="0"/>
              <a:t>TMD</a:t>
            </a:r>
          </a:p>
        </p:txBody>
      </p:sp>
      <p:pic>
        <p:nvPicPr>
          <p:cNvPr id="58" name="Picture 57" descr="Shape&#10;&#10;Description automatically generated with low confidence">
            <a:extLst>
              <a:ext uri="{FF2B5EF4-FFF2-40B4-BE49-F238E27FC236}">
                <a16:creationId xmlns:a16="http://schemas.microsoft.com/office/drawing/2014/main" id="{D02EB207-B1E7-4373-54CF-D353214B9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5709" y="4606579"/>
            <a:ext cx="344627" cy="344627"/>
          </a:xfrm>
          <a:prstGeom prst="rect">
            <a:avLst/>
          </a:prstGeom>
        </p:spPr>
      </p:pic>
      <p:sp>
        <p:nvSpPr>
          <p:cNvPr id="59" name="TextBox 58">
            <a:extLst>
              <a:ext uri="{FF2B5EF4-FFF2-40B4-BE49-F238E27FC236}">
                <a16:creationId xmlns:a16="http://schemas.microsoft.com/office/drawing/2014/main" id="{11E8FB26-2C5E-1A2E-353C-61D50FAFC74A}"/>
              </a:ext>
            </a:extLst>
          </p:cNvPr>
          <p:cNvSpPr txBox="1"/>
          <p:nvPr/>
        </p:nvSpPr>
        <p:spPr>
          <a:xfrm>
            <a:off x="6971837" y="4951206"/>
            <a:ext cx="615175" cy="246221"/>
          </a:xfrm>
          <a:prstGeom prst="rect">
            <a:avLst/>
          </a:prstGeom>
          <a:noFill/>
        </p:spPr>
        <p:txBody>
          <a:bodyPr wrap="square" rtlCol="0">
            <a:spAutoFit/>
          </a:bodyPr>
          <a:lstStyle/>
          <a:p>
            <a:pPr algn="ctr"/>
            <a:r>
              <a:rPr lang="en-US" sz="1000" dirty="0"/>
              <a:t>PM</a:t>
            </a:r>
          </a:p>
        </p:txBody>
      </p:sp>
      <p:pic>
        <p:nvPicPr>
          <p:cNvPr id="60" name="Picture 59" descr="Shape&#10;&#10;Description automatically generated with low confidence">
            <a:extLst>
              <a:ext uri="{FF2B5EF4-FFF2-40B4-BE49-F238E27FC236}">
                <a16:creationId xmlns:a16="http://schemas.microsoft.com/office/drawing/2014/main" id="{AD58438A-72A0-6656-06D0-45BFAB7A5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160" y="4613060"/>
            <a:ext cx="344627" cy="344627"/>
          </a:xfrm>
          <a:prstGeom prst="rect">
            <a:avLst/>
          </a:prstGeom>
        </p:spPr>
      </p:pic>
      <p:sp>
        <p:nvSpPr>
          <p:cNvPr id="61" name="TextBox 60">
            <a:extLst>
              <a:ext uri="{FF2B5EF4-FFF2-40B4-BE49-F238E27FC236}">
                <a16:creationId xmlns:a16="http://schemas.microsoft.com/office/drawing/2014/main" id="{A28BA546-24B3-E550-4173-71D90E15D198}"/>
              </a:ext>
            </a:extLst>
          </p:cNvPr>
          <p:cNvSpPr txBox="1"/>
          <p:nvPr/>
        </p:nvSpPr>
        <p:spPr>
          <a:xfrm>
            <a:off x="7407288" y="4957687"/>
            <a:ext cx="615175" cy="246221"/>
          </a:xfrm>
          <a:prstGeom prst="rect">
            <a:avLst/>
          </a:prstGeom>
          <a:noFill/>
        </p:spPr>
        <p:txBody>
          <a:bodyPr wrap="square" rtlCol="0">
            <a:spAutoFit/>
          </a:bodyPr>
          <a:lstStyle/>
          <a:p>
            <a:pPr algn="ctr"/>
            <a:r>
              <a:rPr lang="en-US" sz="1000" dirty="0"/>
              <a:t>ISSM</a:t>
            </a:r>
          </a:p>
        </p:txBody>
      </p:sp>
      <p:pic>
        <p:nvPicPr>
          <p:cNvPr id="62" name="Picture 61" descr="Shape&#10;&#10;Description automatically generated with low confidence">
            <a:extLst>
              <a:ext uri="{FF2B5EF4-FFF2-40B4-BE49-F238E27FC236}">
                <a16:creationId xmlns:a16="http://schemas.microsoft.com/office/drawing/2014/main" id="{C07F4F8F-F1BB-AE35-FE3C-CE76F56D0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861" y="4606579"/>
            <a:ext cx="344627" cy="344627"/>
          </a:xfrm>
          <a:prstGeom prst="rect">
            <a:avLst/>
          </a:prstGeom>
        </p:spPr>
      </p:pic>
      <p:sp>
        <p:nvSpPr>
          <p:cNvPr id="63" name="TextBox 62">
            <a:extLst>
              <a:ext uri="{FF2B5EF4-FFF2-40B4-BE49-F238E27FC236}">
                <a16:creationId xmlns:a16="http://schemas.microsoft.com/office/drawing/2014/main" id="{97879A0C-80F4-5972-EFB2-45B08AC78F5B}"/>
              </a:ext>
            </a:extLst>
          </p:cNvPr>
          <p:cNvSpPr txBox="1"/>
          <p:nvPr/>
        </p:nvSpPr>
        <p:spPr>
          <a:xfrm>
            <a:off x="7857989" y="4951206"/>
            <a:ext cx="615175" cy="246221"/>
          </a:xfrm>
          <a:prstGeom prst="rect">
            <a:avLst/>
          </a:prstGeom>
          <a:noFill/>
        </p:spPr>
        <p:txBody>
          <a:bodyPr wrap="square" rtlCol="0">
            <a:spAutoFit/>
          </a:bodyPr>
          <a:lstStyle/>
          <a:p>
            <a:pPr algn="ctr"/>
            <a:r>
              <a:rPr lang="en-US" sz="1000" dirty="0"/>
              <a:t>TMD</a:t>
            </a:r>
          </a:p>
        </p:txBody>
      </p:sp>
      <p:pic>
        <p:nvPicPr>
          <p:cNvPr id="64" name="Picture 63" descr="Shape&#10;&#10;Description automatically generated with low confidence">
            <a:extLst>
              <a:ext uri="{FF2B5EF4-FFF2-40B4-BE49-F238E27FC236}">
                <a16:creationId xmlns:a16="http://schemas.microsoft.com/office/drawing/2014/main" id="{5C33015E-869D-C5B7-FF09-FC3EBB702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221" y="4606579"/>
            <a:ext cx="344627" cy="344627"/>
          </a:xfrm>
          <a:prstGeom prst="rect">
            <a:avLst/>
          </a:prstGeom>
        </p:spPr>
      </p:pic>
      <p:sp>
        <p:nvSpPr>
          <p:cNvPr id="65" name="TextBox 64">
            <a:extLst>
              <a:ext uri="{FF2B5EF4-FFF2-40B4-BE49-F238E27FC236}">
                <a16:creationId xmlns:a16="http://schemas.microsoft.com/office/drawing/2014/main" id="{CCBB5BDC-4C9B-4D5D-3B0A-8E8C985DF860}"/>
              </a:ext>
            </a:extLst>
          </p:cNvPr>
          <p:cNvSpPr txBox="1"/>
          <p:nvPr/>
        </p:nvSpPr>
        <p:spPr>
          <a:xfrm>
            <a:off x="8711349" y="4951206"/>
            <a:ext cx="615175" cy="246221"/>
          </a:xfrm>
          <a:prstGeom prst="rect">
            <a:avLst/>
          </a:prstGeom>
          <a:noFill/>
        </p:spPr>
        <p:txBody>
          <a:bodyPr wrap="square" rtlCol="0">
            <a:spAutoFit/>
          </a:bodyPr>
          <a:lstStyle/>
          <a:p>
            <a:pPr algn="ctr"/>
            <a:r>
              <a:rPr lang="en-US" sz="1000" dirty="0"/>
              <a:t>PM</a:t>
            </a:r>
          </a:p>
        </p:txBody>
      </p:sp>
      <p:pic>
        <p:nvPicPr>
          <p:cNvPr id="66" name="Picture 65" descr="Shape&#10;&#10;Description automatically generated with low confidence">
            <a:extLst>
              <a:ext uri="{FF2B5EF4-FFF2-40B4-BE49-F238E27FC236}">
                <a16:creationId xmlns:a16="http://schemas.microsoft.com/office/drawing/2014/main" id="{D9A65494-802E-F1BB-F31A-6517CD573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0672" y="4613060"/>
            <a:ext cx="344627" cy="344627"/>
          </a:xfrm>
          <a:prstGeom prst="rect">
            <a:avLst/>
          </a:prstGeom>
        </p:spPr>
      </p:pic>
      <p:sp>
        <p:nvSpPr>
          <p:cNvPr id="67" name="TextBox 66">
            <a:extLst>
              <a:ext uri="{FF2B5EF4-FFF2-40B4-BE49-F238E27FC236}">
                <a16:creationId xmlns:a16="http://schemas.microsoft.com/office/drawing/2014/main" id="{4006DF60-1AFB-8C30-CE24-9399F005E034}"/>
              </a:ext>
            </a:extLst>
          </p:cNvPr>
          <p:cNvSpPr txBox="1"/>
          <p:nvPr/>
        </p:nvSpPr>
        <p:spPr>
          <a:xfrm>
            <a:off x="9146800" y="4957687"/>
            <a:ext cx="615175" cy="246221"/>
          </a:xfrm>
          <a:prstGeom prst="rect">
            <a:avLst/>
          </a:prstGeom>
          <a:noFill/>
        </p:spPr>
        <p:txBody>
          <a:bodyPr wrap="square" rtlCol="0">
            <a:spAutoFit/>
          </a:bodyPr>
          <a:lstStyle/>
          <a:p>
            <a:pPr algn="ctr"/>
            <a:r>
              <a:rPr lang="en-US" sz="1000" dirty="0"/>
              <a:t>ISSM</a:t>
            </a:r>
          </a:p>
        </p:txBody>
      </p:sp>
      <p:pic>
        <p:nvPicPr>
          <p:cNvPr id="68" name="Picture 67" descr="Shape&#10;&#10;Description automatically generated with low confidence">
            <a:extLst>
              <a:ext uri="{FF2B5EF4-FFF2-40B4-BE49-F238E27FC236}">
                <a16:creationId xmlns:a16="http://schemas.microsoft.com/office/drawing/2014/main" id="{309CCE35-53DC-06F7-C6B5-C2C7A1CB8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1373" y="4606579"/>
            <a:ext cx="344627" cy="344627"/>
          </a:xfrm>
          <a:prstGeom prst="rect">
            <a:avLst/>
          </a:prstGeom>
        </p:spPr>
      </p:pic>
      <p:sp>
        <p:nvSpPr>
          <p:cNvPr id="69" name="TextBox 68">
            <a:extLst>
              <a:ext uri="{FF2B5EF4-FFF2-40B4-BE49-F238E27FC236}">
                <a16:creationId xmlns:a16="http://schemas.microsoft.com/office/drawing/2014/main" id="{A5AC8BDD-0EFB-94A0-4A04-24749AE92BAB}"/>
              </a:ext>
            </a:extLst>
          </p:cNvPr>
          <p:cNvSpPr txBox="1"/>
          <p:nvPr/>
        </p:nvSpPr>
        <p:spPr>
          <a:xfrm>
            <a:off x="9597501" y="4951206"/>
            <a:ext cx="615175" cy="246221"/>
          </a:xfrm>
          <a:prstGeom prst="rect">
            <a:avLst/>
          </a:prstGeom>
          <a:noFill/>
        </p:spPr>
        <p:txBody>
          <a:bodyPr wrap="square" rtlCol="0">
            <a:spAutoFit/>
          </a:bodyPr>
          <a:lstStyle/>
          <a:p>
            <a:pPr algn="ctr"/>
            <a:r>
              <a:rPr lang="en-US" sz="1000" dirty="0"/>
              <a:t>TMD</a:t>
            </a:r>
          </a:p>
        </p:txBody>
      </p:sp>
      <p:sp>
        <p:nvSpPr>
          <p:cNvPr id="70" name="Flowchart: Stored Data 69">
            <a:extLst>
              <a:ext uri="{FF2B5EF4-FFF2-40B4-BE49-F238E27FC236}">
                <a16:creationId xmlns:a16="http://schemas.microsoft.com/office/drawing/2014/main" id="{EC763DDB-1DAE-DFD8-26CB-4F0E091627CE}"/>
              </a:ext>
            </a:extLst>
          </p:cNvPr>
          <p:cNvSpPr/>
          <p:nvPr/>
        </p:nvSpPr>
        <p:spPr>
          <a:xfrm rot="5400000">
            <a:off x="9681096" y="2244459"/>
            <a:ext cx="771834" cy="1438106"/>
          </a:xfrm>
          <a:prstGeom prst="flowChartOnlineStorag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USAF CSSP</a:t>
            </a:r>
          </a:p>
        </p:txBody>
      </p:sp>
      <p:sp>
        <p:nvSpPr>
          <p:cNvPr id="71" name="Flowchart: Manual Operation 70">
            <a:extLst>
              <a:ext uri="{FF2B5EF4-FFF2-40B4-BE49-F238E27FC236}">
                <a16:creationId xmlns:a16="http://schemas.microsoft.com/office/drawing/2014/main" id="{59F4BC2E-FBB2-B425-86BF-698E27001BA7}"/>
              </a:ext>
            </a:extLst>
          </p:cNvPr>
          <p:cNvSpPr/>
          <p:nvPr/>
        </p:nvSpPr>
        <p:spPr>
          <a:xfrm>
            <a:off x="5384762" y="5323923"/>
            <a:ext cx="516443" cy="447675"/>
          </a:xfrm>
          <a:prstGeom prst="flowChartManualOperati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COCO</a:t>
            </a:r>
          </a:p>
        </p:txBody>
      </p:sp>
      <p:sp>
        <p:nvSpPr>
          <p:cNvPr id="72" name="Flowchart: Decision 71">
            <a:extLst>
              <a:ext uri="{FF2B5EF4-FFF2-40B4-BE49-F238E27FC236}">
                <a16:creationId xmlns:a16="http://schemas.microsoft.com/office/drawing/2014/main" id="{54D0DD7A-C00D-6975-6275-C557D5CD4937}"/>
              </a:ext>
            </a:extLst>
          </p:cNvPr>
          <p:cNvSpPr/>
          <p:nvPr/>
        </p:nvSpPr>
        <p:spPr>
          <a:xfrm>
            <a:off x="6089557" y="5327702"/>
            <a:ext cx="468117" cy="440117"/>
          </a:xfrm>
          <a:prstGeom prst="flowChartDecisi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err="1"/>
              <a:t>XaaS</a:t>
            </a:r>
            <a:endParaRPr lang="en-US" dirty="0"/>
          </a:p>
        </p:txBody>
      </p:sp>
      <p:sp>
        <p:nvSpPr>
          <p:cNvPr id="73" name="Hexagon 72">
            <a:extLst>
              <a:ext uri="{FF2B5EF4-FFF2-40B4-BE49-F238E27FC236}">
                <a16:creationId xmlns:a16="http://schemas.microsoft.com/office/drawing/2014/main" id="{64AC2AF2-AAC0-46C1-E589-306CE10EE9E6}"/>
              </a:ext>
            </a:extLst>
          </p:cNvPr>
          <p:cNvSpPr/>
          <p:nvPr/>
        </p:nvSpPr>
        <p:spPr>
          <a:xfrm>
            <a:off x="7242743" y="5381096"/>
            <a:ext cx="395186" cy="33332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PNT</a:t>
            </a:r>
          </a:p>
        </p:txBody>
      </p:sp>
      <p:sp>
        <p:nvSpPr>
          <p:cNvPr id="74" name="Isosceles Triangle 73">
            <a:extLst>
              <a:ext uri="{FF2B5EF4-FFF2-40B4-BE49-F238E27FC236}">
                <a16:creationId xmlns:a16="http://schemas.microsoft.com/office/drawing/2014/main" id="{EDEECC24-8078-0BC6-0F61-95F8F23C9702}"/>
              </a:ext>
            </a:extLst>
          </p:cNvPr>
          <p:cNvSpPr/>
          <p:nvPr/>
        </p:nvSpPr>
        <p:spPr>
          <a:xfrm>
            <a:off x="7828710" y="5381096"/>
            <a:ext cx="306302" cy="333329"/>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DLA</a:t>
            </a:r>
          </a:p>
        </p:txBody>
      </p:sp>
      <p:sp>
        <p:nvSpPr>
          <p:cNvPr id="75" name="Flowchart: Stored Data 74">
            <a:extLst>
              <a:ext uri="{FF2B5EF4-FFF2-40B4-BE49-F238E27FC236}">
                <a16:creationId xmlns:a16="http://schemas.microsoft.com/office/drawing/2014/main" id="{4153103C-8050-81A1-673D-A285A2B1673B}"/>
              </a:ext>
            </a:extLst>
          </p:cNvPr>
          <p:cNvSpPr/>
          <p:nvPr/>
        </p:nvSpPr>
        <p:spPr>
          <a:xfrm>
            <a:off x="8943975" y="5315549"/>
            <a:ext cx="382549" cy="427451"/>
          </a:xfrm>
          <a:prstGeom prst="flowChartOnlineStorage">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err="1"/>
              <a:t>CloudOne</a:t>
            </a:r>
            <a:endParaRPr lang="en-US" dirty="0"/>
          </a:p>
        </p:txBody>
      </p:sp>
      <p:sp>
        <p:nvSpPr>
          <p:cNvPr id="76" name="Hexagon 75">
            <a:extLst>
              <a:ext uri="{FF2B5EF4-FFF2-40B4-BE49-F238E27FC236}">
                <a16:creationId xmlns:a16="http://schemas.microsoft.com/office/drawing/2014/main" id="{F17133CD-4D0C-0087-F6DD-F9B7CA65AC85}"/>
              </a:ext>
            </a:extLst>
          </p:cNvPr>
          <p:cNvSpPr/>
          <p:nvPr/>
        </p:nvSpPr>
        <p:spPr>
          <a:xfrm>
            <a:off x="9707495" y="5362609"/>
            <a:ext cx="395186" cy="33332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dirty="0"/>
              <a:t>DISA</a:t>
            </a:r>
          </a:p>
        </p:txBody>
      </p:sp>
      <p:cxnSp>
        <p:nvCxnSpPr>
          <p:cNvPr id="77" name="Straight Arrow Connector 76">
            <a:extLst>
              <a:ext uri="{FF2B5EF4-FFF2-40B4-BE49-F238E27FC236}">
                <a16:creationId xmlns:a16="http://schemas.microsoft.com/office/drawing/2014/main" id="{1381A17D-D614-AB73-BEAB-2643CAEDFFD6}"/>
              </a:ext>
            </a:extLst>
          </p:cNvPr>
          <p:cNvCxnSpPr>
            <a:stCxn id="45" idx="1"/>
            <a:endCxn id="6" idx="3"/>
          </p:cNvCxnSpPr>
          <p:nvPr/>
        </p:nvCxnSpPr>
        <p:spPr>
          <a:xfrm flipH="1" flipV="1">
            <a:off x="1700268" y="3220790"/>
            <a:ext cx="4339065"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8" name="Straight Arrow Connector 77">
            <a:extLst>
              <a:ext uri="{FF2B5EF4-FFF2-40B4-BE49-F238E27FC236}">
                <a16:creationId xmlns:a16="http://schemas.microsoft.com/office/drawing/2014/main" id="{86E5DD28-7EB0-3871-4A00-D7B39BD8774F}"/>
              </a:ext>
            </a:extLst>
          </p:cNvPr>
          <p:cNvCxnSpPr>
            <a:stCxn id="45" idx="1"/>
            <a:endCxn id="7" idx="3"/>
          </p:cNvCxnSpPr>
          <p:nvPr/>
        </p:nvCxnSpPr>
        <p:spPr>
          <a:xfrm flipH="1" flipV="1">
            <a:off x="3373617" y="3220790"/>
            <a:ext cx="2665716"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9" name="Straight Arrow Connector 78">
            <a:extLst>
              <a:ext uri="{FF2B5EF4-FFF2-40B4-BE49-F238E27FC236}">
                <a16:creationId xmlns:a16="http://schemas.microsoft.com/office/drawing/2014/main" id="{752D0169-F697-05A7-9DF4-315FDFA43C5A}"/>
              </a:ext>
            </a:extLst>
          </p:cNvPr>
          <p:cNvCxnSpPr>
            <a:stCxn id="45" idx="1"/>
            <a:endCxn id="8" idx="3"/>
          </p:cNvCxnSpPr>
          <p:nvPr/>
        </p:nvCxnSpPr>
        <p:spPr>
          <a:xfrm flipH="1" flipV="1">
            <a:off x="5046966" y="3220790"/>
            <a:ext cx="992367"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0" name="Straight Arrow Connector 79">
            <a:extLst>
              <a:ext uri="{FF2B5EF4-FFF2-40B4-BE49-F238E27FC236}">
                <a16:creationId xmlns:a16="http://schemas.microsoft.com/office/drawing/2014/main" id="{06C643E3-3274-44D8-8574-05B9EC68F82E}"/>
              </a:ext>
            </a:extLst>
          </p:cNvPr>
          <p:cNvCxnSpPr>
            <a:stCxn id="44" idx="0"/>
            <a:endCxn id="45" idx="3"/>
          </p:cNvCxnSpPr>
          <p:nvPr/>
        </p:nvCxnSpPr>
        <p:spPr>
          <a:xfrm flipV="1">
            <a:off x="2847346" y="4232991"/>
            <a:ext cx="3191987" cy="10947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42B1B7-FCC8-135C-781C-9FEDFA87340E}"/>
              </a:ext>
            </a:extLst>
          </p:cNvPr>
          <p:cNvCxnSpPr>
            <a:stCxn id="42" idx="0"/>
            <a:endCxn id="45" idx="3"/>
          </p:cNvCxnSpPr>
          <p:nvPr/>
        </p:nvCxnSpPr>
        <p:spPr>
          <a:xfrm flipV="1">
            <a:off x="3866508" y="4232991"/>
            <a:ext cx="2172825" cy="11481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A9B886D-96E3-5158-A3FA-4242FD652E58}"/>
              </a:ext>
            </a:extLst>
          </p:cNvPr>
          <p:cNvCxnSpPr>
            <a:stCxn id="41" idx="0"/>
            <a:endCxn id="45" idx="3"/>
          </p:cNvCxnSpPr>
          <p:nvPr/>
        </p:nvCxnSpPr>
        <p:spPr>
          <a:xfrm flipV="1">
            <a:off x="2166945" y="4232991"/>
            <a:ext cx="3872388" cy="11481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BE2EC9D-57AC-5F2D-D298-7661BBB1175E}"/>
              </a:ext>
            </a:extLst>
          </p:cNvPr>
          <p:cNvCxnSpPr>
            <a:stCxn id="41" idx="0"/>
            <a:endCxn id="6" idx="3"/>
          </p:cNvCxnSpPr>
          <p:nvPr/>
        </p:nvCxnSpPr>
        <p:spPr>
          <a:xfrm flipH="1" flipV="1">
            <a:off x="1700268" y="3220790"/>
            <a:ext cx="466677" cy="2160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4" name="Straight Arrow Connector 83">
            <a:extLst>
              <a:ext uri="{FF2B5EF4-FFF2-40B4-BE49-F238E27FC236}">
                <a16:creationId xmlns:a16="http://schemas.microsoft.com/office/drawing/2014/main" id="{EC101DD3-C111-848B-7545-EDC0F598F413}"/>
              </a:ext>
            </a:extLst>
          </p:cNvPr>
          <p:cNvCxnSpPr>
            <a:stCxn id="76" idx="4"/>
            <a:endCxn id="8" idx="3"/>
          </p:cNvCxnSpPr>
          <p:nvPr/>
        </p:nvCxnSpPr>
        <p:spPr>
          <a:xfrm flipH="1" flipV="1">
            <a:off x="5046966" y="3220790"/>
            <a:ext cx="4743861" cy="21418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5" name="Straight Arrow Connector 84">
            <a:extLst>
              <a:ext uri="{FF2B5EF4-FFF2-40B4-BE49-F238E27FC236}">
                <a16:creationId xmlns:a16="http://schemas.microsoft.com/office/drawing/2014/main" id="{61C620AE-4F4F-A434-AC55-5302AB2C950E}"/>
              </a:ext>
            </a:extLst>
          </p:cNvPr>
          <p:cNvCxnSpPr>
            <a:stCxn id="43" idx="5"/>
            <a:endCxn id="45" idx="3"/>
          </p:cNvCxnSpPr>
          <p:nvPr/>
        </p:nvCxnSpPr>
        <p:spPr>
          <a:xfrm flipV="1">
            <a:off x="4685023" y="4232991"/>
            <a:ext cx="1354310" cy="11481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430BAE1-A5FA-4F81-EFEE-92A8DE6E27DB}"/>
              </a:ext>
            </a:extLst>
          </p:cNvPr>
          <p:cNvCxnSpPr>
            <a:stCxn id="71" idx="0"/>
            <a:endCxn id="45" idx="3"/>
          </p:cNvCxnSpPr>
          <p:nvPr/>
        </p:nvCxnSpPr>
        <p:spPr>
          <a:xfrm flipV="1">
            <a:off x="5642984" y="4232991"/>
            <a:ext cx="396349" cy="1090932"/>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D36451A-2105-14F0-ED62-8B8E37D6387D}"/>
              </a:ext>
            </a:extLst>
          </p:cNvPr>
          <p:cNvCxnSpPr>
            <a:stCxn id="72" idx="0"/>
            <a:endCxn id="45" idx="3"/>
          </p:cNvCxnSpPr>
          <p:nvPr/>
        </p:nvCxnSpPr>
        <p:spPr>
          <a:xfrm flipH="1" flipV="1">
            <a:off x="6039333" y="4232991"/>
            <a:ext cx="284283" cy="10947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3261391-194F-7E7A-F548-EE058848DDB8}"/>
              </a:ext>
            </a:extLst>
          </p:cNvPr>
          <p:cNvCxnSpPr>
            <a:stCxn id="73" idx="4"/>
            <a:endCxn id="45" idx="3"/>
          </p:cNvCxnSpPr>
          <p:nvPr/>
        </p:nvCxnSpPr>
        <p:spPr>
          <a:xfrm flipH="1" flipV="1">
            <a:off x="6039333" y="4232991"/>
            <a:ext cx="1286742" cy="11481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98B92C-8A18-227B-ECED-E4119EE964BC}"/>
              </a:ext>
            </a:extLst>
          </p:cNvPr>
          <p:cNvCxnSpPr>
            <a:stCxn id="74" idx="0"/>
            <a:endCxn id="45" idx="3"/>
          </p:cNvCxnSpPr>
          <p:nvPr/>
        </p:nvCxnSpPr>
        <p:spPr>
          <a:xfrm flipH="1" flipV="1">
            <a:off x="6039333" y="4232991"/>
            <a:ext cx="1942528" cy="11481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E3ACA0F-65F9-962A-359A-EE27B0075DC2}"/>
              </a:ext>
            </a:extLst>
          </p:cNvPr>
          <p:cNvCxnSpPr>
            <a:stCxn id="75" idx="0"/>
            <a:endCxn id="45" idx="3"/>
          </p:cNvCxnSpPr>
          <p:nvPr/>
        </p:nvCxnSpPr>
        <p:spPr>
          <a:xfrm flipH="1" flipV="1">
            <a:off x="6039333" y="4232991"/>
            <a:ext cx="3095917" cy="108255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7FE0AAA-CA1A-3685-1D36-F492F54EAFE9}"/>
              </a:ext>
            </a:extLst>
          </p:cNvPr>
          <p:cNvCxnSpPr>
            <a:stCxn id="75" idx="0"/>
            <a:endCxn id="70" idx="3"/>
          </p:cNvCxnSpPr>
          <p:nvPr/>
        </p:nvCxnSpPr>
        <p:spPr>
          <a:xfrm flipV="1">
            <a:off x="9135250" y="3220790"/>
            <a:ext cx="931763" cy="20947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A85DC0CA-E978-F796-7A89-8BFB19F9B4B6}"/>
              </a:ext>
            </a:extLst>
          </p:cNvPr>
          <p:cNvCxnSpPr>
            <a:stCxn id="74" idx="0"/>
            <a:endCxn id="10" idx="3"/>
          </p:cNvCxnSpPr>
          <p:nvPr/>
        </p:nvCxnSpPr>
        <p:spPr>
          <a:xfrm flipV="1">
            <a:off x="7981861" y="3220790"/>
            <a:ext cx="411803" cy="2160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323DF410-0EA3-B908-B4C8-02573E98C62D}"/>
              </a:ext>
            </a:extLst>
          </p:cNvPr>
          <p:cNvCxnSpPr>
            <a:stCxn id="73" idx="5"/>
            <a:endCxn id="9" idx="3"/>
          </p:cNvCxnSpPr>
          <p:nvPr/>
        </p:nvCxnSpPr>
        <p:spPr>
          <a:xfrm flipH="1" flipV="1">
            <a:off x="6720315" y="3220790"/>
            <a:ext cx="834282" cy="2160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a:extLst>
              <a:ext uri="{FF2B5EF4-FFF2-40B4-BE49-F238E27FC236}">
                <a16:creationId xmlns:a16="http://schemas.microsoft.com/office/drawing/2014/main" id="{B5AFE7D6-A5F3-1755-B201-40D5B1003491}"/>
              </a:ext>
            </a:extLst>
          </p:cNvPr>
          <p:cNvCxnSpPr>
            <a:stCxn id="76" idx="5"/>
            <a:endCxn id="45" idx="3"/>
          </p:cNvCxnSpPr>
          <p:nvPr/>
        </p:nvCxnSpPr>
        <p:spPr>
          <a:xfrm flipH="1" flipV="1">
            <a:off x="6039333" y="4232991"/>
            <a:ext cx="3980016" cy="112961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3F58F71-8A59-9BDF-DACF-D1E1486A7F03}"/>
              </a:ext>
            </a:extLst>
          </p:cNvPr>
          <p:cNvCxnSpPr>
            <a:stCxn id="42" idx="0"/>
            <a:endCxn id="6" idx="3"/>
          </p:cNvCxnSpPr>
          <p:nvPr/>
        </p:nvCxnSpPr>
        <p:spPr>
          <a:xfrm flipH="1" flipV="1">
            <a:off x="1700268" y="3220790"/>
            <a:ext cx="2166240" cy="2160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6" name="Straight Arrow Connector 95">
            <a:extLst>
              <a:ext uri="{FF2B5EF4-FFF2-40B4-BE49-F238E27FC236}">
                <a16:creationId xmlns:a16="http://schemas.microsoft.com/office/drawing/2014/main" id="{9D8C1955-4A28-7545-5CD9-A7417E08DD3E}"/>
              </a:ext>
            </a:extLst>
          </p:cNvPr>
          <p:cNvCxnSpPr>
            <a:cxnSpLocks/>
            <a:stCxn id="45" idx="2"/>
          </p:cNvCxnSpPr>
          <p:nvPr/>
        </p:nvCxnSpPr>
        <p:spPr>
          <a:xfrm flipH="1">
            <a:off x="2330914" y="4118116"/>
            <a:ext cx="2801637"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FAC20EF-87AE-F9AC-AA57-2C1C4AB4B4A7}"/>
              </a:ext>
            </a:extLst>
          </p:cNvPr>
          <p:cNvCxnSpPr>
            <a:cxnSpLocks/>
            <a:stCxn id="45" idx="1"/>
            <a:endCxn id="9" idx="3"/>
          </p:cNvCxnSpPr>
          <p:nvPr/>
        </p:nvCxnSpPr>
        <p:spPr>
          <a:xfrm flipV="1">
            <a:off x="6039333" y="3220790"/>
            <a:ext cx="680982"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97">
            <a:extLst>
              <a:ext uri="{FF2B5EF4-FFF2-40B4-BE49-F238E27FC236}">
                <a16:creationId xmlns:a16="http://schemas.microsoft.com/office/drawing/2014/main" id="{8355AE4F-0281-9E09-F9E4-012FABB32E7C}"/>
              </a:ext>
            </a:extLst>
          </p:cNvPr>
          <p:cNvCxnSpPr>
            <a:cxnSpLocks/>
            <a:stCxn id="45" idx="1"/>
            <a:endCxn id="10" idx="3"/>
          </p:cNvCxnSpPr>
          <p:nvPr/>
        </p:nvCxnSpPr>
        <p:spPr>
          <a:xfrm flipV="1">
            <a:off x="6039333" y="3220790"/>
            <a:ext cx="2354331"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9" name="Straight Arrow Connector 98">
            <a:extLst>
              <a:ext uri="{FF2B5EF4-FFF2-40B4-BE49-F238E27FC236}">
                <a16:creationId xmlns:a16="http://schemas.microsoft.com/office/drawing/2014/main" id="{B78BA9E8-EB83-3929-92F8-8537642EBF3E}"/>
              </a:ext>
            </a:extLst>
          </p:cNvPr>
          <p:cNvCxnSpPr>
            <a:cxnSpLocks/>
            <a:stCxn id="45" idx="1"/>
            <a:endCxn id="70" idx="3"/>
          </p:cNvCxnSpPr>
          <p:nvPr/>
        </p:nvCxnSpPr>
        <p:spPr>
          <a:xfrm flipV="1">
            <a:off x="6039333" y="3220790"/>
            <a:ext cx="4027680" cy="72501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00" name="Speech Bubble: Rectangle with Corners Rounded 99">
            <a:extLst>
              <a:ext uri="{FF2B5EF4-FFF2-40B4-BE49-F238E27FC236}">
                <a16:creationId xmlns:a16="http://schemas.microsoft.com/office/drawing/2014/main" id="{4C95CAE8-C18C-40D6-6602-8C486C0FF1C2}"/>
              </a:ext>
            </a:extLst>
          </p:cNvPr>
          <p:cNvSpPr/>
          <p:nvPr/>
        </p:nvSpPr>
        <p:spPr>
          <a:xfrm>
            <a:off x="10572750" y="5037370"/>
            <a:ext cx="1342934" cy="730449"/>
          </a:xfrm>
          <a:prstGeom prst="wedgeRoundRectCallout">
            <a:avLst>
              <a:gd name="adj1" fmla="val -113747"/>
              <a:gd name="adj2" fmla="val -6659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Local Defenders</a:t>
            </a:r>
          </a:p>
        </p:txBody>
      </p:sp>
      <p:sp>
        <p:nvSpPr>
          <p:cNvPr id="101" name="Speech Bubble: Rectangle with Corners Rounded 100">
            <a:extLst>
              <a:ext uri="{FF2B5EF4-FFF2-40B4-BE49-F238E27FC236}">
                <a16:creationId xmlns:a16="http://schemas.microsoft.com/office/drawing/2014/main" id="{1D0F6CAB-A0BA-2F7A-8A87-F2AF1E450CC7}"/>
              </a:ext>
            </a:extLst>
          </p:cNvPr>
          <p:cNvSpPr/>
          <p:nvPr/>
        </p:nvSpPr>
        <p:spPr>
          <a:xfrm>
            <a:off x="10559126" y="5017745"/>
            <a:ext cx="1342934" cy="730449"/>
          </a:xfrm>
          <a:prstGeom prst="wedgeRoundRectCallout">
            <a:avLst>
              <a:gd name="adj1" fmla="val -94597"/>
              <a:gd name="adj2" fmla="val -174826"/>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Local Defenders</a:t>
            </a:r>
          </a:p>
        </p:txBody>
      </p:sp>
    </p:spTree>
    <p:extLst>
      <p:ext uri="{BB962C8B-B14F-4D97-AF65-F5344CB8AC3E}">
        <p14:creationId xmlns:p14="http://schemas.microsoft.com/office/powerpoint/2010/main" val="146993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8AB1B041-C099-EBE0-2CDC-44B486076904}"/>
              </a:ext>
            </a:extLst>
          </p:cNvPr>
          <p:cNvSpPr/>
          <p:nvPr/>
        </p:nvSpPr>
        <p:spPr>
          <a:xfrm>
            <a:off x="321090" y="3407368"/>
            <a:ext cx="3657600" cy="3081004"/>
          </a:xfrm>
          <a:prstGeom prst="roundRect">
            <a:avLst>
              <a:gd name="adj" fmla="val 8346"/>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ACD407B-BF27-AB41-51B5-8FE2265F4D19}"/>
              </a:ext>
            </a:extLst>
          </p:cNvPr>
          <p:cNvSpPr/>
          <p:nvPr/>
        </p:nvSpPr>
        <p:spPr>
          <a:xfrm>
            <a:off x="4194674" y="3407368"/>
            <a:ext cx="3657600" cy="3081004"/>
          </a:xfrm>
          <a:prstGeom prst="roundRect">
            <a:avLst>
              <a:gd name="adj" fmla="val 7236"/>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66DB7388-5B5F-BD20-642A-9C2C2AE990B2}"/>
              </a:ext>
            </a:extLst>
          </p:cNvPr>
          <p:cNvSpPr/>
          <p:nvPr/>
        </p:nvSpPr>
        <p:spPr>
          <a:xfrm>
            <a:off x="8068258" y="3407368"/>
            <a:ext cx="3657600" cy="3081004"/>
          </a:xfrm>
          <a:prstGeom prst="roundRect">
            <a:avLst>
              <a:gd name="adj" fmla="val 8346"/>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Content Placeholder 9">
            <a:extLst>
              <a:ext uri="{FF2B5EF4-FFF2-40B4-BE49-F238E27FC236}">
                <a16:creationId xmlns:a16="http://schemas.microsoft.com/office/drawing/2014/main" id="{5DF752C1-F658-E490-B9FA-13A9C793839B}"/>
              </a:ext>
            </a:extLst>
          </p:cNvPr>
          <p:cNvPicPr>
            <a:picLocks noChangeAspect="1"/>
          </p:cNvPicPr>
          <p:nvPr/>
        </p:nvPicPr>
        <p:blipFill>
          <a:blip r:embed="rId5"/>
          <a:stretch>
            <a:fillRect/>
          </a:stretch>
        </p:blipFill>
        <p:spPr>
          <a:xfrm>
            <a:off x="1735983" y="1435353"/>
            <a:ext cx="927645" cy="1209927"/>
          </a:xfrm>
          <a:prstGeom prst="rect">
            <a:avLst/>
          </a:prstGeom>
          <a:ln w="6350">
            <a:solidFill>
              <a:schemeClr val="tx1"/>
            </a:solidFill>
          </a:ln>
          <a:effectLst/>
        </p:spPr>
      </p:pic>
      <p:sp>
        <p:nvSpPr>
          <p:cNvPr id="104" name="TextBox 103">
            <a:extLst>
              <a:ext uri="{FF2B5EF4-FFF2-40B4-BE49-F238E27FC236}">
                <a16:creationId xmlns:a16="http://schemas.microsoft.com/office/drawing/2014/main" id="{CA1AEA1A-EFFD-6B4F-0046-58B0358FF2D5}"/>
              </a:ext>
            </a:extLst>
          </p:cNvPr>
          <p:cNvSpPr txBox="1"/>
          <p:nvPr/>
        </p:nvSpPr>
        <p:spPr>
          <a:xfrm>
            <a:off x="295452" y="1698684"/>
            <a:ext cx="1187103" cy="683264"/>
          </a:xfrm>
          <a:prstGeom prst="rect">
            <a:avLst/>
          </a:prstGeom>
          <a:noFill/>
          <a:ln w="3175">
            <a:noFill/>
          </a:ln>
        </p:spPr>
        <p:txBody>
          <a:bodyPr wrap="square" lIns="0" tIns="18288" rIns="0" bIns="18288">
            <a:spAutoFit/>
          </a:bodyPr>
          <a:lstStyle/>
          <a:p>
            <a:pPr algn="ctr"/>
            <a:r>
              <a:rPr lang="en-US" sz="1400" b="1" dirty="0">
                <a:solidFill>
                  <a:srgbClr val="FFD600"/>
                </a:solidFill>
                <a:latin typeface="Times New Roman" panose="02020603050405020304" pitchFamily="18" charset="0"/>
                <a:cs typeface="Times New Roman" panose="02020603050405020304" pitchFamily="18" charset="0"/>
              </a:rPr>
              <a:t>CSSP Definition Clarification</a:t>
            </a:r>
          </a:p>
        </p:txBody>
      </p:sp>
      <p:sp>
        <p:nvSpPr>
          <p:cNvPr id="106" name="TextBox 105">
            <a:extLst>
              <a:ext uri="{FF2B5EF4-FFF2-40B4-BE49-F238E27FC236}">
                <a16:creationId xmlns:a16="http://schemas.microsoft.com/office/drawing/2014/main" id="{BD963596-736D-FE63-5B2D-99890805EC8F}"/>
              </a:ext>
            </a:extLst>
          </p:cNvPr>
          <p:cNvSpPr txBox="1"/>
          <p:nvPr/>
        </p:nvSpPr>
        <p:spPr>
          <a:xfrm>
            <a:off x="2811564" y="1578651"/>
            <a:ext cx="8217545" cy="923330"/>
          </a:xfrm>
          <a:prstGeom prst="rect">
            <a:avLst/>
          </a:prstGeom>
          <a:noFill/>
        </p:spPr>
        <p:txBody>
          <a:bodyPr wrap="square">
            <a:spAutoFit/>
          </a:bodyPr>
          <a:lstStyle/>
          <a:p>
            <a:r>
              <a:rPr lang="en-US" b="1" dirty="0">
                <a:solidFill>
                  <a:srgbClr val="3BB547"/>
                </a:solidFill>
                <a:latin typeface="Segoe UI" panose="020B0502040204020203" pitchFamily="34" charset="0"/>
                <a:cs typeface="Segoe UI" panose="020B0502040204020203" pitchFamily="34" charset="0"/>
              </a:rPr>
              <a:t>Local Defenders (n): </a:t>
            </a:r>
            <a:r>
              <a:rPr lang="en-US" dirty="0">
                <a:solidFill>
                  <a:schemeClr val="bg1"/>
                </a:solidFill>
                <a:latin typeface="Segoe UI" panose="020B0502040204020203" pitchFamily="34" charset="0"/>
                <a:cs typeface="Segoe UI" panose="020B0502040204020203" pitchFamily="34" charset="0"/>
              </a:rPr>
              <a:t>The engineers, mission owners, and local entities that have direct access, or hands on keyboards, to the information that we are defending and </a:t>
            </a:r>
            <a:r>
              <a:rPr lang="en-US" sz="1800" b="0" i="0" u="none" strike="noStrike" baseline="0" dirty="0">
                <a:solidFill>
                  <a:schemeClr val="bg1"/>
                </a:solidFill>
                <a:latin typeface="Segoe UI" panose="020B0502040204020203" pitchFamily="34" charset="0"/>
                <a:cs typeface="Segoe UI" panose="020B0502040204020203" pitchFamily="34" charset="0"/>
              </a:rPr>
              <a:t>are a critical aspect of any cyber defense team. </a:t>
            </a:r>
            <a:r>
              <a:rPr lang="en-US" sz="1200" dirty="0">
                <a:solidFill>
                  <a:schemeClr val="bg1"/>
                </a:solidFill>
                <a:latin typeface="Segoe UI" panose="020B0502040204020203" pitchFamily="34" charset="0"/>
                <a:cs typeface="Segoe UI" panose="020B0502040204020203" pitchFamily="34" charset="0"/>
              </a:rPr>
              <a:t>[Line 67]</a:t>
            </a:r>
            <a:endParaRPr lang="en-US" dirty="0">
              <a:solidFill>
                <a:schemeClr val="bg1"/>
              </a:solidFill>
              <a:latin typeface="Segoe UI" panose="020B0502040204020203" pitchFamily="34" charset="0"/>
              <a:cs typeface="Segoe UI" panose="020B0502040204020203" pitchFamily="34" charset="0"/>
            </a:endParaRPr>
          </a:p>
        </p:txBody>
      </p:sp>
      <p:sp>
        <p:nvSpPr>
          <p:cNvPr id="107" name="TextBox 106">
            <a:extLst>
              <a:ext uri="{FF2B5EF4-FFF2-40B4-BE49-F238E27FC236}">
                <a16:creationId xmlns:a16="http://schemas.microsoft.com/office/drawing/2014/main" id="{D1E2D006-8EE8-70BC-6658-E4DBBF1F7E5E}"/>
              </a:ext>
            </a:extLst>
          </p:cNvPr>
          <p:cNvSpPr txBox="1"/>
          <p:nvPr/>
        </p:nvSpPr>
        <p:spPr>
          <a:xfrm>
            <a:off x="371387" y="4227978"/>
            <a:ext cx="3568224" cy="21236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Collect, maintain, share all asset and vulnerability information with CSSP.</a:t>
            </a:r>
          </a:p>
          <a:p>
            <a:pPr marL="285750" indent="-285750">
              <a:buFont typeface="Arial" panose="020B0604020202020204" pitchFamily="34" charset="0"/>
              <a:buChar char="•"/>
            </a:pPr>
            <a:r>
              <a:rPr lang="en-US" sz="1200" dirty="0">
                <a:latin typeface="Segoe UI"/>
                <a:cs typeface="Segoe UI"/>
              </a:rPr>
              <a:t>Identify, prioritize and take action on CSSP-provided security posture assessment and data.</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Define adversarial activity using IP address, domain, TTP correlation analysis.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Communicate cybersecurity data and analysis with AO to support decision making.</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Identify and report malware and supporting data to CSSP.</a:t>
            </a:r>
          </a:p>
        </p:txBody>
      </p:sp>
      <p:sp>
        <p:nvSpPr>
          <p:cNvPr id="108" name="TextBox 107">
            <a:extLst>
              <a:ext uri="{FF2B5EF4-FFF2-40B4-BE49-F238E27FC236}">
                <a16:creationId xmlns:a16="http://schemas.microsoft.com/office/drawing/2014/main" id="{8E7FC8EB-9A4B-CBF2-CC8B-0C924C37E992}"/>
              </a:ext>
            </a:extLst>
          </p:cNvPr>
          <p:cNvSpPr txBox="1"/>
          <p:nvPr/>
        </p:nvSpPr>
        <p:spPr>
          <a:xfrm>
            <a:off x="4301842" y="4227978"/>
            <a:ext cx="3421164"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Shared cybersecurity monitoring activities across multiple architectural layers.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Tier 3 Local Network: Local Defenders; Tier 4 App &amp; Data: Primarily Local Defenders. </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Manage/govern commercial entities performing duties.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Provide audit and system logs to CSSPs.</a:t>
            </a:r>
          </a:p>
          <a:p>
            <a:pPr marL="285750" indent="-285750">
              <a:buFont typeface="Arial" panose="020B0604020202020204" pitchFamily="34" charset="0"/>
              <a:buChar char="•"/>
            </a:pPr>
            <a:r>
              <a:rPr lang="en-US" sz="1200" dirty="0">
                <a:latin typeface="Segoe UI"/>
                <a:cs typeface="Segoe UI"/>
              </a:rPr>
              <a:t>Evaluate impact, Implement and status cybersecurity orders.</a:t>
            </a:r>
          </a:p>
        </p:txBody>
      </p:sp>
      <p:sp>
        <p:nvSpPr>
          <p:cNvPr id="109" name="TextBox 108">
            <a:extLst>
              <a:ext uri="{FF2B5EF4-FFF2-40B4-BE49-F238E27FC236}">
                <a16:creationId xmlns:a16="http://schemas.microsoft.com/office/drawing/2014/main" id="{E9067F54-7A7C-2E47-8FEF-401F53F3DBC7}"/>
              </a:ext>
            </a:extLst>
          </p:cNvPr>
          <p:cNvSpPr txBox="1"/>
          <p:nvPr/>
        </p:nvSpPr>
        <p:spPr>
          <a:xfrm>
            <a:off x="539146" y="2846708"/>
            <a:ext cx="10899998" cy="400110"/>
          </a:xfrm>
          <a:prstGeom prst="rect">
            <a:avLst/>
          </a:prstGeom>
          <a:noFill/>
        </p:spPr>
        <p:txBody>
          <a:bodyPr wrap="square">
            <a:spAutoFit/>
          </a:bodyPr>
          <a:lstStyle/>
          <a:p>
            <a:r>
              <a:rPr lang="en-US" sz="2000" b="1" dirty="0">
                <a:solidFill>
                  <a:srgbClr val="1777CF"/>
                </a:solidFill>
                <a:latin typeface="Segoe UI" panose="020B0502040204020203" pitchFamily="34" charset="0"/>
                <a:cs typeface="Segoe UI" panose="020B0502040204020203" pitchFamily="34" charset="0"/>
              </a:rPr>
              <a:t>Local Defender Requirements Clarified</a:t>
            </a:r>
            <a:endParaRPr lang="en-US" sz="2000" dirty="0">
              <a:solidFill>
                <a:srgbClr val="1777CF"/>
              </a:solidFill>
              <a:latin typeface="Segoe UI" panose="020B0502040204020203" pitchFamily="34" charset="0"/>
              <a:cs typeface="Segoe UI" panose="020B0502040204020203" pitchFamily="34" charset="0"/>
            </a:endParaRPr>
          </a:p>
        </p:txBody>
      </p:sp>
      <p:pic>
        <p:nvPicPr>
          <p:cNvPr id="110" name="Picture 109" descr="Shape&#10;&#10;Description automatically generated with low confidence">
            <a:extLst>
              <a:ext uri="{FF2B5EF4-FFF2-40B4-BE49-F238E27FC236}">
                <a16:creationId xmlns:a16="http://schemas.microsoft.com/office/drawing/2014/main" id="{FB9C7004-6704-0B9B-CDC8-C59401469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07" y="3639626"/>
            <a:ext cx="487005" cy="487005"/>
          </a:xfrm>
          <a:prstGeom prst="rect">
            <a:avLst/>
          </a:prstGeom>
        </p:spPr>
      </p:pic>
      <p:pic>
        <p:nvPicPr>
          <p:cNvPr id="111" name="Picture 110" descr="Shape&#10;&#10;Description automatically generated with low confidence">
            <a:extLst>
              <a:ext uri="{FF2B5EF4-FFF2-40B4-BE49-F238E27FC236}">
                <a16:creationId xmlns:a16="http://schemas.microsoft.com/office/drawing/2014/main" id="{728010B7-BD3C-34DB-1A08-7636954D98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9288" y="3586072"/>
            <a:ext cx="594113" cy="594113"/>
          </a:xfrm>
          <a:prstGeom prst="rect">
            <a:avLst/>
          </a:prstGeom>
        </p:spPr>
      </p:pic>
      <p:sp>
        <p:nvSpPr>
          <p:cNvPr id="112" name="TextBox 111">
            <a:extLst>
              <a:ext uri="{FF2B5EF4-FFF2-40B4-BE49-F238E27FC236}">
                <a16:creationId xmlns:a16="http://schemas.microsoft.com/office/drawing/2014/main" id="{C49BB3C8-FB6B-BD9A-4DB4-99602B41DD18}"/>
              </a:ext>
            </a:extLst>
          </p:cNvPr>
          <p:cNvSpPr txBox="1"/>
          <p:nvPr/>
        </p:nvSpPr>
        <p:spPr>
          <a:xfrm>
            <a:off x="1263372" y="3698462"/>
            <a:ext cx="2557359" cy="369332"/>
          </a:xfrm>
          <a:prstGeom prst="rect">
            <a:avLst/>
          </a:prstGeom>
          <a:noFill/>
        </p:spPr>
        <p:txBody>
          <a:bodyPr wrap="square">
            <a:spAutoFit/>
          </a:bodyPr>
          <a:lstStyle/>
          <a:p>
            <a:r>
              <a:rPr lang="en-US" b="1" dirty="0">
                <a:solidFill>
                  <a:srgbClr val="750E5C"/>
                </a:solidFill>
                <a:latin typeface="Segoe UI" panose="020B0502040204020203" pitchFamily="34" charset="0"/>
                <a:cs typeface="Segoe UI" panose="020B0502040204020203" pitchFamily="34" charset="0"/>
              </a:rPr>
              <a:t>Local Response</a:t>
            </a:r>
            <a:endParaRPr lang="en-US" dirty="0">
              <a:solidFill>
                <a:srgbClr val="750E5C"/>
              </a:solidFill>
              <a:latin typeface="Segoe UI" panose="020B0502040204020203" pitchFamily="34" charset="0"/>
              <a:cs typeface="Segoe UI" panose="020B0502040204020203" pitchFamily="34" charset="0"/>
            </a:endParaRPr>
          </a:p>
        </p:txBody>
      </p:sp>
      <p:sp>
        <p:nvSpPr>
          <p:cNvPr id="113" name="TextBox 112">
            <a:extLst>
              <a:ext uri="{FF2B5EF4-FFF2-40B4-BE49-F238E27FC236}">
                <a16:creationId xmlns:a16="http://schemas.microsoft.com/office/drawing/2014/main" id="{C04E2D63-8096-06BB-3A5A-1301CEE2EF39}"/>
              </a:ext>
            </a:extLst>
          </p:cNvPr>
          <p:cNvSpPr txBox="1"/>
          <p:nvPr/>
        </p:nvSpPr>
        <p:spPr>
          <a:xfrm>
            <a:off x="5218262" y="3698462"/>
            <a:ext cx="2344764" cy="369332"/>
          </a:xfrm>
          <a:prstGeom prst="rect">
            <a:avLst/>
          </a:prstGeom>
          <a:noFill/>
        </p:spPr>
        <p:txBody>
          <a:bodyPr wrap="square">
            <a:spAutoFit/>
          </a:bodyPr>
          <a:lstStyle/>
          <a:p>
            <a:r>
              <a:rPr lang="en-US" b="1" dirty="0">
                <a:solidFill>
                  <a:srgbClr val="750E5C"/>
                </a:solidFill>
                <a:latin typeface="Segoe UI" panose="020B0502040204020203" pitchFamily="34" charset="0"/>
                <a:cs typeface="Segoe UI" panose="020B0502040204020203" pitchFamily="34" charset="0"/>
              </a:rPr>
              <a:t>Local Monitoring</a:t>
            </a:r>
            <a:endParaRPr lang="en-US" dirty="0">
              <a:solidFill>
                <a:srgbClr val="750E5C"/>
              </a:solidFill>
              <a:latin typeface="Segoe UI" panose="020B0502040204020203" pitchFamily="34" charset="0"/>
              <a:cs typeface="Segoe UI" panose="020B0502040204020203" pitchFamily="34" charset="0"/>
            </a:endParaRPr>
          </a:p>
        </p:txBody>
      </p:sp>
      <p:sp>
        <p:nvSpPr>
          <p:cNvPr id="114" name="TextBox 113">
            <a:extLst>
              <a:ext uri="{FF2B5EF4-FFF2-40B4-BE49-F238E27FC236}">
                <a16:creationId xmlns:a16="http://schemas.microsoft.com/office/drawing/2014/main" id="{47BC6892-4F51-3ACC-0212-BD92C4F49AC3}"/>
              </a:ext>
            </a:extLst>
          </p:cNvPr>
          <p:cNvSpPr txBox="1"/>
          <p:nvPr/>
        </p:nvSpPr>
        <p:spPr>
          <a:xfrm>
            <a:off x="9111885" y="3698462"/>
            <a:ext cx="2180488" cy="369332"/>
          </a:xfrm>
          <a:prstGeom prst="rect">
            <a:avLst/>
          </a:prstGeom>
          <a:noFill/>
        </p:spPr>
        <p:txBody>
          <a:bodyPr wrap="square">
            <a:spAutoFit/>
          </a:bodyPr>
          <a:lstStyle/>
          <a:p>
            <a:r>
              <a:rPr lang="en-US" b="1" dirty="0">
                <a:solidFill>
                  <a:srgbClr val="750E5C"/>
                </a:solidFill>
                <a:latin typeface="Segoe UI" panose="020B0502040204020203" pitchFamily="34" charset="0"/>
                <a:cs typeface="Segoe UI" panose="020B0502040204020203" pitchFamily="34" charset="0"/>
              </a:rPr>
              <a:t>Reporting</a:t>
            </a:r>
            <a:endParaRPr lang="en-US" dirty="0">
              <a:solidFill>
                <a:srgbClr val="750E5C"/>
              </a:solidFill>
              <a:latin typeface="Segoe UI" panose="020B0502040204020203" pitchFamily="34" charset="0"/>
              <a:cs typeface="Segoe UI" panose="020B0502040204020203" pitchFamily="34" charset="0"/>
            </a:endParaRPr>
          </a:p>
        </p:txBody>
      </p:sp>
      <p:pic>
        <p:nvPicPr>
          <p:cNvPr id="115" name="Picture 114" descr="Shape&#10;&#10;Description automatically generated with low confidence">
            <a:extLst>
              <a:ext uri="{FF2B5EF4-FFF2-40B4-BE49-F238E27FC236}">
                <a16:creationId xmlns:a16="http://schemas.microsoft.com/office/drawing/2014/main" id="{EF9C9A66-AB3C-14E6-F85F-A28AA42689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2728" y="3628687"/>
            <a:ext cx="508882" cy="508882"/>
          </a:xfrm>
          <a:prstGeom prst="rect">
            <a:avLst/>
          </a:prstGeom>
        </p:spPr>
      </p:pic>
      <p:sp>
        <p:nvSpPr>
          <p:cNvPr id="116" name="TextBox 115">
            <a:extLst>
              <a:ext uri="{FF2B5EF4-FFF2-40B4-BE49-F238E27FC236}">
                <a16:creationId xmlns:a16="http://schemas.microsoft.com/office/drawing/2014/main" id="{A3D77982-2579-A6A3-C7D0-4620933D677A}"/>
              </a:ext>
            </a:extLst>
          </p:cNvPr>
          <p:cNvSpPr txBox="1"/>
          <p:nvPr/>
        </p:nvSpPr>
        <p:spPr>
          <a:xfrm>
            <a:off x="8171919" y="4227978"/>
            <a:ext cx="3421164" cy="212365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Collaborate with CSSP to share cyberspace incident-related information.</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Monitor insider threat thresholds and report as needed.</a:t>
            </a:r>
          </a:p>
          <a:p>
            <a:pPr marL="285750" indent="-285750">
              <a:buFont typeface="Arial" panose="020B0604020202020204" pitchFamily="34" charset="0"/>
              <a:buChar char="•"/>
            </a:pPr>
            <a:r>
              <a:rPr lang="en-US" sz="1200" dirty="0">
                <a:latin typeface="Segoe UI"/>
                <a:cs typeface="Segoe UI"/>
              </a:rPr>
              <a:t>Verify, validate and articulate the operational impact of incidents. </a:t>
            </a:r>
            <a:endParaRPr lang="en-US" sz="12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Implement passive countermeasures where feasible and notify the CSSP. </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Retain all incident artifacts and documentation in accordance with disposition schedule.</a:t>
            </a:r>
          </a:p>
        </p:txBody>
      </p:sp>
      <p:sp>
        <p:nvSpPr>
          <p:cNvPr id="119" name="TextBox 118">
            <a:extLst>
              <a:ext uri="{FF2B5EF4-FFF2-40B4-BE49-F238E27FC236}">
                <a16:creationId xmlns:a16="http://schemas.microsoft.com/office/drawing/2014/main" id="{621D2E6D-77B7-EB86-D80F-597FA52F622D}"/>
              </a:ext>
            </a:extLst>
          </p:cNvPr>
          <p:cNvSpPr txBox="1"/>
          <p:nvPr/>
        </p:nvSpPr>
        <p:spPr>
          <a:xfrm rot="20700219">
            <a:off x="7160503" y="715958"/>
            <a:ext cx="2698426" cy="646331"/>
          </a:xfrm>
          <a:prstGeom prst="rect">
            <a:avLst/>
          </a:prstGeom>
          <a:noFill/>
        </p:spPr>
        <p:txBody>
          <a:bodyPr wrap="square" rtlCol="0">
            <a:spAutoFit/>
          </a:bodyPr>
          <a:lstStyle/>
          <a:p>
            <a:pPr algn="ctr"/>
            <a:r>
              <a:rPr lang="en-US" dirty="0">
                <a:solidFill>
                  <a:srgbClr val="3BB547"/>
                </a:solidFill>
                <a:latin typeface="Aquire" pitchFamily="50" charset="0"/>
              </a:rPr>
              <a:t>Hands on</a:t>
            </a:r>
          </a:p>
          <a:p>
            <a:pPr algn="ctr"/>
            <a:r>
              <a:rPr lang="en-US" dirty="0">
                <a:solidFill>
                  <a:srgbClr val="3BB547"/>
                </a:solidFill>
                <a:latin typeface="Aquire" pitchFamily="50" charset="0"/>
              </a:rPr>
              <a:t>keyboard krew</a:t>
            </a:r>
          </a:p>
        </p:txBody>
      </p:sp>
      <p:cxnSp>
        <p:nvCxnSpPr>
          <p:cNvPr id="121" name="Straight Arrow Connector 120">
            <a:extLst>
              <a:ext uri="{FF2B5EF4-FFF2-40B4-BE49-F238E27FC236}">
                <a16:creationId xmlns:a16="http://schemas.microsoft.com/office/drawing/2014/main" id="{986F38C2-FE44-7FCF-C967-0065DC38CD12}"/>
              </a:ext>
            </a:extLst>
          </p:cNvPr>
          <p:cNvCxnSpPr/>
          <p:nvPr/>
        </p:nvCxnSpPr>
        <p:spPr>
          <a:xfrm flipH="1">
            <a:off x="6390644" y="1062748"/>
            <a:ext cx="3420106" cy="914007"/>
          </a:xfrm>
          <a:prstGeom prst="straightConnector1">
            <a:avLst/>
          </a:prstGeom>
          <a:ln w="28575">
            <a:solidFill>
              <a:srgbClr val="3BB5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18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8443F5FB-7E58-9601-6839-F6BBF0F83B6B}"/>
              </a:ext>
            </a:extLst>
          </p:cNvPr>
          <p:cNvPicPr>
            <a:picLocks noChangeAspect="1"/>
          </p:cNvPicPr>
          <p:nvPr/>
        </p:nvPicPr>
        <p:blipFill>
          <a:blip r:embed="rId5"/>
          <a:stretch>
            <a:fillRect/>
          </a:stretch>
        </p:blipFill>
        <p:spPr>
          <a:xfrm>
            <a:off x="398555" y="1866148"/>
            <a:ext cx="11394889" cy="4625044"/>
          </a:xfrm>
          <a:prstGeom prst="rect">
            <a:avLst/>
          </a:prstGeom>
        </p:spPr>
      </p:pic>
      <p:sp>
        <p:nvSpPr>
          <p:cNvPr id="6" name="Rectangle: Rounded Corners 5">
            <a:extLst>
              <a:ext uri="{FF2B5EF4-FFF2-40B4-BE49-F238E27FC236}">
                <a16:creationId xmlns:a16="http://schemas.microsoft.com/office/drawing/2014/main" id="{CA6A7C2C-1A1E-382E-1C92-3DD95126F884}"/>
              </a:ext>
            </a:extLst>
          </p:cNvPr>
          <p:cNvSpPr/>
          <p:nvPr/>
        </p:nvSpPr>
        <p:spPr>
          <a:xfrm>
            <a:off x="1970666" y="3487100"/>
            <a:ext cx="4052196" cy="677059"/>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Without Transition Funding</a:t>
            </a:r>
          </a:p>
          <a:p>
            <a:pPr algn="ctr"/>
            <a:r>
              <a:rPr lang="en-US" dirty="0"/>
              <a:t>7.5 Years </a:t>
            </a:r>
          </a:p>
        </p:txBody>
      </p:sp>
      <p:sp>
        <p:nvSpPr>
          <p:cNvPr id="7" name="Arrow: Down 6">
            <a:extLst>
              <a:ext uri="{FF2B5EF4-FFF2-40B4-BE49-F238E27FC236}">
                <a16:creationId xmlns:a16="http://schemas.microsoft.com/office/drawing/2014/main" id="{B28377F4-60E4-9981-445C-2D63F9B61D7B}"/>
              </a:ext>
            </a:extLst>
          </p:cNvPr>
          <p:cNvSpPr/>
          <p:nvPr/>
        </p:nvSpPr>
        <p:spPr>
          <a:xfrm rot="10800000">
            <a:off x="2039678" y="3362325"/>
            <a:ext cx="671809" cy="67706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0383315-948C-14AE-A15C-17F5C10013F4}"/>
              </a:ext>
            </a:extLst>
          </p:cNvPr>
          <p:cNvSpPr/>
          <p:nvPr/>
        </p:nvSpPr>
        <p:spPr>
          <a:xfrm>
            <a:off x="6634680" y="3487100"/>
            <a:ext cx="4052196" cy="677059"/>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Transition Funding</a:t>
            </a:r>
          </a:p>
          <a:p>
            <a:pPr algn="ctr"/>
            <a:r>
              <a:rPr lang="en-US" dirty="0"/>
              <a:t>3 Years </a:t>
            </a:r>
          </a:p>
        </p:txBody>
      </p:sp>
      <p:sp>
        <p:nvSpPr>
          <p:cNvPr id="9" name="Arrow: Down 8">
            <a:extLst>
              <a:ext uri="{FF2B5EF4-FFF2-40B4-BE49-F238E27FC236}">
                <a16:creationId xmlns:a16="http://schemas.microsoft.com/office/drawing/2014/main" id="{43BBB7DB-C037-A213-EBE9-FC0DB98D9446}"/>
              </a:ext>
            </a:extLst>
          </p:cNvPr>
          <p:cNvSpPr/>
          <p:nvPr/>
        </p:nvSpPr>
        <p:spPr>
          <a:xfrm>
            <a:off x="10197391" y="3568742"/>
            <a:ext cx="671809" cy="67706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2EAB99-68F6-1B2D-81B4-16A9A934E5E4}"/>
              </a:ext>
            </a:extLst>
          </p:cNvPr>
          <p:cNvSpPr txBox="1"/>
          <p:nvPr/>
        </p:nvSpPr>
        <p:spPr>
          <a:xfrm>
            <a:off x="176568" y="1367581"/>
            <a:ext cx="9527326" cy="369332"/>
          </a:xfrm>
          <a:prstGeom prst="rect">
            <a:avLst/>
          </a:prstGeom>
          <a:noFill/>
        </p:spPr>
        <p:txBody>
          <a:bodyPr wrap="square">
            <a:spAutoFit/>
          </a:bodyPr>
          <a:lstStyle/>
          <a:p>
            <a:pPr lvl="1"/>
            <a:r>
              <a:rPr lang="en-US" dirty="0">
                <a:solidFill>
                  <a:schemeClr val="bg1"/>
                </a:solidFill>
              </a:rPr>
              <a:t>When will </a:t>
            </a:r>
            <a:r>
              <a:rPr lang="en-US" dirty="0" err="1">
                <a:solidFill>
                  <a:schemeClr val="bg1"/>
                </a:solidFill>
              </a:rPr>
              <a:t>NBHDw</a:t>
            </a:r>
            <a:r>
              <a:rPr lang="en-US" dirty="0">
                <a:solidFill>
                  <a:schemeClr val="bg1"/>
                </a:solidFill>
              </a:rPr>
              <a:t> happen? Transition funding will help reduce overall schedule by 4.5 years. </a:t>
            </a:r>
          </a:p>
        </p:txBody>
      </p:sp>
    </p:spTree>
    <p:extLst>
      <p:ext uri="{BB962C8B-B14F-4D97-AF65-F5344CB8AC3E}">
        <p14:creationId xmlns:p14="http://schemas.microsoft.com/office/powerpoint/2010/main" val="106273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4" name="Picture 43">
            <a:extLst>
              <a:ext uri="{FF2B5EF4-FFF2-40B4-BE49-F238E27FC236}">
                <a16:creationId xmlns:a16="http://schemas.microsoft.com/office/drawing/2014/main" id="{B5ABCEAE-108D-8D9F-A765-CE82885E08BD}"/>
              </a:ext>
            </a:extLst>
          </p:cNvPr>
          <p:cNvPicPr>
            <a:picLocks noChangeAspect="1"/>
          </p:cNvPicPr>
          <p:nvPr/>
        </p:nvPicPr>
        <p:blipFill>
          <a:blip r:embed="rId5"/>
          <a:stretch>
            <a:fillRect/>
          </a:stretch>
        </p:blipFill>
        <p:spPr>
          <a:xfrm>
            <a:off x="1228270" y="1402872"/>
            <a:ext cx="9735460" cy="5117429"/>
          </a:xfrm>
          <a:prstGeom prst="rect">
            <a:avLst/>
          </a:prstGeom>
        </p:spPr>
      </p:pic>
    </p:spTree>
    <p:extLst>
      <p:ext uri="{BB962C8B-B14F-4D97-AF65-F5344CB8AC3E}">
        <p14:creationId xmlns:p14="http://schemas.microsoft.com/office/powerpoint/2010/main" val="348590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0029467B-5971-E16B-071B-710360A0B970}"/>
              </a:ext>
            </a:extLst>
          </p:cNvPr>
          <p:cNvPicPr>
            <a:picLocks noChangeAspect="1"/>
          </p:cNvPicPr>
          <p:nvPr/>
        </p:nvPicPr>
        <p:blipFill>
          <a:blip r:embed="rId5"/>
          <a:stretch>
            <a:fillRect/>
          </a:stretch>
        </p:blipFill>
        <p:spPr>
          <a:xfrm>
            <a:off x="3190875" y="942975"/>
            <a:ext cx="5562600" cy="5562600"/>
          </a:xfrm>
          <a:prstGeom prst="rect">
            <a:avLst/>
          </a:prstGeom>
        </p:spPr>
      </p:pic>
      <p:sp>
        <p:nvSpPr>
          <p:cNvPr id="11" name="Rectangle: Rounded Corners 10">
            <a:extLst>
              <a:ext uri="{FF2B5EF4-FFF2-40B4-BE49-F238E27FC236}">
                <a16:creationId xmlns:a16="http://schemas.microsoft.com/office/drawing/2014/main" id="{520737C8-2256-2984-615E-D6B176FD8D97}"/>
              </a:ext>
            </a:extLst>
          </p:cNvPr>
          <p:cNvSpPr/>
          <p:nvPr/>
        </p:nvSpPr>
        <p:spPr>
          <a:xfrm>
            <a:off x="750047" y="1944594"/>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Data Product Catalog</a:t>
            </a:r>
          </a:p>
        </p:txBody>
      </p:sp>
      <p:cxnSp>
        <p:nvCxnSpPr>
          <p:cNvPr id="13" name="Straight Connector 12">
            <a:extLst>
              <a:ext uri="{FF2B5EF4-FFF2-40B4-BE49-F238E27FC236}">
                <a16:creationId xmlns:a16="http://schemas.microsoft.com/office/drawing/2014/main" id="{232FD0AE-AC73-5584-FE91-995D11536F5B}"/>
              </a:ext>
            </a:extLst>
          </p:cNvPr>
          <p:cNvCxnSpPr>
            <a:stCxn id="11" idx="3"/>
          </p:cNvCxnSpPr>
          <p:nvPr/>
        </p:nvCxnSpPr>
        <p:spPr>
          <a:xfrm>
            <a:off x="2578847" y="2463707"/>
            <a:ext cx="2926603" cy="308068"/>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489BDCA-F5E9-257C-81EE-E328CD9BCA65}"/>
              </a:ext>
            </a:extLst>
          </p:cNvPr>
          <p:cNvSpPr/>
          <p:nvPr/>
        </p:nvSpPr>
        <p:spPr>
          <a:xfrm>
            <a:off x="750047" y="3460563"/>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User Data &amp; Collab. Services</a:t>
            </a:r>
          </a:p>
        </p:txBody>
      </p:sp>
      <p:cxnSp>
        <p:nvCxnSpPr>
          <p:cNvPr id="15" name="Straight Connector 14">
            <a:extLst>
              <a:ext uri="{FF2B5EF4-FFF2-40B4-BE49-F238E27FC236}">
                <a16:creationId xmlns:a16="http://schemas.microsoft.com/office/drawing/2014/main" id="{89EF193A-942B-7802-0AED-EFC88FAEA77B}"/>
              </a:ext>
            </a:extLst>
          </p:cNvPr>
          <p:cNvCxnSpPr>
            <a:cxnSpLocks/>
            <a:stCxn id="14" idx="3"/>
          </p:cNvCxnSpPr>
          <p:nvPr/>
        </p:nvCxnSpPr>
        <p:spPr>
          <a:xfrm flipV="1">
            <a:off x="2578847" y="3506694"/>
            <a:ext cx="2926603" cy="472982"/>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CB1D8F7-715C-7189-86C7-36B00D282ACC}"/>
              </a:ext>
            </a:extLst>
          </p:cNvPr>
          <p:cNvSpPr/>
          <p:nvPr/>
        </p:nvSpPr>
        <p:spPr>
          <a:xfrm>
            <a:off x="750047" y="4976532"/>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Data Product Orchestration</a:t>
            </a:r>
          </a:p>
        </p:txBody>
      </p:sp>
      <p:cxnSp>
        <p:nvCxnSpPr>
          <p:cNvPr id="18" name="Straight Connector 17">
            <a:extLst>
              <a:ext uri="{FF2B5EF4-FFF2-40B4-BE49-F238E27FC236}">
                <a16:creationId xmlns:a16="http://schemas.microsoft.com/office/drawing/2014/main" id="{6F31FCC4-959A-1A9D-FE50-B7C2732A1E44}"/>
              </a:ext>
            </a:extLst>
          </p:cNvPr>
          <p:cNvCxnSpPr>
            <a:cxnSpLocks/>
            <a:stCxn id="17" idx="3"/>
          </p:cNvCxnSpPr>
          <p:nvPr/>
        </p:nvCxnSpPr>
        <p:spPr>
          <a:xfrm flipV="1">
            <a:off x="2578847" y="5233707"/>
            <a:ext cx="2593228" cy="261938"/>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295F9F92-3074-DA91-602B-970E13842BE5}"/>
              </a:ext>
            </a:extLst>
          </p:cNvPr>
          <p:cNvSpPr/>
          <p:nvPr/>
        </p:nvSpPr>
        <p:spPr>
          <a:xfrm>
            <a:off x="9610344" y="1944594"/>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Computational Governance</a:t>
            </a:r>
          </a:p>
        </p:txBody>
      </p:sp>
      <p:cxnSp>
        <p:nvCxnSpPr>
          <p:cNvPr id="20" name="Straight Connector 19">
            <a:extLst>
              <a:ext uri="{FF2B5EF4-FFF2-40B4-BE49-F238E27FC236}">
                <a16:creationId xmlns:a16="http://schemas.microsoft.com/office/drawing/2014/main" id="{6359A9D8-2176-641B-9C1B-B72240C04B7E}"/>
              </a:ext>
            </a:extLst>
          </p:cNvPr>
          <p:cNvCxnSpPr>
            <a:cxnSpLocks/>
            <a:endCxn id="19" idx="1"/>
          </p:cNvCxnSpPr>
          <p:nvPr/>
        </p:nvCxnSpPr>
        <p:spPr>
          <a:xfrm flipV="1">
            <a:off x="6858000" y="2463707"/>
            <a:ext cx="2752344" cy="965293"/>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0C7FF8F-AD38-371F-8D08-F84EDC9A4F98}"/>
              </a:ext>
            </a:extLst>
          </p:cNvPr>
          <p:cNvSpPr/>
          <p:nvPr/>
        </p:nvSpPr>
        <p:spPr>
          <a:xfrm>
            <a:off x="9610344" y="3460563"/>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API Broker Services</a:t>
            </a:r>
          </a:p>
        </p:txBody>
      </p:sp>
      <p:cxnSp>
        <p:nvCxnSpPr>
          <p:cNvPr id="23" name="Straight Connector 22">
            <a:extLst>
              <a:ext uri="{FF2B5EF4-FFF2-40B4-BE49-F238E27FC236}">
                <a16:creationId xmlns:a16="http://schemas.microsoft.com/office/drawing/2014/main" id="{10760B4B-F76F-A657-00BF-215A8EBD2873}"/>
              </a:ext>
            </a:extLst>
          </p:cNvPr>
          <p:cNvCxnSpPr>
            <a:cxnSpLocks/>
            <a:endCxn id="22" idx="1"/>
          </p:cNvCxnSpPr>
          <p:nvPr/>
        </p:nvCxnSpPr>
        <p:spPr>
          <a:xfrm>
            <a:off x="6614757" y="3851720"/>
            <a:ext cx="2995587" cy="127956"/>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ED07DB9-A2E5-43AC-E924-2230E9AC3C2E}"/>
              </a:ext>
            </a:extLst>
          </p:cNvPr>
          <p:cNvSpPr/>
          <p:nvPr/>
        </p:nvSpPr>
        <p:spPr>
          <a:xfrm>
            <a:off x="9577436" y="4976532"/>
            <a:ext cx="1828800" cy="1038225"/>
          </a:xfrm>
          <a:prstGeom prst="roundRect">
            <a:avLst/>
          </a:prstGeom>
          <a:solidFill>
            <a:schemeClr val="bg1"/>
          </a:solidFill>
          <a:ln w="57150">
            <a:solidFill>
              <a:srgbClr val="3BB5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BB547"/>
                </a:solidFill>
              </a:rPr>
              <a:t>&lt;TBD&gt;.army.mil</a:t>
            </a:r>
          </a:p>
        </p:txBody>
      </p:sp>
      <p:cxnSp>
        <p:nvCxnSpPr>
          <p:cNvPr id="25" name="Straight Connector 24">
            <a:extLst>
              <a:ext uri="{FF2B5EF4-FFF2-40B4-BE49-F238E27FC236}">
                <a16:creationId xmlns:a16="http://schemas.microsoft.com/office/drawing/2014/main" id="{D52E8525-9E17-F7B2-BFA4-B4F57E6F6CE7}"/>
              </a:ext>
            </a:extLst>
          </p:cNvPr>
          <p:cNvCxnSpPr>
            <a:cxnSpLocks/>
            <a:endCxn id="24" idx="1"/>
          </p:cNvCxnSpPr>
          <p:nvPr/>
        </p:nvCxnSpPr>
        <p:spPr>
          <a:xfrm>
            <a:off x="6614757" y="3851720"/>
            <a:ext cx="2962679" cy="1643925"/>
          </a:xfrm>
          <a:prstGeom prst="line">
            <a:avLst/>
          </a:prstGeom>
          <a:ln w="57150">
            <a:solidFill>
              <a:srgbClr val="3BB5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38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1017-61BA-1A04-4630-958B256F0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9256" y="556652"/>
            <a:ext cx="1389888" cy="474748"/>
          </a:xfrm>
          <a:prstGeom prst="rect">
            <a:avLst/>
          </a:prstGeom>
        </p:spPr>
      </p:pic>
      <p:pic>
        <p:nvPicPr>
          <p:cNvPr id="3" name="Picture 2">
            <a:extLst>
              <a:ext uri="{FF2B5EF4-FFF2-40B4-BE49-F238E27FC236}">
                <a16:creationId xmlns:a16="http://schemas.microsoft.com/office/drawing/2014/main" id="{E6E2ACB6-C8D0-0BF6-331F-F750F508A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168" y="366808"/>
            <a:ext cx="684400" cy="854437"/>
          </a:xfrm>
          <a:prstGeom prst="rect">
            <a:avLst/>
          </a:prstGeom>
        </p:spPr>
      </p:pic>
      <p:sp>
        <p:nvSpPr>
          <p:cNvPr id="4" name="TextBox 3">
            <a:extLst>
              <a:ext uri="{FF2B5EF4-FFF2-40B4-BE49-F238E27FC236}">
                <a16:creationId xmlns:a16="http://schemas.microsoft.com/office/drawing/2014/main" id="{D188A382-9B54-4F21-9DDB-9265ED4CD5CD}"/>
              </a:ext>
            </a:extLst>
          </p:cNvPr>
          <p:cNvSpPr txBox="1"/>
          <p:nvPr/>
        </p:nvSpPr>
        <p:spPr>
          <a:xfrm>
            <a:off x="1664447" y="474756"/>
            <a:ext cx="6446520" cy="1856232"/>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5000"/>
              </a:lnSpc>
              <a:spcBef>
                <a:spcPts val="1000"/>
              </a:spcBef>
              <a:spcAft>
                <a:spcPts val="0"/>
              </a:spcAft>
              <a:buClrTx/>
              <a:buSzPct val="100000"/>
              <a:buFontTx/>
              <a:buNone/>
              <a:tabLst/>
              <a:defRPr/>
            </a:pPr>
            <a: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t>CIO</a:t>
            </a:r>
            <a:br>
              <a:rPr kumimoji="0" lang="en-US" sz="3200" b="0" i="0" u="none" strike="noStrike" kern="1200" cap="none" spc="0" normalizeH="0" baseline="0" noProof="0" dirty="0">
                <a:ln>
                  <a:noFill/>
                </a:ln>
                <a:solidFill>
                  <a:srgbClr val="FFCC01"/>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7A6EA9D-57BC-8CAB-67B5-1CB133EE42BB}"/>
              </a:ext>
            </a:extLst>
          </p:cNvPr>
          <p:cNvSpPr txBox="1"/>
          <p:nvPr/>
        </p:nvSpPr>
        <p:spPr>
          <a:xfrm>
            <a:off x="946094" y="1667064"/>
            <a:ext cx="10574132" cy="830997"/>
          </a:xfrm>
          <a:prstGeom prst="rect">
            <a:avLst/>
          </a:prstGeom>
          <a:noFill/>
        </p:spPr>
        <p:txBody>
          <a:bodyPr wrap="square" lIns="91440" tIns="45720" rIns="91440" bIns="45720" anchor="t">
            <a:spAutoFit/>
          </a:bodyPr>
          <a:lstStyle/>
          <a:p>
            <a:r>
              <a:rPr lang="en-US" sz="2400" b="1" dirty="0">
                <a:solidFill>
                  <a:schemeClr val="bg1"/>
                </a:solidFill>
                <a:latin typeface="Segoe UI"/>
                <a:cs typeface="Segoe UI"/>
              </a:rPr>
              <a:t>As the PEO for PEO EIS, I need a </a:t>
            </a:r>
            <a:r>
              <a:rPr lang="en-US" sz="2400" b="1" dirty="0">
                <a:solidFill>
                  <a:srgbClr val="1777CF"/>
                </a:solidFill>
                <a:latin typeface="Segoe UI"/>
                <a:cs typeface="Segoe UI"/>
              </a:rPr>
              <a:t>DSO suite </a:t>
            </a:r>
            <a:r>
              <a:rPr lang="en-US" sz="2400" b="1" dirty="0">
                <a:solidFill>
                  <a:schemeClr val="bg1"/>
                </a:solidFill>
                <a:latin typeface="Segoe UI"/>
                <a:cs typeface="Segoe UI"/>
              </a:rPr>
              <a:t>of capabilities that will provide </a:t>
            </a:r>
            <a:r>
              <a:rPr lang="en-US" sz="2400" b="1" dirty="0">
                <a:solidFill>
                  <a:srgbClr val="FFD600"/>
                </a:solidFill>
                <a:latin typeface="Segoe UI"/>
                <a:cs typeface="Segoe UI"/>
              </a:rPr>
              <a:t>transparency, trust </a:t>
            </a:r>
            <a:r>
              <a:rPr lang="en-US" sz="2400" b="1" dirty="0">
                <a:solidFill>
                  <a:schemeClr val="bg1"/>
                </a:solidFill>
                <a:latin typeface="Segoe UI"/>
                <a:cs typeface="Segoe UI"/>
              </a:rPr>
              <a:t>and </a:t>
            </a:r>
            <a:r>
              <a:rPr lang="en-US" sz="2400" b="1" dirty="0">
                <a:solidFill>
                  <a:srgbClr val="FFD600"/>
                </a:solidFill>
                <a:latin typeface="Segoe UI"/>
                <a:cs typeface="Segoe UI"/>
              </a:rPr>
              <a:t>reliability</a:t>
            </a:r>
            <a:r>
              <a:rPr lang="en-US" sz="2400" b="1" dirty="0">
                <a:solidFill>
                  <a:schemeClr val="bg1"/>
                </a:solidFill>
                <a:latin typeface="Segoe UI"/>
                <a:cs typeface="Segoe UI"/>
              </a:rPr>
              <a:t> to software delivery. </a:t>
            </a:r>
            <a:endParaRPr lang="en-US" sz="2400" dirty="0">
              <a:solidFill>
                <a:schemeClr val="bg1"/>
              </a:solidFill>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47F4F893-3000-D02F-860F-8DFF0FA95FFD}"/>
              </a:ext>
            </a:extLst>
          </p:cNvPr>
          <p:cNvCxnSpPr>
            <a:cxnSpLocks/>
          </p:cNvCxnSpPr>
          <p:nvPr/>
        </p:nvCxnSpPr>
        <p:spPr>
          <a:xfrm>
            <a:off x="2400270" y="3571875"/>
            <a:ext cx="0" cy="1743075"/>
          </a:xfrm>
          <a:prstGeom prst="line">
            <a:avLst/>
          </a:prstGeom>
          <a:ln w="28575">
            <a:solidFill>
              <a:srgbClr val="750E5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CC1824-D91B-FC2F-1641-5C1BE16A6C8C}"/>
              </a:ext>
            </a:extLst>
          </p:cNvPr>
          <p:cNvCxnSpPr>
            <a:cxnSpLocks/>
          </p:cNvCxnSpPr>
          <p:nvPr/>
        </p:nvCxnSpPr>
        <p:spPr>
          <a:xfrm>
            <a:off x="4804824" y="3571875"/>
            <a:ext cx="0" cy="1743075"/>
          </a:xfrm>
          <a:prstGeom prst="line">
            <a:avLst/>
          </a:prstGeom>
          <a:ln w="28575">
            <a:solidFill>
              <a:srgbClr val="750E5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74362E-89E9-707C-F78D-49B4A2D89A22}"/>
              </a:ext>
            </a:extLst>
          </p:cNvPr>
          <p:cNvCxnSpPr>
            <a:cxnSpLocks/>
          </p:cNvCxnSpPr>
          <p:nvPr/>
        </p:nvCxnSpPr>
        <p:spPr>
          <a:xfrm>
            <a:off x="7209378" y="3571875"/>
            <a:ext cx="0" cy="1743075"/>
          </a:xfrm>
          <a:prstGeom prst="line">
            <a:avLst/>
          </a:prstGeom>
          <a:ln w="28575">
            <a:solidFill>
              <a:srgbClr val="750E5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21494A-55D8-A164-44B3-2FC2F6C14FEE}"/>
              </a:ext>
            </a:extLst>
          </p:cNvPr>
          <p:cNvSpPr txBox="1"/>
          <p:nvPr/>
        </p:nvSpPr>
        <p:spPr>
          <a:xfrm>
            <a:off x="107040" y="3133725"/>
            <a:ext cx="2181906" cy="2308324"/>
          </a:xfrm>
          <a:prstGeom prst="rect">
            <a:avLst/>
          </a:prstGeom>
          <a:noFill/>
        </p:spPr>
        <p:txBody>
          <a:bodyPr wrap="square">
            <a:spAutoFit/>
          </a:bodyPr>
          <a:lstStyle/>
          <a:p>
            <a:pPr algn="ctr"/>
            <a:r>
              <a:rPr lang="en-US" sz="2000" b="1" dirty="0">
                <a:solidFill>
                  <a:srgbClr val="3BB547"/>
                </a:solidFill>
                <a:latin typeface="Segoe UI" panose="020B0502040204020203" pitchFamily="34" charset="0"/>
                <a:cs typeface="Segoe UI" panose="020B0502040204020203" pitchFamily="34" charset="0"/>
              </a:rPr>
              <a:t>Agile Project Management</a:t>
            </a:r>
          </a:p>
          <a:p>
            <a:pPr algn="ctr"/>
            <a:endParaRPr lang="en-US" sz="2000" b="1" dirty="0">
              <a:solidFill>
                <a:srgbClr val="1777CF"/>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Easy Org Structure Aggregation</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New ASA(ALT) Agile Metrics</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Risk </a:t>
            </a:r>
            <a:r>
              <a:rPr lang="en-US" sz="1400" b="1" dirty="0" err="1">
                <a:solidFill>
                  <a:schemeClr val="bg1"/>
                </a:solidFill>
                <a:latin typeface="Segoe UI" panose="020B0502040204020203" pitchFamily="34" charset="0"/>
                <a:cs typeface="Segoe UI" panose="020B0502040204020203" pitchFamily="34" charset="0"/>
              </a:rPr>
              <a:t>Mgmt</a:t>
            </a:r>
            <a:endParaRPr lang="en-US" sz="14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Config/</a:t>
            </a:r>
            <a:r>
              <a:rPr lang="en-US" sz="1400" b="1" dirty="0" err="1">
                <a:solidFill>
                  <a:schemeClr val="bg1"/>
                </a:solidFill>
                <a:latin typeface="Segoe UI" panose="020B0502040204020203" pitchFamily="34" charset="0"/>
                <a:cs typeface="Segoe UI" panose="020B0502040204020203" pitchFamily="34" charset="0"/>
              </a:rPr>
              <a:t>Chg</a:t>
            </a:r>
            <a:r>
              <a:rPr lang="en-US" sz="1400" b="1" dirty="0">
                <a:solidFill>
                  <a:schemeClr val="bg1"/>
                </a:solidFill>
                <a:latin typeface="Segoe UI" panose="020B0502040204020203" pitchFamily="34" charset="0"/>
                <a:cs typeface="Segoe UI" panose="020B0502040204020203" pitchFamily="34" charset="0"/>
              </a:rPr>
              <a:t> </a:t>
            </a:r>
            <a:r>
              <a:rPr lang="en-US" sz="1400" b="1" dirty="0" err="1">
                <a:solidFill>
                  <a:schemeClr val="bg1"/>
                </a:solidFill>
                <a:latin typeface="Segoe UI" panose="020B0502040204020203" pitchFamily="34" charset="0"/>
                <a:cs typeface="Segoe UI" panose="020B0502040204020203" pitchFamily="34" charset="0"/>
              </a:rPr>
              <a:t>Mgmt</a:t>
            </a:r>
            <a:endParaRPr lang="en-US" sz="1400" dirty="0">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754F0548-1638-0179-2124-514598B7DF4A}"/>
              </a:ext>
            </a:extLst>
          </p:cNvPr>
          <p:cNvSpPr txBox="1"/>
          <p:nvPr/>
        </p:nvSpPr>
        <p:spPr>
          <a:xfrm>
            <a:off x="2511594" y="3133725"/>
            <a:ext cx="2181906" cy="2523768"/>
          </a:xfrm>
          <a:prstGeom prst="rect">
            <a:avLst/>
          </a:prstGeom>
          <a:noFill/>
        </p:spPr>
        <p:txBody>
          <a:bodyPr wrap="square">
            <a:spAutoFit/>
          </a:bodyPr>
          <a:lstStyle/>
          <a:p>
            <a:pPr algn="ctr"/>
            <a:r>
              <a:rPr lang="en-US" sz="2000" b="1" dirty="0">
                <a:solidFill>
                  <a:srgbClr val="3BB547"/>
                </a:solidFill>
                <a:latin typeface="Segoe UI" panose="020B0502040204020203" pitchFamily="34" charset="0"/>
                <a:cs typeface="Segoe UI" panose="020B0502040204020203" pitchFamily="34" charset="0"/>
              </a:rPr>
              <a:t>Repo &amp; </a:t>
            </a:r>
          </a:p>
          <a:p>
            <a:pPr algn="ctr"/>
            <a:r>
              <a:rPr lang="en-US" sz="2000" b="1" dirty="0">
                <a:solidFill>
                  <a:srgbClr val="3BB547"/>
                </a:solidFill>
                <a:latin typeface="Segoe UI" panose="020B0502040204020203" pitchFamily="34" charset="0"/>
                <a:cs typeface="Segoe UI" panose="020B0502040204020203" pitchFamily="34" charset="0"/>
              </a:rPr>
              <a:t>Artifact Store</a:t>
            </a:r>
          </a:p>
          <a:p>
            <a:pPr algn="ctr"/>
            <a:endParaRPr lang="en-US" sz="20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Version Control</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Auditable</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Army’s Data, Army’s Code</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Easy Access and Use by Gov &amp; Contractor</a:t>
            </a:r>
            <a:endParaRPr lang="en-US" sz="1400" dirty="0">
              <a:solidFill>
                <a:schemeClr val="bg1"/>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E175EE7-7B99-8675-A2AD-FDC6CBB3B82C}"/>
              </a:ext>
            </a:extLst>
          </p:cNvPr>
          <p:cNvSpPr txBox="1"/>
          <p:nvPr/>
        </p:nvSpPr>
        <p:spPr>
          <a:xfrm>
            <a:off x="4916148" y="3133725"/>
            <a:ext cx="2181906" cy="1661993"/>
          </a:xfrm>
          <a:prstGeom prst="rect">
            <a:avLst/>
          </a:prstGeom>
          <a:noFill/>
        </p:spPr>
        <p:txBody>
          <a:bodyPr wrap="square">
            <a:spAutoFit/>
          </a:bodyPr>
          <a:lstStyle/>
          <a:p>
            <a:pPr algn="ctr"/>
            <a:r>
              <a:rPr lang="en-US" sz="2000" b="1" dirty="0">
                <a:solidFill>
                  <a:srgbClr val="3BB547"/>
                </a:solidFill>
                <a:latin typeface="Segoe UI" panose="020B0502040204020203" pitchFamily="34" charset="0"/>
                <a:cs typeface="Segoe UI" panose="020B0502040204020203" pitchFamily="34" charset="0"/>
              </a:rPr>
              <a:t>CI/CD Orchestrator</a:t>
            </a:r>
          </a:p>
          <a:p>
            <a:pPr algn="ctr"/>
            <a:endParaRPr lang="en-US" sz="20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Multi-tool, multi-cloud capable</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Easy Transparency </a:t>
            </a:r>
            <a:endParaRPr lang="en-US" sz="1400" dirty="0">
              <a:solidFill>
                <a:schemeClr val="bg1"/>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9ADE80FF-75C0-7986-EDBF-7F3F364CA474}"/>
              </a:ext>
            </a:extLst>
          </p:cNvPr>
          <p:cNvSpPr txBox="1"/>
          <p:nvPr/>
        </p:nvSpPr>
        <p:spPr>
          <a:xfrm>
            <a:off x="7320701" y="3133725"/>
            <a:ext cx="2255567" cy="2308324"/>
          </a:xfrm>
          <a:prstGeom prst="rect">
            <a:avLst/>
          </a:prstGeom>
          <a:noFill/>
        </p:spPr>
        <p:txBody>
          <a:bodyPr wrap="square">
            <a:spAutoFit/>
          </a:bodyPr>
          <a:lstStyle/>
          <a:p>
            <a:pPr algn="ctr"/>
            <a:r>
              <a:rPr lang="en-US" sz="2000" b="1" dirty="0">
                <a:solidFill>
                  <a:srgbClr val="3BB547"/>
                </a:solidFill>
                <a:latin typeface="Segoe UI" panose="020B0502040204020203" pitchFamily="34" charset="0"/>
                <a:cs typeface="Segoe UI" panose="020B0502040204020203" pitchFamily="34" charset="0"/>
              </a:rPr>
              <a:t>Automated Security</a:t>
            </a:r>
          </a:p>
          <a:p>
            <a:pPr algn="ctr"/>
            <a:endParaRPr lang="en-US" sz="20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Software Comp. Analysis</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SAST</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DAST</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APM Integration for Tasking</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17" name="Straight Connector 16">
            <a:extLst>
              <a:ext uri="{FF2B5EF4-FFF2-40B4-BE49-F238E27FC236}">
                <a16:creationId xmlns:a16="http://schemas.microsoft.com/office/drawing/2014/main" id="{FC6BBACD-EE1F-CC22-2971-6E32E0E073FF}"/>
              </a:ext>
            </a:extLst>
          </p:cNvPr>
          <p:cNvCxnSpPr>
            <a:cxnSpLocks/>
          </p:cNvCxnSpPr>
          <p:nvPr/>
        </p:nvCxnSpPr>
        <p:spPr>
          <a:xfrm>
            <a:off x="9687591" y="3571875"/>
            <a:ext cx="0" cy="1743075"/>
          </a:xfrm>
          <a:prstGeom prst="line">
            <a:avLst/>
          </a:prstGeom>
          <a:ln w="28575">
            <a:solidFill>
              <a:srgbClr val="750E5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D923000-B948-85F4-1E28-EB720C8476B3}"/>
              </a:ext>
            </a:extLst>
          </p:cNvPr>
          <p:cNvSpPr txBox="1"/>
          <p:nvPr/>
        </p:nvSpPr>
        <p:spPr>
          <a:xfrm>
            <a:off x="9798913" y="3133725"/>
            <a:ext cx="2255567" cy="2523768"/>
          </a:xfrm>
          <a:prstGeom prst="rect">
            <a:avLst/>
          </a:prstGeom>
          <a:noFill/>
        </p:spPr>
        <p:txBody>
          <a:bodyPr wrap="square">
            <a:spAutoFit/>
          </a:bodyPr>
          <a:lstStyle/>
          <a:p>
            <a:pPr algn="ctr"/>
            <a:r>
              <a:rPr lang="en-US" sz="2000" b="1" dirty="0">
                <a:solidFill>
                  <a:srgbClr val="3BB547"/>
                </a:solidFill>
                <a:latin typeface="Segoe UI" panose="020B0502040204020203" pitchFamily="34" charset="0"/>
                <a:cs typeface="Segoe UI" panose="020B0502040204020203" pitchFamily="34" charset="0"/>
              </a:rPr>
              <a:t>Automated Testing</a:t>
            </a:r>
          </a:p>
          <a:p>
            <a:pPr algn="ctr"/>
            <a:endParaRPr lang="en-US" sz="20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Test Management &amp; Analytics</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End-to-End: Unit, Regression, Integration</a:t>
            </a:r>
          </a:p>
          <a:p>
            <a:pPr marL="342900" indent="-342900">
              <a:buFont typeface="Arial" panose="020B0604020202020204" pitchFamily="34" charset="0"/>
              <a:buChar char="•"/>
            </a:pPr>
            <a:r>
              <a:rPr lang="en-US" sz="1400" b="1" dirty="0">
                <a:solidFill>
                  <a:schemeClr val="bg1"/>
                </a:solidFill>
                <a:latin typeface="Segoe UI" panose="020B0502040204020203" pitchFamily="34" charset="0"/>
                <a:cs typeface="Segoe UI" panose="020B0502040204020203" pitchFamily="34" charset="0"/>
              </a:rPr>
              <a:t>APM Integration for Tasking</a:t>
            </a:r>
            <a:endParaRPr lang="en-US" sz="14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2850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A61BDAD604C4C8829B4E9EEAA2996" ma:contentTypeVersion="14" ma:contentTypeDescription="Create a new document." ma:contentTypeScope="" ma:versionID="4fe85b2377d746e4fe0e8ba4b93cff24">
  <xsd:schema xmlns:xsd="http://www.w3.org/2001/XMLSchema" xmlns:xs="http://www.w3.org/2001/XMLSchema" xmlns:p="http://schemas.microsoft.com/office/2006/metadata/properties" xmlns:ns2="f9b6dcdc-2ee2-4d0e-a940-ecdb13a55c98" xmlns:ns3="316f34f1-9bd9-4bb2-b3ed-394c5111c8db" targetNamespace="http://schemas.microsoft.com/office/2006/metadata/properties" ma:root="true" ma:fieldsID="a1e97297333ec718b06eabd66999fb04" ns2:_="" ns3:_="">
    <xsd:import namespace="f9b6dcdc-2ee2-4d0e-a940-ecdb13a55c98"/>
    <xsd:import namespace="316f34f1-9bd9-4bb2-b3ed-394c5111c8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6dcdc-2ee2-4d0e-a940-ecdb13a55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f34f1-9bd9-4bb2-b3ed-394c5111c8d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12732e-9819-4b45-af55-f3b9377aa2f5}" ma:internalName="TaxCatchAll" ma:showField="CatchAllData" ma:web="316f34f1-9bd9-4bb2-b3ed-394c5111c8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16f34f1-9bd9-4bb2-b3ed-394c5111c8db">
      <UserInfo>
        <DisplayName>Chappell, Michael C CIV USARMY PEO EIS (USA)</DisplayName>
        <AccountId>30</AccountId>
        <AccountType/>
      </UserInfo>
      <UserInfo>
        <DisplayName>Oliver, James K MAJ USARMY PEO EIS (USA)</DisplayName>
        <AccountId>29</AccountId>
        <AccountType/>
      </UserInfo>
      <UserInfo>
        <DisplayName>Licata, Debra L CTR USARMY PEO EIS (USA)</DisplayName>
        <AccountId>34</AccountId>
        <AccountType/>
      </UserInfo>
    </SharedWithUsers>
    <TaxCatchAll xmlns="316f34f1-9bd9-4bb2-b3ed-394c5111c8db" xsi:nil="true"/>
    <lcf76f155ced4ddcb4097134ff3c332f xmlns="f9b6dcdc-2ee2-4d0e-a940-ecdb13a55c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212B6E-8BCF-4334-A923-9DFA68161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6dcdc-2ee2-4d0e-a940-ecdb13a55c98"/>
    <ds:schemaRef ds:uri="316f34f1-9bd9-4bb2-b3ed-394c5111c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2CA16-9700-4A53-AFCC-B9BD76533A76}">
  <ds:schemaRefs>
    <ds:schemaRef ds:uri="http://schemas.microsoft.com/sharepoint/v3/contenttype/forms"/>
  </ds:schemaRefs>
</ds:datastoreItem>
</file>

<file path=customXml/itemProps3.xml><?xml version="1.0" encoding="utf-8"?>
<ds:datastoreItem xmlns:ds="http://schemas.openxmlformats.org/officeDocument/2006/customXml" ds:itemID="{E9EC9702-F8E2-4C65-8ABD-DF1D0EFE82D0}">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purl.org/dc/dcmitype/"/>
    <ds:schemaRef ds:uri="http://schemas.microsoft.com/office/infopath/2007/PartnerControls"/>
    <ds:schemaRef ds:uri="c1509f99-df83-46f8-8262-91c45b8372b6"/>
    <ds:schemaRef ds:uri="f8518f7f-405b-4c38-b178-31b78af44946"/>
    <ds:schemaRef ds:uri="http://www.w3.org/XML/1998/namespace"/>
    <ds:schemaRef ds:uri="316f34f1-9bd9-4bb2-b3ed-394c5111c8db"/>
    <ds:schemaRef ds:uri="f9b6dcdc-2ee2-4d0e-a940-ecdb13a55c98"/>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2181</TotalTime>
  <Words>740</Words>
  <Application>Microsoft Office PowerPoint</Application>
  <PresentationFormat>Widescreen</PresentationFormat>
  <Paragraphs>185</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Aquire</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Fultz</dc:creator>
  <cp:lastModifiedBy>Kocher, Ellyn M CIV USARMY PEO EIS (USA)</cp:lastModifiedBy>
  <cp:revision>30</cp:revision>
  <dcterms:created xsi:type="dcterms:W3CDTF">2023-11-07T15:56:05Z</dcterms:created>
  <dcterms:modified xsi:type="dcterms:W3CDTF">2024-05-13T17:51:53Z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0x010100B4EA61BDAD604C4C8829B4E9EEAA2996</vt:lpwstr>
  </property>
  <property fmtid="{D5CDD505-2E9C-101B-9397-08002B2CF9AE}" pid="3" name="MediaServiceImageTags">
    <vt:lpwstr/>
  </property>
</Properties>
</file>