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352" r:id="rId6"/>
    <p:sldId id="348" r:id="rId7"/>
    <p:sldId id="354" r:id="rId8"/>
    <p:sldId id="349" r:id="rId9"/>
    <p:sldId id="353" r:id="rId10"/>
    <p:sldId id="350" r:id="rId11"/>
    <p:sldId id="351" r:id="rId12"/>
    <p:sldId id="324"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D26918-5A84-F59A-89BE-B9F4B8F20080}" name="Hepworth, William J SES USARMY PEO EIS (USA)" initials="H(" userId="S::william.j.hepworth4.civ@army.mil::93bf1bda-d5ad-4690-80f7-2c3624b5b78b" providerId="AD"/>
  <p188:author id="{06F19A28-0463-2A6A-4C79-CBE1F4FD3E6E}" name="Sweeney, Barry P CTR USARMY PEO C3T (USA)" initials="BS" userId="S::barry.p.sweeney.ctr@army.mil::d8708f72-2b12-4969-875c-a77ffc631bab" providerId="AD"/>
  <p188:author id="{2383E030-6737-FC2C-2922-58AA8A538254}" name="Sherwood, Aric M CIV USARMY PEO EIS (USA)" initials="S(" userId="S::aric.m.sherwood.civ@army.mil::daf65615-0952-4275-98b5-fd435d136d00" providerId="AD"/>
  <p188:author id="{53530182-11E9-DE4B-E260-A5566D5F68F5}" name="Clements, Tara A CIV USARMY PEO EIS (USA)" initials="TC" userId="S::tara.a.clements.civ@army.mil::f786c7a0-9dee-4ae8-a494-6cf5959397ac" providerId="AD"/>
  <p188:author id="{FD351DDC-5834-9AB5-9EAE-2FD6E465621B}" name="Christ, Erika C CTR USARMY PEO EIS (USA)" initials="C(" userId="S::erika.c.christ.ctr@army.mil::9191cf63-2a84-4ec2-ba0c-3a8f481236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FFFF99"/>
    <a:srgbClr val="FFCC99"/>
    <a:srgbClr val="FFCC01"/>
    <a:srgbClr val="F4C80C"/>
    <a:srgbClr val="22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75187-C982-46C0-8FB8-2893B3531C1D}" v="6" dt="2024-05-09T20:51:13.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s, Tara A CIV USARMY PEO EIS (USA)" userId="S::tara.a.clements.civ@army.mil::f786c7a0-9dee-4ae8-a494-6cf5959397ac" providerId="AD" clId="Web-{17488227-A7E9-4A65-9D4F-641654CAB6E2}"/>
    <pc:docChg chg="modSld">
      <pc:chgData name="Clements, Tara A CIV USARMY PEO EIS (USA)" userId="S::tara.a.clements.civ@army.mil::f786c7a0-9dee-4ae8-a494-6cf5959397ac" providerId="AD" clId="Web-{17488227-A7E9-4A65-9D4F-641654CAB6E2}" dt="2024-05-02T19:48:15.812" v="4" actId="20577"/>
      <pc:docMkLst>
        <pc:docMk/>
      </pc:docMkLst>
      <pc:sldChg chg="modSp">
        <pc:chgData name="Clements, Tara A CIV USARMY PEO EIS (USA)" userId="S::tara.a.clements.civ@army.mil::f786c7a0-9dee-4ae8-a494-6cf5959397ac" providerId="AD" clId="Web-{17488227-A7E9-4A65-9D4F-641654CAB6E2}" dt="2024-05-02T19:48:15.812" v="4" actId="20577"/>
        <pc:sldMkLst>
          <pc:docMk/>
          <pc:sldMk cId="2989129059" sldId="350"/>
        </pc:sldMkLst>
        <pc:spChg chg="mod">
          <ac:chgData name="Clements, Tara A CIV USARMY PEO EIS (USA)" userId="S::tara.a.clements.civ@army.mil::f786c7a0-9dee-4ae8-a494-6cf5959397ac" providerId="AD" clId="Web-{17488227-A7E9-4A65-9D4F-641654CAB6E2}" dt="2024-05-02T19:48:15.812" v="4" actId="20577"/>
          <ac:spMkLst>
            <pc:docMk/>
            <pc:sldMk cId="2989129059" sldId="350"/>
            <ac:spMk id="2" creationId="{CA811B46-40DA-34CD-A524-1FA1FC24617B}"/>
          </ac:spMkLst>
        </pc:spChg>
      </pc:sldChg>
    </pc:docChg>
  </pc:docChgLst>
  <pc:docChgLst>
    <pc:chgData name="Kocher, Ellyn M CIV USARMY PEO EIS (USA)" userId="S::ellyn.m.kocher.civ@army.mil::9a729aa4-76d5-42dc-af10-973aa0ce59d7" providerId="AD" clId="Web-{B19BBCDC-4D60-4E80-B367-778B74DCA489}"/>
    <pc:docChg chg="modSld">
      <pc:chgData name="Kocher, Ellyn M CIV USARMY PEO EIS (USA)" userId="S::ellyn.m.kocher.civ@army.mil::9a729aa4-76d5-42dc-af10-973aa0ce59d7" providerId="AD" clId="Web-{B19BBCDC-4D60-4E80-B367-778B74DCA489}" dt="2024-05-03T14:02:44.793" v="16" actId="1076"/>
      <pc:docMkLst>
        <pc:docMk/>
      </pc:docMkLst>
      <pc:sldChg chg="modSp">
        <pc:chgData name="Kocher, Ellyn M CIV USARMY PEO EIS (USA)" userId="S::ellyn.m.kocher.civ@army.mil::9a729aa4-76d5-42dc-af10-973aa0ce59d7" providerId="AD" clId="Web-{B19BBCDC-4D60-4E80-B367-778B74DCA489}" dt="2024-05-03T14:00:29.832" v="11" actId="1076"/>
        <pc:sldMkLst>
          <pc:docMk/>
          <pc:sldMk cId="109857222" sldId="256"/>
        </pc:sldMkLst>
        <pc:spChg chg="mod">
          <ac:chgData name="Kocher, Ellyn M CIV USARMY PEO EIS (USA)" userId="S::ellyn.m.kocher.civ@army.mil::9a729aa4-76d5-42dc-af10-973aa0ce59d7" providerId="AD" clId="Web-{B19BBCDC-4D60-4E80-B367-778B74DCA489}" dt="2024-05-03T14:00:29.832" v="11" actId="1076"/>
          <ac:spMkLst>
            <pc:docMk/>
            <pc:sldMk cId="109857222" sldId="256"/>
            <ac:spMk id="2" creationId="{00000000-0000-0000-0000-000000000000}"/>
          </ac:spMkLst>
        </pc:spChg>
      </pc:sldChg>
      <pc:sldChg chg="modSp">
        <pc:chgData name="Kocher, Ellyn M CIV USARMY PEO EIS (USA)" userId="S::ellyn.m.kocher.civ@army.mil::9a729aa4-76d5-42dc-af10-973aa0ce59d7" providerId="AD" clId="Web-{B19BBCDC-4D60-4E80-B367-778B74DCA489}" dt="2024-05-03T14:01:31.476" v="15" actId="14100"/>
        <pc:sldMkLst>
          <pc:docMk/>
          <pc:sldMk cId="301403800" sldId="349"/>
        </pc:sldMkLst>
        <pc:spChg chg="mod">
          <ac:chgData name="Kocher, Ellyn M CIV USARMY PEO EIS (USA)" userId="S::ellyn.m.kocher.civ@army.mil::9a729aa4-76d5-42dc-af10-973aa0ce59d7" providerId="AD" clId="Web-{B19BBCDC-4D60-4E80-B367-778B74DCA489}" dt="2024-05-03T14:01:26.257" v="14" actId="14100"/>
          <ac:spMkLst>
            <pc:docMk/>
            <pc:sldMk cId="301403800" sldId="349"/>
            <ac:spMk id="23" creationId="{032BE6F7-741F-D27C-B863-191523818093}"/>
          </ac:spMkLst>
        </pc:spChg>
        <pc:spChg chg="mod">
          <ac:chgData name="Kocher, Ellyn M CIV USARMY PEO EIS (USA)" userId="S::ellyn.m.kocher.civ@army.mil::9a729aa4-76d5-42dc-af10-973aa0ce59d7" providerId="AD" clId="Web-{B19BBCDC-4D60-4E80-B367-778B74DCA489}" dt="2024-05-03T14:01:31.476" v="15" actId="14100"/>
          <ac:spMkLst>
            <pc:docMk/>
            <pc:sldMk cId="301403800" sldId="349"/>
            <ac:spMk id="35" creationId="{E30F5FE2-8C72-405C-7AB4-C38CCF9C2771}"/>
          </ac:spMkLst>
        </pc:spChg>
      </pc:sldChg>
      <pc:sldChg chg="modSp">
        <pc:chgData name="Kocher, Ellyn M CIV USARMY PEO EIS (USA)" userId="S::ellyn.m.kocher.civ@army.mil::9a729aa4-76d5-42dc-af10-973aa0ce59d7" providerId="AD" clId="Web-{B19BBCDC-4D60-4E80-B367-778B74DCA489}" dt="2024-05-03T14:02:44.793" v="16" actId="1076"/>
        <pc:sldMkLst>
          <pc:docMk/>
          <pc:sldMk cId="1787315497" sldId="351"/>
        </pc:sldMkLst>
        <pc:spChg chg="mod">
          <ac:chgData name="Kocher, Ellyn M CIV USARMY PEO EIS (USA)" userId="S::ellyn.m.kocher.civ@army.mil::9a729aa4-76d5-42dc-af10-973aa0ce59d7" providerId="AD" clId="Web-{B19BBCDC-4D60-4E80-B367-778B74DCA489}" dt="2024-05-03T14:02:44.793" v="16" actId="1076"/>
          <ac:spMkLst>
            <pc:docMk/>
            <pc:sldMk cId="1787315497" sldId="351"/>
            <ac:spMk id="2" creationId="{EB1945B9-6C81-96A5-8502-EB4B1A8E9D27}"/>
          </ac:spMkLst>
        </pc:spChg>
      </pc:sldChg>
      <pc:sldChg chg="modSp">
        <pc:chgData name="Kocher, Ellyn M CIV USARMY PEO EIS (USA)" userId="S::ellyn.m.kocher.civ@army.mil::9a729aa4-76d5-42dc-af10-973aa0ce59d7" providerId="AD" clId="Web-{B19BBCDC-4D60-4E80-B367-778B74DCA489}" dt="2024-05-03T14:00:49.786" v="13" actId="1076"/>
        <pc:sldMkLst>
          <pc:docMk/>
          <pc:sldMk cId="879145434" sldId="352"/>
        </pc:sldMkLst>
        <pc:spChg chg="mod">
          <ac:chgData name="Kocher, Ellyn M CIV USARMY PEO EIS (USA)" userId="S::ellyn.m.kocher.civ@army.mil::9a729aa4-76d5-42dc-af10-973aa0ce59d7" providerId="AD" clId="Web-{B19BBCDC-4D60-4E80-B367-778B74DCA489}" dt="2024-05-03T14:00:45.661" v="12" actId="14100"/>
          <ac:spMkLst>
            <pc:docMk/>
            <pc:sldMk cId="879145434" sldId="352"/>
            <ac:spMk id="2" creationId="{51CB970A-0B7E-5C5B-1629-2D665D5F0AA0}"/>
          </ac:spMkLst>
        </pc:spChg>
        <pc:picChg chg="mod">
          <ac:chgData name="Kocher, Ellyn M CIV USARMY PEO EIS (USA)" userId="S::ellyn.m.kocher.civ@army.mil::9a729aa4-76d5-42dc-af10-973aa0ce59d7" providerId="AD" clId="Web-{B19BBCDC-4D60-4E80-B367-778B74DCA489}" dt="2024-05-03T14:00:49.786" v="13" actId="1076"/>
          <ac:picMkLst>
            <pc:docMk/>
            <pc:sldMk cId="879145434" sldId="352"/>
            <ac:picMk id="3" creationId="{C50ED86F-12C6-FA82-2715-BE0258373961}"/>
          </ac:picMkLst>
        </pc:picChg>
      </pc:sldChg>
    </pc:docChg>
  </pc:docChgLst>
  <pc:docChgLst>
    <pc:chgData name="Kocher, Ellyn M CIV USARMY PEO EIS (USA)" userId="S::ellyn.m.kocher.civ@army.mil::9a729aa4-76d5-42dc-af10-973aa0ce59d7" providerId="AD" clId="Web-{96826AF1-9CA6-4849-BEB5-1A674B1ED782}"/>
    <pc:docChg chg="modSld">
      <pc:chgData name="Kocher, Ellyn M CIV USARMY PEO EIS (USA)" userId="S::ellyn.m.kocher.civ@army.mil::9a729aa4-76d5-42dc-af10-973aa0ce59d7" providerId="AD" clId="Web-{96826AF1-9CA6-4849-BEB5-1A674B1ED782}" dt="2024-05-03T13:56:22.499" v="7" actId="20577"/>
      <pc:docMkLst>
        <pc:docMk/>
      </pc:docMkLst>
      <pc:sldChg chg="modSp">
        <pc:chgData name="Kocher, Ellyn M CIV USARMY PEO EIS (USA)" userId="S::ellyn.m.kocher.civ@army.mil::9a729aa4-76d5-42dc-af10-973aa0ce59d7" providerId="AD" clId="Web-{96826AF1-9CA6-4849-BEB5-1A674B1ED782}" dt="2024-05-03T13:56:22.499" v="7" actId="20577"/>
        <pc:sldMkLst>
          <pc:docMk/>
          <pc:sldMk cId="879145434" sldId="352"/>
        </pc:sldMkLst>
        <pc:spChg chg="mod">
          <ac:chgData name="Kocher, Ellyn M CIV USARMY PEO EIS (USA)" userId="S::ellyn.m.kocher.civ@army.mil::9a729aa4-76d5-42dc-af10-973aa0ce59d7" providerId="AD" clId="Web-{96826AF1-9CA6-4849-BEB5-1A674B1ED782}" dt="2024-05-03T13:56:22.499" v="7" actId="20577"/>
          <ac:spMkLst>
            <pc:docMk/>
            <pc:sldMk cId="879145434" sldId="352"/>
            <ac:spMk id="2" creationId="{51CB970A-0B7E-5C5B-1629-2D665D5F0AA0}"/>
          </ac:spMkLst>
        </pc:spChg>
      </pc:sldChg>
    </pc:docChg>
  </pc:docChgLst>
  <pc:docChgLst>
    <pc:chgData name="Diaz, Caroline E CTR USARMY PEO EIS (USA)" userId="21e90bf0-69ae-40cc-8728-53258a2c7b93" providerId="ADAL" clId="{36D75187-C982-46C0-8FB8-2893B3531C1D}"/>
    <pc:docChg chg="custSel modSld modMainMaster">
      <pc:chgData name="Diaz, Caroline E CTR USARMY PEO EIS (USA)" userId="21e90bf0-69ae-40cc-8728-53258a2c7b93" providerId="ADAL" clId="{36D75187-C982-46C0-8FB8-2893B3531C1D}" dt="2024-05-09T20:51:13.070" v="21" actId="115"/>
      <pc:docMkLst>
        <pc:docMk/>
      </pc:docMkLst>
      <pc:sldChg chg="addSp delSp modSp mod">
        <pc:chgData name="Diaz, Caroline E CTR USARMY PEO EIS (USA)" userId="21e90bf0-69ae-40cc-8728-53258a2c7b93" providerId="ADAL" clId="{36D75187-C982-46C0-8FB8-2893B3531C1D}" dt="2024-05-03T17:14:10.634" v="15" actId="14100"/>
        <pc:sldMkLst>
          <pc:docMk/>
          <pc:sldMk cId="109857222" sldId="256"/>
        </pc:sldMkLst>
        <pc:spChg chg="add mod">
          <ac:chgData name="Diaz, Caroline E CTR USARMY PEO EIS (USA)" userId="21e90bf0-69ae-40cc-8728-53258a2c7b93" providerId="ADAL" clId="{36D75187-C982-46C0-8FB8-2893B3531C1D}" dt="2024-05-03T17:14:10.634" v="15" actId="14100"/>
          <ac:spMkLst>
            <pc:docMk/>
            <pc:sldMk cId="109857222" sldId="256"/>
            <ac:spMk id="8" creationId="{00BAB216-D590-F337-533F-B25F077A7B62}"/>
          </ac:spMkLst>
        </pc:spChg>
        <pc:spChg chg="del">
          <ac:chgData name="Diaz, Caroline E CTR USARMY PEO EIS (USA)" userId="21e90bf0-69ae-40cc-8728-53258a2c7b93" providerId="ADAL" clId="{36D75187-C982-46C0-8FB8-2893B3531C1D}" dt="2024-05-03T12:11:51.004" v="0" actId="478"/>
          <ac:spMkLst>
            <pc:docMk/>
            <pc:sldMk cId="109857222" sldId="256"/>
            <ac:spMk id="10" creationId="{CCA1E2C5-4C5E-39CD-9C27-1C5BF2E63B0B}"/>
          </ac:spMkLst>
        </pc:spChg>
      </pc:sldChg>
      <pc:sldChg chg="modSp">
        <pc:chgData name="Diaz, Caroline E CTR USARMY PEO EIS (USA)" userId="21e90bf0-69ae-40cc-8728-53258a2c7b93" providerId="ADAL" clId="{36D75187-C982-46C0-8FB8-2893B3531C1D}" dt="2024-05-09T20:51:13.070" v="21" actId="115"/>
        <pc:sldMkLst>
          <pc:docMk/>
          <pc:sldMk cId="1284170821" sldId="348"/>
        </pc:sldMkLst>
        <pc:spChg chg="mod">
          <ac:chgData name="Diaz, Caroline E CTR USARMY PEO EIS (USA)" userId="21e90bf0-69ae-40cc-8728-53258a2c7b93" providerId="ADAL" clId="{36D75187-C982-46C0-8FB8-2893B3531C1D}" dt="2024-05-09T20:51:13.070" v="21" actId="115"/>
          <ac:spMkLst>
            <pc:docMk/>
            <pc:sldMk cId="1284170821" sldId="348"/>
            <ac:spMk id="28" creationId="{DCF84D03-5430-0B9A-6A28-D535295A7D42}"/>
          </ac:spMkLst>
        </pc:spChg>
      </pc:sldChg>
      <pc:sldMasterChg chg="modSldLayout">
        <pc:chgData name="Diaz, Caroline E CTR USARMY PEO EIS (USA)" userId="21e90bf0-69ae-40cc-8728-53258a2c7b93" providerId="ADAL" clId="{36D75187-C982-46C0-8FB8-2893B3531C1D}" dt="2024-05-03T16:55:43.716" v="1" actId="478"/>
        <pc:sldMasterMkLst>
          <pc:docMk/>
          <pc:sldMasterMk cId="2460954070" sldId="2147483660"/>
        </pc:sldMasterMkLst>
        <pc:sldLayoutChg chg="delSp mod">
          <pc:chgData name="Diaz, Caroline E CTR USARMY PEO EIS (USA)" userId="21e90bf0-69ae-40cc-8728-53258a2c7b93" providerId="ADAL" clId="{36D75187-C982-46C0-8FB8-2893B3531C1D}" dt="2024-05-03T16:55:43.716" v="1" actId="478"/>
          <pc:sldLayoutMkLst>
            <pc:docMk/>
            <pc:sldMasterMk cId="2460954070" sldId="2147483660"/>
            <pc:sldLayoutMk cId="2385387890" sldId="2147483661"/>
          </pc:sldLayoutMkLst>
          <pc:spChg chg="del">
            <ac:chgData name="Diaz, Caroline E CTR USARMY PEO EIS (USA)" userId="21e90bf0-69ae-40cc-8728-53258a2c7b93" providerId="ADAL" clId="{36D75187-C982-46C0-8FB8-2893B3531C1D}" dt="2024-05-03T16:55:43.716" v="1" actId="478"/>
            <ac:spMkLst>
              <pc:docMk/>
              <pc:sldMasterMk cId="2460954070" sldId="2147483660"/>
              <pc:sldLayoutMk cId="2385387890" sldId="2147483661"/>
              <ac:spMk id="12" creationId="{0C382286-0C88-7A94-2162-B8C90C7239FC}"/>
            </ac:spMkLst>
          </pc:spChg>
        </pc:sldLayoutChg>
      </pc:sldMasterChg>
    </pc:docChg>
  </pc:docChgLst>
  <pc:docChgLst>
    <pc:chgData name="Useda Pearson, Javonte M CTR USARMY HQDA IPPS-A (USA)" userId="S::javonte.m.usedapearson.ctr@army.mil::18fbfce2-08ae-4d86-9e11-af9a89be0800" providerId="AD" clId="Web-{CACAF398-E70B-49BA-986A-C2A6DA396FCB}"/>
    <pc:docChg chg="sldOrd">
      <pc:chgData name="Useda Pearson, Javonte M CTR USARMY HQDA IPPS-A (USA)" userId="S::javonte.m.usedapearson.ctr@army.mil::18fbfce2-08ae-4d86-9e11-af9a89be0800" providerId="AD" clId="Web-{CACAF398-E70B-49BA-986A-C2A6DA396FCB}" dt="2024-05-07T18:01:11.074" v="0"/>
      <pc:docMkLst>
        <pc:docMk/>
      </pc:docMkLst>
      <pc:sldChg chg="ord">
        <pc:chgData name="Useda Pearson, Javonte M CTR USARMY HQDA IPPS-A (USA)" userId="S::javonte.m.usedapearson.ctr@army.mil::18fbfce2-08ae-4d86-9e11-af9a89be0800" providerId="AD" clId="Web-{CACAF398-E70B-49BA-986A-C2A6DA396FCB}" dt="2024-05-07T18:01:11.074" v="0"/>
        <pc:sldMkLst>
          <pc:docMk/>
          <pc:sldMk cId="2732504955"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78A5E-8B69-4877-82F1-E1B6E3E15B77}" type="datetimeFigureOut">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F9167-449B-44E9-938E-709EC1E12511}" type="slidenum">
              <a:t>‹#›</a:t>
            </a:fld>
            <a:endParaRPr lang="en-US"/>
          </a:p>
        </p:txBody>
      </p:sp>
    </p:spTree>
    <p:extLst>
      <p:ext uri="{BB962C8B-B14F-4D97-AF65-F5344CB8AC3E}">
        <p14:creationId xmlns:p14="http://schemas.microsoft.com/office/powerpoint/2010/main" val="289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Joke/Icebreaker.</a:t>
            </a:r>
          </a:p>
        </p:txBody>
      </p:sp>
      <p:sp>
        <p:nvSpPr>
          <p:cNvPr id="4" name="Slide Number Placeholder 3"/>
          <p:cNvSpPr>
            <a:spLocks noGrp="1"/>
          </p:cNvSpPr>
          <p:nvPr>
            <p:ph type="sldNum" sz="quarter" idx="5"/>
          </p:nvPr>
        </p:nvSpPr>
        <p:spPr/>
        <p:txBody>
          <a:bodyPr/>
          <a:lstStyle/>
          <a:p>
            <a:fld id="{56FF9167-449B-44E9-938E-709EC1E12511}" type="slidenum">
              <a:rPr lang="en-US" smtClean="0"/>
              <a:t>1</a:t>
            </a:fld>
            <a:endParaRPr lang="en-US"/>
          </a:p>
        </p:txBody>
      </p:sp>
    </p:spTree>
    <p:extLst>
      <p:ext uri="{BB962C8B-B14F-4D97-AF65-F5344CB8AC3E}">
        <p14:creationId xmlns:p14="http://schemas.microsoft.com/office/powerpoint/2010/main" val="81121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Good afternoon/morning, I’m Rob Porter and the current Product Director for the Global Force Information Management System (GFIM), we are one of modernization effort across the Army enterprise and the top Defense Business Priority for the Secretary of the Army.  GFIM when delivered will subsume functionality in at least 15 Legacy systems and deliver a modernized system that will additionally eliminate swivel chair functions, provide capabilities never seen in Army software and ensure Global Force Management Data Initiative compliance data that is auditable. We recently converted over to the 5000.75</a:t>
            </a:r>
          </a:p>
          <a:p>
            <a:endParaRPr lang="en-US"/>
          </a:p>
          <a:p>
            <a:r>
              <a:rPr lang="en-US"/>
              <a:t>Many of you who are familiar with PEO EIS are familiar with current programs like IPPS-A, </a:t>
            </a:r>
            <a:r>
              <a:rPr lang="en-US" err="1"/>
              <a:t>GCSS-Army</a:t>
            </a:r>
            <a:r>
              <a:rPr lang="en-US"/>
              <a:t>, and Vantage, as well as emerging efforts like Army Data Platform 2.0, EBS-C and the recently Announced UDRA. All of these programs and systems are dependent on delivery of the Force Management/Structure Data, this is why a truly modernized systems is imperative. In close alignment with our Functional Leads in the G-3/5/7 we have executing using </a:t>
            </a:r>
            <a:r>
              <a:rPr lang="en-US" err="1"/>
              <a:t>SAFe</a:t>
            </a:r>
            <a:r>
              <a:rPr lang="en-US"/>
              <a:t> Agile and building an automated </a:t>
            </a:r>
            <a:r>
              <a:rPr lang="en-US" err="1"/>
              <a:t>DevSecOps</a:t>
            </a:r>
            <a:r>
              <a:rPr lang="en-US"/>
              <a:t> pipeline that will help modernize the way the PEO technically delivers for the Army to match the modernized business process provided by the customer. </a:t>
            </a:r>
          </a:p>
          <a:p>
            <a:endParaRPr lang="en-US"/>
          </a:p>
        </p:txBody>
      </p:sp>
      <p:sp>
        <p:nvSpPr>
          <p:cNvPr id="4" name="Slide Number Placeholder 3"/>
          <p:cNvSpPr>
            <a:spLocks noGrp="1"/>
          </p:cNvSpPr>
          <p:nvPr>
            <p:ph type="sldNum" sz="quarter" idx="5"/>
          </p:nvPr>
        </p:nvSpPr>
        <p:spPr/>
        <p:txBody>
          <a:bodyPr/>
          <a:lstStyle/>
          <a:p>
            <a:fld id="{56FF9167-449B-44E9-938E-709EC1E12511}" type="slidenum">
              <a:rPr lang="en-US" smtClean="0"/>
              <a:t>2</a:t>
            </a:fld>
            <a:endParaRPr lang="en-US"/>
          </a:p>
        </p:txBody>
      </p:sp>
    </p:spTree>
    <p:extLst>
      <p:ext uri="{BB962C8B-B14F-4D97-AF65-F5344CB8AC3E}">
        <p14:creationId xmlns:p14="http://schemas.microsoft.com/office/powerpoint/2010/main" val="68939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b="1"/>
              <a:t>Proposed Voice Over: </a:t>
            </a:r>
            <a:r>
              <a:rPr lang="en-US"/>
              <a:t>Recently the new PEO, Mr. Bill Hepworth identified three pillars we are focused on within all program and across the vast mission we have. Today I would like to talk with you about my journey and the one of GFIM, and how we have engaged with our industry partners to push the GFIM mission, PEO and Army forward in digital modernization. As you will see on the screen, Speed, Simplicity and Excellence are the pillars, I have underlined the words in each one that I think most apply to my focus and the direction of GFIM and I highly encourage all of you to apply them with your engagement with PEO programs as I think they are very much in line with where we need to drive as a community </a:t>
            </a:r>
          </a:p>
          <a:p>
            <a:endParaRPr lang="en-US"/>
          </a:p>
          <a:p>
            <a:r>
              <a:rPr lang="en-US"/>
              <a:t>Speed – Delivery, the demands of the Army are only speeding up and the ability to take requirement from start to finish in a rapid fashion is needed</a:t>
            </a:r>
          </a:p>
          <a:p>
            <a:r>
              <a:rPr lang="en-US"/>
              <a:t>Simplicity – Streamline, We are building and running some of the largest enterprise systems in the world within PEO, nothing we do is simple but the ability for it to appear simple if key. </a:t>
            </a:r>
          </a:p>
          <a:p>
            <a:r>
              <a:rPr lang="en-US"/>
              <a:t>Excellence – Deliver, At the end of the day we are all judge on our ability to delver, for use delivering without quality is not excellence and that is the mark we are striving for. </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3</a:t>
            </a:fld>
            <a:endParaRPr lang="en-US"/>
          </a:p>
        </p:txBody>
      </p:sp>
    </p:spTree>
    <p:extLst>
      <p:ext uri="{BB962C8B-B14F-4D97-AF65-F5344CB8AC3E}">
        <p14:creationId xmlns:p14="http://schemas.microsoft.com/office/powerpoint/2010/main" val="176236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So far, I have discussed effort in development, how can we get from dev to customer in the shortest amount of time. None of the efforts end there, everything we do is really built for beyond deployments, as the Army moves past Agile adoption to </a:t>
            </a:r>
            <a:r>
              <a:rPr lang="en-US" err="1"/>
              <a:t>DevSecOps</a:t>
            </a:r>
            <a:r>
              <a:rPr lang="en-US"/>
              <a:t> and CI/CD we are also looking for ways to address what has traditionally been known as the sustainment phase, the cost of maintaining technology, managing a helpdesk and ensuring the security of our deployed systems is ever increasing and must engage and utilize technologies that provide efficiencies in these areas as well. </a:t>
            </a:r>
          </a:p>
          <a:p>
            <a:endParaRPr lang="en-US"/>
          </a:p>
          <a:p>
            <a:r>
              <a:rPr lang="en-US"/>
              <a:t>From security software, to digital adoption technology aimed at easing the burden of help desks we within the acquisition community and industry together need to build business cases for how the costs and uses of these technology can gain the Army efficiency. </a:t>
            </a:r>
          </a:p>
          <a:p>
            <a:endParaRPr lang="en-US"/>
          </a:p>
          <a:p>
            <a:endParaRPr lang="en-US"/>
          </a:p>
        </p:txBody>
      </p:sp>
      <p:sp>
        <p:nvSpPr>
          <p:cNvPr id="4" name="Slide Number Placeholder 3"/>
          <p:cNvSpPr>
            <a:spLocks noGrp="1"/>
          </p:cNvSpPr>
          <p:nvPr>
            <p:ph type="sldNum" sz="quarter" idx="5"/>
          </p:nvPr>
        </p:nvSpPr>
        <p:spPr/>
        <p:txBody>
          <a:bodyPr/>
          <a:lstStyle/>
          <a:p>
            <a:fld id="{56FF9167-449B-44E9-938E-709EC1E12511}" type="slidenum">
              <a:rPr lang="en-US" smtClean="0"/>
              <a:t>4</a:t>
            </a:fld>
            <a:endParaRPr lang="en-US"/>
          </a:p>
        </p:txBody>
      </p:sp>
    </p:spTree>
    <p:extLst>
      <p:ext uri="{BB962C8B-B14F-4D97-AF65-F5344CB8AC3E}">
        <p14:creationId xmlns:p14="http://schemas.microsoft.com/office/powerpoint/2010/main" val="297079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Since 2020 PEO EIS has committed to adopting Agile practices, these efforts serve as a building block to culture change informing the Army’s functional communities on better ways to develop capabilities. As the Army and PEO increase adoption a challenge emerged, how would we not only develop in an agile fashion but DELIVER in and Agile fashion.</a:t>
            </a:r>
          </a:p>
          <a:p>
            <a:endParaRPr lang="en-US"/>
          </a:p>
          <a:p>
            <a:r>
              <a:rPr lang="en-US"/>
              <a:t>Prior to my current role I was the PD for the GFEBS System, the Army’s Financial ERP in sustainment, our agile path there increase accuracy in delivery but not efficiency. The technical capabilities available for a system built over a decade ago made for tough decisions, the balance of Tech Debt, needed functional capabilities and auditability in a resource constrained environment hindered modernization. You can see at the top of this slide how that looked, design, architect and develop went quickly, then we held on deployment till the rest of the process would be ready in some cases months. </a:t>
            </a:r>
          </a:p>
          <a:p>
            <a:endParaRPr lang="en-US"/>
          </a:p>
          <a:p>
            <a:r>
              <a:rPr lang="en-US"/>
              <a:t>In my current role with GFIM we are laying the building blocks to not only deliver agilely but utilize a </a:t>
            </a:r>
            <a:r>
              <a:rPr lang="en-US" err="1"/>
              <a:t>DevSecOps</a:t>
            </a:r>
            <a:r>
              <a:rPr lang="en-US"/>
              <a:t> pipeline that is adaptable to meet future technology integrations and requirements. This includes the user of Kubernetes, automated, code, application, and hardware scans as well as the automated unit, regression, and scenario-based testing. This has allowed us to not only develop agilely and quickly but deliver as across the last four months we have deployed capability at the end of each sprint (8) to a sandbox environment intended to mimic a production environment, these software previews are available to our functional community, and they are able to access and see recent capabilities as they are completed.</a:t>
            </a:r>
          </a:p>
        </p:txBody>
      </p:sp>
      <p:sp>
        <p:nvSpPr>
          <p:cNvPr id="4" name="Slide Number Placeholder 3"/>
          <p:cNvSpPr>
            <a:spLocks noGrp="1"/>
          </p:cNvSpPr>
          <p:nvPr>
            <p:ph type="sldNum" sz="quarter" idx="5"/>
          </p:nvPr>
        </p:nvSpPr>
        <p:spPr/>
        <p:txBody>
          <a:bodyPr/>
          <a:lstStyle/>
          <a:p>
            <a:fld id="{56FF9167-449B-44E9-938E-709EC1E12511}" type="slidenum">
              <a:rPr lang="en-US" smtClean="0"/>
              <a:t>5</a:t>
            </a:fld>
            <a:endParaRPr lang="en-US"/>
          </a:p>
        </p:txBody>
      </p:sp>
    </p:spTree>
    <p:extLst>
      <p:ext uri="{BB962C8B-B14F-4D97-AF65-F5344CB8AC3E}">
        <p14:creationId xmlns:p14="http://schemas.microsoft.com/office/powerpoint/2010/main" val="328256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Recent policy has caught up to how we have been operating over the past few years, making he process streamlines and even pushing forward beyond where we currently are as a group to concepts like Lean, </a:t>
            </a:r>
            <a:r>
              <a:rPr lang="en-US" err="1"/>
              <a:t>DevSecOps</a:t>
            </a:r>
            <a:r>
              <a:rPr lang="en-US"/>
              <a:t>, and CI/CD.  One item I find critical element with the Secretary of the Army’s Policy I believe to be paramount is the functional and active users' engagement and involvement. Along with all the great technology and concepts we are applying within GFIM the greatest strength we have is our relationship and involvement from the leads and actual users of our system when deployed. On the screen you can see picture of our recent Solution Planning Event, to date it has been one of our most successful events, that is because we have tightened the feedback loop  from what the customer is asking for, what we are developing and validation, the Pipeline we have built allows us to do that but a pipeline without engagement like this from your customer does not push the mission forward. </a:t>
            </a:r>
          </a:p>
          <a:p>
            <a:endParaRPr lang="en-US"/>
          </a:p>
          <a:p>
            <a:r>
              <a:rPr lang="en-US"/>
              <a:t>I know it is never that easy and I will say over my time in GFIM we have worked day in and day out  over nine months to get to this point, it starts with understanding and establishing boundaries, I am the furthest thing from a Force Manager the Army has but listening and learning the functional processes while being able to lead delivery is a great accelerant. </a:t>
            </a:r>
          </a:p>
        </p:txBody>
      </p:sp>
      <p:sp>
        <p:nvSpPr>
          <p:cNvPr id="4" name="Slide Number Placeholder 3"/>
          <p:cNvSpPr>
            <a:spLocks noGrp="1"/>
          </p:cNvSpPr>
          <p:nvPr>
            <p:ph type="sldNum" sz="quarter" idx="5"/>
          </p:nvPr>
        </p:nvSpPr>
        <p:spPr/>
        <p:txBody>
          <a:bodyPr/>
          <a:lstStyle/>
          <a:p>
            <a:fld id="{56FF9167-449B-44E9-938E-709EC1E12511}" type="slidenum">
              <a:rPr lang="en-US" smtClean="0"/>
              <a:t>6</a:t>
            </a:fld>
            <a:endParaRPr lang="en-US"/>
          </a:p>
        </p:txBody>
      </p:sp>
    </p:spTree>
    <p:extLst>
      <p:ext uri="{BB962C8B-B14F-4D97-AF65-F5344CB8AC3E}">
        <p14:creationId xmlns:p14="http://schemas.microsoft.com/office/powerpoint/2010/main" val="164714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 </a:t>
            </a:r>
            <a:r>
              <a:rPr lang="en-US"/>
              <a:t>As I mentioned previously many of us have been utilizing concepts like agile, CI/CD, </a:t>
            </a:r>
            <a:r>
              <a:rPr lang="en-US" err="1"/>
              <a:t>DevSecOps</a:t>
            </a:r>
            <a:r>
              <a:rPr lang="en-US"/>
              <a:t> for years but like any cultural change to make marked change guidance and direction from senior leaders is needed. We have been receiving this guidance and quite rapidly over the last 12-18 months within the Department of the Army. This included Software Funding Memorandum from ASA ALT and the Directive Signed by Secretary </a:t>
            </a:r>
            <a:r>
              <a:rPr lang="en-US" err="1"/>
              <a:t>Wormuth</a:t>
            </a:r>
            <a:r>
              <a:rPr lang="en-US"/>
              <a:t> on Modern Software Development and Acquisition Practices. </a:t>
            </a:r>
          </a:p>
          <a:p>
            <a:endParaRPr lang="en-US"/>
          </a:p>
          <a:p>
            <a:r>
              <a:rPr lang="en-US"/>
              <a:t>These policies not only acknowledge the digital modernization efforts of the last few year but are the artifact within our culture we can use as a springboard to move out and execute and accelerate delivery, in a sense the streamlining our processes and aligning the processes with those modern technologies needed to keep the Army capabilities relevant. </a:t>
            </a:r>
          </a:p>
          <a:p>
            <a:endParaRPr lang="en-US"/>
          </a:p>
          <a:p>
            <a:endParaRPr lang="en-US"/>
          </a:p>
        </p:txBody>
      </p:sp>
      <p:sp>
        <p:nvSpPr>
          <p:cNvPr id="4" name="Slide Number Placeholder 3"/>
          <p:cNvSpPr>
            <a:spLocks noGrp="1"/>
          </p:cNvSpPr>
          <p:nvPr>
            <p:ph type="sldNum" sz="quarter" idx="5"/>
          </p:nvPr>
        </p:nvSpPr>
        <p:spPr/>
        <p:txBody>
          <a:bodyPr/>
          <a:lstStyle/>
          <a:p>
            <a:fld id="{56FF9167-449B-44E9-938E-709EC1E12511}" type="slidenum">
              <a:rPr lang="en-US" smtClean="0"/>
              <a:t>7</a:t>
            </a:fld>
            <a:endParaRPr lang="en-US"/>
          </a:p>
        </p:txBody>
      </p:sp>
    </p:spTree>
    <p:extLst>
      <p:ext uri="{BB962C8B-B14F-4D97-AF65-F5344CB8AC3E}">
        <p14:creationId xmlns:p14="http://schemas.microsoft.com/office/powerpoint/2010/main" val="31786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Voice Over:</a:t>
            </a:r>
            <a:r>
              <a:rPr lang="en-US"/>
              <a:t> As I think about the third pillar it’s where I see the greatest need for change, change in the way we evaluate technology and tools, change in the way we engage with you in industry on capability needs and change in the way we deliver to not only meet the needs and mission we have currently but the flexibility to change and meet the mission of tomorrow. </a:t>
            </a:r>
          </a:p>
          <a:p>
            <a:endParaRPr lang="en-US"/>
          </a:p>
          <a:p>
            <a:r>
              <a:rPr lang="en-US"/>
              <a:t>While GFIM will always look for improvement and efficiency our we are well on our way, and while agile is not new to us in the PEO or Army the digital transformation journey, we are on to enable and improve upon our efforts is just beginning. As each of you leave here and have engagements with my counterparts across the PEO and Army, I ask you to thinking about the ways that you can help us maintain flexibility, modernize solutions and gain efficiencies in the way we deliver to enable the modernization of the Army’s Processes and operations. </a:t>
            </a:r>
          </a:p>
        </p:txBody>
      </p:sp>
      <p:sp>
        <p:nvSpPr>
          <p:cNvPr id="4" name="Slide Number Placeholder 3"/>
          <p:cNvSpPr>
            <a:spLocks noGrp="1"/>
          </p:cNvSpPr>
          <p:nvPr>
            <p:ph type="sldNum" sz="quarter" idx="5"/>
          </p:nvPr>
        </p:nvSpPr>
        <p:spPr/>
        <p:txBody>
          <a:bodyPr/>
          <a:lstStyle/>
          <a:p>
            <a:fld id="{56FF9167-449B-44E9-938E-709EC1E12511}" type="slidenum">
              <a:rPr lang="en-US" smtClean="0"/>
              <a:t>8</a:t>
            </a:fld>
            <a:endParaRPr lang="en-US"/>
          </a:p>
        </p:txBody>
      </p:sp>
    </p:spTree>
    <p:extLst>
      <p:ext uri="{BB962C8B-B14F-4D97-AF65-F5344CB8AC3E}">
        <p14:creationId xmlns:p14="http://schemas.microsoft.com/office/powerpoint/2010/main" val="417040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5"/>
          </p:nvPr>
        </p:nvSpPr>
        <p:spPr/>
        <p:txBody>
          <a:bodyPr/>
          <a:lstStyle/>
          <a:p>
            <a:fld id="{56FF9167-449B-44E9-938E-709EC1E12511}" type="slidenum">
              <a:rPr lang="en-US" smtClean="0"/>
              <a:t>9</a:t>
            </a:fld>
            <a:endParaRPr lang="en-US"/>
          </a:p>
        </p:txBody>
      </p:sp>
    </p:spTree>
    <p:extLst>
      <p:ext uri="{BB962C8B-B14F-4D97-AF65-F5344CB8AC3E}">
        <p14:creationId xmlns:p14="http://schemas.microsoft.com/office/powerpoint/2010/main" val="413168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02D137-2EB3-A710-6765-395D82AB0D92}"/>
              </a:ext>
            </a:extLst>
          </p:cNvPr>
          <p:cNvSpPr>
            <a:spLocks noGrp="1"/>
          </p:cNvSpPr>
          <p:nvPr>
            <p:ph type="ctrTitle" hasCustomPrompt="1"/>
          </p:nvPr>
        </p:nvSpPr>
        <p:spPr>
          <a:xfrm>
            <a:off x="722157" y="1560638"/>
            <a:ext cx="9144000" cy="1769814"/>
          </a:xfrm>
        </p:spPr>
        <p:txBody>
          <a:bodyPr>
            <a:normAutofit/>
          </a:bodyPr>
          <a:lstStyle>
            <a:lvl1pPr>
              <a:defRPr sz="4000"/>
            </a:lvl1pPr>
          </a:lstStyle>
          <a:p>
            <a:pPr algn="l"/>
            <a:r>
              <a:rPr lang="en-US" sz="3600">
                <a:solidFill>
                  <a:schemeClr val="bg1"/>
                </a:solidFill>
                <a:latin typeface="Arial"/>
                <a:cs typeface="Arial"/>
              </a:rPr>
              <a:t>PEO EIS</a:t>
            </a:r>
            <a:br>
              <a:rPr lang="en-US" sz="3600">
                <a:solidFill>
                  <a:srgbClr val="FFCC01"/>
                </a:solidFill>
                <a:latin typeface="Arial"/>
                <a:cs typeface="Arial"/>
              </a:rPr>
            </a:br>
            <a:r>
              <a:rPr lang="en-US" sz="4000">
                <a:solidFill>
                  <a:srgbClr val="FFCC01"/>
                </a:solidFill>
                <a:latin typeface="Arial"/>
                <a:cs typeface="Arial"/>
              </a:rPr>
              <a:t>COMMAND BRIEF</a:t>
            </a:r>
            <a:endParaRPr lang="en-US" sz="3600">
              <a:solidFill>
                <a:srgbClr val="FFCC01"/>
              </a:solidFill>
              <a:latin typeface="Arial"/>
              <a:cs typeface="Arial"/>
            </a:endParaRPr>
          </a:p>
        </p:txBody>
      </p:sp>
      <p:pic>
        <p:nvPicPr>
          <p:cNvPr id="9" name="Picture 8" descr="A logo with a planet and a letter&#10;&#10;Description automatically generated">
            <a:extLst>
              <a:ext uri="{FF2B5EF4-FFF2-40B4-BE49-F238E27FC236}">
                <a16:creationId xmlns:a16="http://schemas.microsoft.com/office/drawing/2014/main" id="{1C7CE19A-2861-3B2D-FFDD-BFFA6D08F7C9}"/>
              </a:ext>
            </a:extLst>
          </p:cNvPr>
          <p:cNvPicPr>
            <a:picLocks noChangeAspect="1"/>
          </p:cNvPicPr>
          <p:nvPr userDrawn="1"/>
        </p:nvPicPr>
        <p:blipFill>
          <a:blip r:embed="rId2"/>
          <a:stretch>
            <a:fillRect/>
          </a:stretch>
        </p:blipFill>
        <p:spPr>
          <a:xfrm>
            <a:off x="10110450" y="337248"/>
            <a:ext cx="1778001" cy="605623"/>
          </a:xfrm>
          <a:prstGeom prst="rect">
            <a:avLst/>
          </a:prstGeom>
        </p:spPr>
      </p:pic>
      <p:pic>
        <p:nvPicPr>
          <p:cNvPr id="10" name="Picture 9" descr="A yellow star with black center&#10;&#10;Description automatically generated">
            <a:extLst>
              <a:ext uri="{FF2B5EF4-FFF2-40B4-BE49-F238E27FC236}">
                <a16:creationId xmlns:a16="http://schemas.microsoft.com/office/drawing/2014/main" id="{E91F8126-CDAC-37A5-506B-E9EF7E1102FF}"/>
              </a:ext>
            </a:extLst>
          </p:cNvPr>
          <p:cNvPicPr>
            <a:picLocks noChangeAspect="1"/>
          </p:cNvPicPr>
          <p:nvPr userDrawn="1"/>
        </p:nvPicPr>
        <p:blipFill>
          <a:blip r:embed="rId3"/>
          <a:stretch>
            <a:fillRect/>
          </a:stretch>
        </p:blipFill>
        <p:spPr>
          <a:xfrm>
            <a:off x="9365675" y="336048"/>
            <a:ext cx="492892" cy="608605"/>
          </a:xfrm>
          <a:prstGeom prst="rect">
            <a:avLst/>
          </a:prstGeom>
        </p:spPr>
      </p:pic>
      <p:sp>
        <p:nvSpPr>
          <p:cNvPr id="11" name="Rectangle 10">
            <a:extLst>
              <a:ext uri="{FF2B5EF4-FFF2-40B4-BE49-F238E27FC236}">
                <a16:creationId xmlns:a16="http://schemas.microsoft.com/office/drawing/2014/main" id="{9FA54E06-AB73-42AC-07B7-96A52591C02B}"/>
              </a:ext>
            </a:extLst>
          </p:cNvPr>
          <p:cNvSpPr/>
          <p:nvPr userDrawn="1"/>
        </p:nvSpPr>
        <p:spPr>
          <a:xfrm rot="5400000">
            <a:off x="1941400" y="2538381"/>
            <a:ext cx="19414" cy="227143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rgbClr val="221F20"/>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67177-956F-9275-92E9-A8028B676F4A}"/>
              </a:ext>
            </a:extLst>
          </p:cNvPr>
          <p:cNvSpPr/>
          <p:nvPr userDrawn="1"/>
        </p:nvSpPr>
        <p:spPr>
          <a:xfrm rot="10800000">
            <a:off x="852862" y="1919475"/>
            <a:ext cx="28274" cy="500550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48636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rgbClr val="221F20"/>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2918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50578-29B3-BDF7-53D2-A97D95C400CA}"/>
              </a:ext>
            </a:extLst>
          </p:cNvPr>
          <p:cNvSpPr/>
          <p:nvPr userDrawn="1"/>
        </p:nvSpPr>
        <p:spPr>
          <a:xfrm>
            <a:off x="8885902" y="3982064"/>
            <a:ext cx="3312242" cy="817307"/>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54A202-0EF8-E9EF-870A-75D84FACB995}"/>
              </a:ext>
            </a:extLst>
          </p:cNvPr>
          <p:cNvSpPr/>
          <p:nvPr userDrawn="1"/>
        </p:nvSpPr>
        <p:spPr>
          <a:xfrm>
            <a:off x="0" y="5186515"/>
            <a:ext cx="12191999" cy="1677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4C8FF3-F3B4-F7EE-034B-C0BD32EFA48A}"/>
              </a:ext>
            </a:extLst>
          </p:cNvPr>
          <p:cNvSpPr/>
          <p:nvPr userDrawn="1"/>
        </p:nvSpPr>
        <p:spPr>
          <a:xfrm rot="16200000" flipH="1">
            <a:off x="2273419" y="-1554753"/>
            <a:ext cx="26510" cy="457712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AAB19C-2102-2DA8-0CD1-DEC99D54C0BC}"/>
              </a:ext>
            </a:extLst>
          </p:cNvPr>
          <p:cNvSpPr/>
          <p:nvPr userDrawn="1"/>
        </p:nvSpPr>
        <p:spPr>
          <a:xfrm>
            <a:off x="8775290" y="762000"/>
            <a:ext cx="2384323" cy="3011129"/>
          </a:xfrm>
          <a:prstGeom prst="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61617-E7C3-6C3B-E7DC-909F65C84647}"/>
              </a:ext>
            </a:extLst>
          </p:cNvPr>
          <p:cNvSpPr/>
          <p:nvPr userDrawn="1"/>
        </p:nvSpPr>
        <p:spPr>
          <a:xfrm rot="10800000" flipH="1">
            <a:off x="8724113" y="3983925"/>
            <a:ext cx="45467" cy="809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894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2D444A-6B55-C071-6498-CD4DAEAFEA68}"/>
              </a:ext>
            </a:extLst>
          </p:cNvPr>
          <p:cNvSpPr/>
          <p:nvPr userDrawn="1"/>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CCE28DD-4294-BEDB-054D-81F2C2DEEA10}"/>
              </a:ext>
            </a:extLst>
          </p:cNvPr>
          <p:cNvSpPr txBox="1">
            <a:spLocks/>
          </p:cNvSpPr>
          <p:nvPr userDrawn="1"/>
        </p:nvSpPr>
        <p:spPr>
          <a:xfrm>
            <a:off x="623688" y="1946462"/>
            <a:ext cx="7536914" cy="64545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solidFill>
                  <a:srgbClr val="221F20"/>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9544559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1E0CE-1DAC-A6E7-8C2F-AEDFFE6BB1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82908" y="2598667"/>
            <a:ext cx="3936488" cy="1343042"/>
          </a:xfrm>
          <a:prstGeom prst="rect">
            <a:avLst/>
          </a:prstGeom>
        </p:spPr>
      </p:pic>
      <p:pic>
        <p:nvPicPr>
          <p:cNvPr id="4" name="Picture 3">
            <a:extLst>
              <a:ext uri="{FF2B5EF4-FFF2-40B4-BE49-F238E27FC236}">
                <a16:creationId xmlns:a16="http://schemas.microsoft.com/office/drawing/2014/main" id="{61A14C78-BCA0-558B-B3B0-F1131A7C23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81186" y="2599511"/>
            <a:ext cx="5671048" cy="1339427"/>
          </a:xfrm>
          <a:prstGeom prst="rect">
            <a:avLst/>
          </a:prstGeom>
        </p:spPr>
      </p:pic>
    </p:spTree>
    <p:extLst>
      <p:ext uri="{BB962C8B-B14F-4D97-AF65-F5344CB8AC3E}">
        <p14:creationId xmlns:p14="http://schemas.microsoft.com/office/powerpoint/2010/main" val="25292075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8144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67177-956F-9275-92E9-A8028B676F4A}"/>
              </a:ext>
            </a:extLst>
          </p:cNvPr>
          <p:cNvSpPr/>
          <p:nvPr userDrawn="1"/>
        </p:nvSpPr>
        <p:spPr>
          <a:xfrm rot="10800000">
            <a:off x="852862" y="1919475"/>
            <a:ext cx="28274" cy="500550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5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221F2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50578-29B3-BDF7-53D2-A97D95C400CA}"/>
              </a:ext>
            </a:extLst>
          </p:cNvPr>
          <p:cNvSpPr/>
          <p:nvPr userDrawn="1"/>
        </p:nvSpPr>
        <p:spPr>
          <a:xfrm>
            <a:off x="8885902" y="3982064"/>
            <a:ext cx="3312242" cy="817307"/>
          </a:xfrm>
          <a:prstGeom prst="rect">
            <a:avLst/>
          </a:prstGeom>
          <a:solidFill>
            <a:schemeClr val="bg2">
              <a:lumMod val="2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54A202-0EF8-E9EF-870A-75D84FACB995}"/>
              </a:ext>
            </a:extLst>
          </p:cNvPr>
          <p:cNvSpPr/>
          <p:nvPr userDrawn="1"/>
        </p:nvSpPr>
        <p:spPr>
          <a:xfrm>
            <a:off x="0" y="5186515"/>
            <a:ext cx="12191999" cy="1677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4C8FF3-F3B4-F7EE-034B-C0BD32EFA48A}"/>
              </a:ext>
            </a:extLst>
          </p:cNvPr>
          <p:cNvSpPr/>
          <p:nvPr userDrawn="1"/>
        </p:nvSpPr>
        <p:spPr>
          <a:xfrm rot="16200000" flipH="1">
            <a:off x="2273419" y="-1554753"/>
            <a:ext cx="26510" cy="457712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AAB19C-2102-2DA8-0CD1-DEC99D54C0BC}"/>
              </a:ext>
            </a:extLst>
          </p:cNvPr>
          <p:cNvSpPr/>
          <p:nvPr userDrawn="1"/>
        </p:nvSpPr>
        <p:spPr>
          <a:xfrm>
            <a:off x="8775290" y="762000"/>
            <a:ext cx="2384323" cy="3011129"/>
          </a:xfrm>
          <a:prstGeom prst="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61617-E7C3-6C3B-E7DC-909F65C84647}"/>
              </a:ext>
            </a:extLst>
          </p:cNvPr>
          <p:cNvSpPr/>
          <p:nvPr userDrawn="1"/>
        </p:nvSpPr>
        <p:spPr>
          <a:xfrm rot="10800000" flipH="1">
            <a:off x="8724113" y="3983925"/>
            <a:ext cx="45467" cy="809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28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221F2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2D444A-6B55-C071-6498-CD4DAEAFEA68}"/>
              </a:ext>
            </a:extLst>
          </p:cNvPr>
          <p:cNvSpPr/>
          <p:nvPr userDrawn="1"/>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CCE28DD-4294-BEDB-054D-81F2C2DEEA10}"/>
              </a:ext>
            </a:extLst>
          </p:cNvPr>
          <p:cNvSpPr txBox="1">
            <a:spLocks/>
          </p:cNvSpPr>
          <p:nvPr userDrawn="1"/>
        </p:nvSpPr>
        <p:spPr>
          <a:xfrm>
            <a:off x="623688" y="1946462"/>
            <a:ext cx="7536914" cy="64545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25320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221F20"/>
        </a:solidFill>
        <a:effectLst/>
      </p:bgPr>
    </p:bg>
    <p:spTree>
      <p:nvGrpSpPr>
        <p:cNvPr id="1" name=""/>
        <p:cNvGrpSpPr/>
        <p:nvPr/>
      </p:nvGrpSpPr>
      <p:grpSpPr>
        <a:xfrm>
          <a:off x="0" y="0"/>
          <a:ext cx="0" cy="0"/>
          <a:chOff x="0" y="0"/>
          <a:chExt cx="0" cy="0"/>
        </a:xfrm>
      </p:grpSpPr>
      <p:pic>
        <p:nvPicPr>
          <p:cNvPr id="3" name="Picture 2" descr="A logo with a planet and a letter&#10;&#10;Description automatically generated">
            <a:extLst>
              <a:ext uri="{FF2B5EF4-FFF2-40B4-BE49-F238E27FC236}">
                <a16:creationId xmlns:a16="http://schemas.microsoft.com/office/drawing/2014/main" id="{DAD1E0CE-1DAC-A6E7-8C2F-AEDFFE6BB1F0}"/>
              </a:ext>
            </a:extLst>
          </p:cNvPr>
          <p:cNvPicPr>
            <a:picLocks noChangeAspect="1"/>
          </p:cNvPicPr>
          <p:nvPr userDrawn="1"/>
        </p:nvPicPr>
        <p:blipFill>
          <a:blip r:embed="rId2"/>
          <a:stretch>
            <a:fillRect/>
          </a:stretch>
        </p:blipFill>
        <p:spPr>
          <a:xfrm>
            <a:off x="7259095" y="2598667"/>
            <a:ext cx="3984115" cy="1343042"/>
          </a:xfrm>
          <a:prstGeom prst="rect">
            <a:avLst/>
          </a:prstGeom>
        </p:spPr>
      </p:pic>
      <p:pic>
        <p:nvPicPr>
          <p:cNvPr id="4" name="Picture 3" descr="A black background with white letters&#10;&#10;Description automatically generated">
            <a:extLst>
              <a:ext uri="{FF2B5EF4-FFF2-40B4-BE49-F238E27FC236}">
                <a16:creationId xmlns:a16="http://schemas.microsoft.com/office/drawing/2014/main" id="{61A14C78-BCA0-558B-B3B0-F1131A7C23AE}"/>
              </a:ext>
            </a:extLst>
          </p:cNvPr>
          <p:cNvPicPr>
            <a:picLocks noChangeAspect="1"/>
          </p:cNvPicPr>
          <p:nvPr userDrawn="1"/>
        </p:nvPicPr>
        <p:blipFill>
          <a:blip r:embed="rId3"/>
          <a:stretch>
            <a:fillRect/>
          </a:stretch>
        </p:blipFill>
        <p:spPr>
          <a:xfrm>
            <a:off x="577645" y="2599511"/>
            <a:ext cx="5678130" cy="1339427"/>
          </a:xfrm>
          <a:prstGeom prst="rect">
            <a:avLst/>
          </a:prstGeom>
        </p:spPr>
      </p:pic>
    </p:spTree>
    <p:extLst>
      <p:ext uri="{BB962C8B-B14F-4D97-AF65-F5344CB8AC3E}">
        <p14:creationId xmlns:p14="http://schemas.microsoft.com/office/powerpoint/2010/main" val="249042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D68235BF-5094-B6AD-6429-61352C54DE99}"/>
              </a:ext>
            </a:extLst>
          </p:cNvPr>
          <p:cNvSpPr>
            <a:spLocks noGrp="1"/>
          </p:cNvSpPr>
          <p:nvPr>
            <p:ph type="pic" sz="quarter" idx="10"/>
          </p:nvPr>
        </p:nvSpPr>
        <p:spPr>
          <a:xfrm>
            <a:off x="0" y="0"/>
            <a:ext cx="12192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
        <p:nvSpPr>
          <p:cNvPr id="2" name="Title 2"/>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548640" y="2148840"/>
            <a:ext cx="6795135"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25164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7CE19A-2861-3B2D-FFDD-BFFA6D08F7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11903" y="337248"/>
            <a:ext cx="1775095" cy="605623"/>
          </a:xfrm>
          <a:prstGeom prst="rect">
            <a:avLst/>
          </a:prstGeom>
        </p:spPr>
      </p:pic>
      <p:pic>
        <p:nvPicPr>
          <p:cNvPr id="10" name="Picture 9">
            <a:extLst>
              <a:ext uri="{FF2B5EF4-FFF2-40B4-BE49-F238E27FC236}">
                <a16:creationId xmlns:a16="http://schemas.microsoft.com/office/drawing/2014/main" id="{E91F8126-CDAC-37A5-506B-E9EF7E1102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68612" y="336048"/>
            <a:ext cx="487018" cy="608605"/>
          </a:xfrm>
          <a:prstGeom prst="rect">
            <a:avLst/>
          </a:prstGeom>
        </p:spPr>
      </p:pic>
      <p:sp>
        <p:nvSpPr>
          <p:cNvPr id="11" name="Rectangle 10">
            <a:extLst>
              <a:ext uri="{FF2B5EF4-FFF2-40B4-BE49-F238E27FC236}">
                <a16:creationId xmlns:a16="http://schemas.microsoft.com/office/drawing/2014/main" id="{9FA54E06-AB73-42AC-07B7-96A52591C02B}"/>
              </a:ext>
            </a:extLst>
          </p:cNvPr>
          <p:cNvSpPr/>
          <p:nvPr userDrawn="1"/>
        </p:nvSpPr>
        <p:spPr>
          <a:xfrm rot="5400000">
            <a:off x="1941400" y="2538381"/>
            <a:ext cx="19414" cy="227143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C382286-0C88-7A94-2162-B8C90C7239FC}"/>
              </a:ext>
            </a:extLst>
          </p:cNvPr>
          <p:cNvSpPr txBox="1">
            <a:spLocks/>
          </p:cNvSpPr>
          <p:nvPr userDrawn="1"/>
        </p:nvSpPr>
        <p:spPr>
          <a:xfrm>
            <a:off x="10272397" y="6339216"/>
            <a:ext cx="1918221" cy="45992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a:solidFill>
                  <a:srgbClr val="FFCC01"/>
                </a:solidFill>
                <a:latin typeface="Arial"/>
                <a:cs typeface="Arial"/>
              </a:rPr>
              <a:t>9 JANUARY 2024</a:t>
            </a:r>
            <a:endParaRPr lang="en-US" sz="1400">
              <a:solidFill>
                <a:srgbClr val="FFCC01"/>
              </a:solidFill>
            </a:endParaRPr>
          </a:p>
        </p:txBody>
      </p:sp>
    </p:spTree>
    <p:extLst>
      <p:ext uri="{BB962C8B-B14F-4D97-AF65-F5344CB8AC3E}">
        <p14:creationId xmlns:p14="http://schemas.microsoft.com/office/powerpoint/2010/main" val="29164676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6" r:id="rId5"/>
    <p:sldLayoutId id="2147483675" r:id="rId6"/>
    <p:sldLayoutId id="2147483667" r:id="rId7"/>
    <p:sldLayoutId id="2147483672" r:id="rId8"/>
    <p:sldLayoutId id="2147483677" r:id="rId9"/>
    <p:sldLayoutId id="2147483678" r:id="rId10"/>
    <p:sldLayoutId id="2147483679" r:id="rId11"/>
    <p:sldLayoutId id="2147483680" r:id="rId12"/>
    <p:sldLayoutId id="2147483681" r:id="rId13"/>
    <p:sldLayoutId id="2147483682" r:id="rId14"/>
    <p:sldLayoutId id="214748368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9.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2806" y="2255339"/>
            <a:ext cx="10803665" cy="1173661"/>
          </a:xfrm>
        </p:spPr>
        <p:txBody>
          <a:bodyPr>
            <a:normAutofit fontScale="90000"/>
          </a:bodyPr>
          <a:lstStyle/>
          <a:p>
            <a:r>
              <a:rPr lang="en-US" sz="3600">
                <a:solidFill>
                  <a:schemeClr val="bg1"/>
                </a:solidFill>
                <a:latin typeface="Arial"/>
                <a:cs typeface="Arial"/>
              </a:rPr>
              <a:t>GLOBAL FORCE INFORMATION MANAGEMENT (GFIM) </a:t>
            </a:r>
            <a:br>
              <a:rPr lang="en-US" sz="3600">
                <a:solidFill>
                  <a:srgbClr val="FFCC01"/>
                </a:solidFill>
                <a:latin typeface="Arial"/>
                <a:cs typeface="Arial"/>
              </a:rPr>
            </a:br>
            <a:r>
              <a:rPr lang="en-US" sz="3200">
                <a:solidFill>
                  <a:srgbClr val="FFCC01"/>
                </a:solidFill>
                <a:latin typeface="Arial"/>
                <a:cs typeface="Arial"/>
              </a:rPr>
              <a:t>OUR DIGITAL MODERNIZATION JOURNEY</a:t>
            </a:r>
          </a:p>
        </p:txBody>
      </p:sp>
      <p:sp>
        <p:nvSpPr>
          <p:cNvPr id="3" name="Subtitle 2"/>
          <p:cNvSpPr>
            <a:spLocks noGrp="1"/>
          </p:cNvSpPr>
          <p:nvPr>
            <p:ph type="subTitle" idx="4294967295"/>
          </p:nvPr>
        </p:nvSpPr>
        <p:spPr>
          <a:xfrm>
            <a:off x="721301" y="3959270"/>
            <a:ext cx="3306521" cy="1002717"/>
          </a:xfrm>
        </p:spPr>
        <p:txBody>
          <a:bodyPr vert="horz" lIns="91440" tIns="45720" rIns="91440" bIns="45720" rtlCol="0" anchor="t">
            <a:normAutofit/>
          </a:bodyPr>
          <a:lstStyle/>
          <a:p>
            <a:pPr marL="0" indent="0">
              <a:buNone/>
            </a:pPr>
            <a:r>
              <a:rPr lang="en-US" sz="1600">
                <a:solidFill>
                  <a:schemeClr val="bg1"/>
                </a:solidFill>
                <a:latin typeface="Arial"/>
                <a:cs typeface="Arial"/>
              </a:rPr>
              <a:t>Every Soldier. Every Day.</a:t>
            </a:r>
            <a:endParaRPr lang="en-US">
              <a:solidFill>
                <a:schemeClr val="bg1"/>
              </a:solidFill>
            </a:endParaRPr>
          </a:p>
        </p:txBody>
      </p:sp>
      <p:pic>
        <p:nvPicPr>
          <p:cNvPr id="4" name="Picture 3" descr="A logo with a planet and a letter&#10;&#10;Description automatically generated">
            <a:extLst>
              <a:ext uri="{FF2B5EF4-FFF2-40B4-BE49-F238E27FC236}">
                <a16:creationId xmlns:a16="http://schemas.microsoft.com/office/drawing/2014/main" id="{164CFD98-3757-AB72-7025-CBC0B824A75C}"/>
              </a:ext>
            </a:extLst>
          </p:cNvPr>
          <p:cNvPicPr>
            <a:picLocks noChangeAspect="1"/>
          </p:cNvPicPr>
          <p:nvPr/>
        </p:nvPicPr>
        <p:blipFill>
          <a:blip r:embed="rId3"/>
          <a:stretch>
            <a:fillRect/>
          </a:stretch>
        </p:blipFill>
        <p:spPr>
          <a:xfrm>
            <a:off x="10110450" y="337248"/>
            <a:ext cx="1778001" cy="605623"/>
          </a:xfrm>
          <a:prstGeom prst="rect">
            <a:avLst/>
          </a:prstGeom>
        </p:spPr>
      </p:pic>
      <p:pic>
        <p:nvPicPr>
          <p:cNvPr id="5" name="Picture 4" descr="A yellow star with black center&#10;&#10;Description automatically generated">
            <a:extLst>
              <a:ext uri="{FF2B5EF4-FFF2-40B4-BE49-F238E27FC236}">
                <a16:creationId xmlns:a16="http://schemas.microsoft.com/office/drawing/2014/main" id="{7CF996C2-3A44-8D08-8FC5-FEF567856340}"/>
              </a:ext>
            </a:extLst>
          </p:cNvPr>
          <p:cNvPicPr>
            <a:picLocks noChangeAspect="1"/>
          </p:cNvPicPr>
          <p:nvPr/>
        </p:nvPicPr>
        <p:blipFill>
          <a:blip r:embed="rId4"/>
          <a:stretch>
            <a:fillRect/>
          </a:stretch>
        </p:blipFill>
        <p:spPr>
          <a:xfrm>
            <a:off x="9365675" y="336048"/>
            <a:ext cx="492892" cy="608605"/>
          </a:xfrm>
          <a:prstGeom prst="rect">
            <a:avLst/>
          </a:prstGeom>
        </p:spPr>
      </p:pic>
      <p:sp>
        <p:nvSpPr>
          <p:cNvPr id="6" name="TextBox 4">
            <a:extLst>
              <a:ext uri="{FF2B5EF4-FFF2-40B4-BE49-F238E27FC236}">
                <a16:creationId xmlns:a16="http://schemas.microsoft.com/office/drawing/2014/main" id="{E9EE55A4-F0C1-DCA3-9973-B6209A4817BC}"/>
              </a:ext>
            </a:extLst>
          </p:cNvPr>
          <p:cNvSpPr txBox="1"/>
          <p:nvPr/>
        </p:nvSpPr>
        <p:spPr>
          <a:xfrm>
            <a:off x="778050" y="6135329"/>
            <a:ext cx="41983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latin typeface="Arial" panose="020B0604020202020204" pitchFamily="34" charset="0"/>
                <a:ea typeface="Calibri" panose="020F0502020204030204" pitchFamily="34" charset="0"/>
                <a:cs typeface="Times New Roman" panose="02020603050405020304" pitchFamily="18" charset="0"/>
              </a:rPr>
              <a:t>DISTRIBUTION STATEMENT A. Approved for public release. Distribution is unlimited</a:t>
            </a:r>
            <a:endParaRPr lang="en-US" sz="1000"/>
          </a:p>
        </p:txBody>
      </p:sp>
      <p:sp>
        <p:nvSpPr>
          <p:cNvPr id="8" name="TextBox 7">
            <a:extLst>
              <a:ext uri="{FF2B5EF4-FFF2-40B4-BE49-F238E27FC236}">
                <a16:creationId xmlns:a16="http://schemas.microsoft.com/office/drawing/2014/main" id="{00BAB216-D590-F337-533F-B25F077A7B62}"/>
              </a:ext>
            </a:extLst>
          </p:cNvPr>
          <p:cNvSpPr txBox="1"/>
          <p:nvPr/>
        </p:nvSpPr>
        <p:spPr>
          <a:xfrm>
            <a:off x="10538691" y="6166107"/>
            <a:ext cx="1482437" cy="338554"/>
          </a:xfrm>
          <a:prstGeom prst="rect">
            <a:avLst/>
          </a:prstGeom>
          <a:noFill/>
        </p:spPr>
        <p:txBody>
          <a:bodyPr wrap="square">
            <a:spAutoFit/>
          </a:bodyPr>
          <a:lstStyle/>
          <a:p>
            <a:pPr algn="l"/>
            <a:r>
              <a:rPr lang="en-US" sz="1600" b="1">
                <a:solidFill>
                  <a:srgbClr val="FFCC01"/>
                </a:solidFill>
                <a:latin typeface="Arial"/>
                <a:cs typeface="Arial"/>
              </a:rPr>
              <a:t>May 14, 2024</a:t>
            </a:r>
            <a:endParaRPr lang="en-US" sz="1600" b="1">
              <a:solidFill>
                <a:srgbClr val="FFCC0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1F20"/>
        </a:solidFill>
        <a:effectLst/>
      </p:bgPr>
    </p:bg>
    <p:spTree>
      <p:nvGrpSpPr>
        <p:cNvPr id="1" name=""/>
        <p:cNvGrpSpPr/>
        <p:nvPr/>
      </p:nvGrpSpPr>
      <p:grpSpPr>
        <a:xfrm>
          <a:off x="0" y="0"/>
          <a:ext cx="0" cy="0"/>
          <a:chOff x="0" y="0"/>
          <a:chExt cx="0" cy="0"/>
        </a:xfrm>
      </p:grpSpPr>
      <p:pic>
        <p:nvPicPr>
          <p:cNvPr id="5" name="Picture 4" descr="A logo with a planet and a letter&#10;&#10;Description automatically generated">
            <a:extLst>
              <a:ext uri="{FF2B5EF4-FFF2-40B4-BE49-F238E27FC236}">
                <a16:creationId xmlns:a16="http://schemas.microsoft.com/office/drawing/2014/main" id="{AB04A087-820C-E82B-DEEE-5D700576A09B}"/>
              </a:ext>
            </a:extLst>
          </p:cNvPr>
          <p:cNvPicPr>
            <a:picLocks noChangeAspect="1"/>
          </p:cNvPicPr>
          <p:nvPr/>
        </p:nvPicPr>
        <p:blipFill>
          <a:blip r:embed="rId2"/>
          <a:stretch>
            <a:fillRect/>
          </a:stretch>
        </p:blipFill>
        <p:spPr>
          <a:xfrm>
            <a:off x="7259095" y="2598667"/>
            <a:ext cx="3984115" cy="1343042"/>
          </a:xfrm>
          <a:prstGeom prst="rect">
            <a:avLst/>
          </a:prstGeom>
        </p:spPr>
      </p:pic>
      <p:pic>
        <p:nvPicPr>
          <p:cNvPr id="6" name="Picture 5" descr="A black background with white letters&#10;&#10;Description automatically generated">
            <a:extLst>
              <a:ext uri="{FF2B5EF4-FFF2-40B4-BE49-F238E27FC236}">
                <a16:creationId xmlns:a16="http://schemas.microsoft.com/office/drawing/2014/main" id="{CB77B03C-BE3B-536D-2C01-2FD1306D2D37}"/>
              </a:ext>
            </a:extLst>
          </p:cNvPr>
          <p:cNvPicPr>
            <a:picLocks noChangeAspect="1"/>
          </p:cNvPicPr>
          <p:nvPr/>
        </p:nvPicPr>
        <p:blipFill>
          <a:blip r:embed="rId3"/>
          <a:stretch>
            <a:fillRect/>
          </a:stretch>
        </p:blipFill>
        <p:spPr>
          <a:xfrm>
            <a:off x="577645" y="2599511"/>
            <a:ext cx="5678130" cy="1339427"/>
          </a:xfrm>
          <a:prstGeom prst="rect">
            <a:avLst/>
          </a:prstGeom>
        </p:spPr>
      </p:pic>
    </p:spTree>
    <p:extLst>
      <p:ext uri="{BB962C8B-B14F-4D97-AF65-F5344CB8AC3E}">
        <p14:creationId xmlns:p14="http://schemas.microsoft.com/office/powerpoint/2010/main" val="36218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970A-0B7E-5C5B-1629-2D665D5F0AA0}"/>
              </a:ext>
            </a:extLst>
          </p:cNvPr>
          <p:cNvSpPr>
            <a:spLocks noGrp="1"/>
          </p:cNvSpPr>
          <p:nvPr>
            <p:ph type="title"/>
          </p:nvPr>
        </p:nvSpPr>
        <p:spPr>
          <a:xfrm>
            <a:off x="803354" y="1177588"/>
            <a:ext cx="10759440" cy="766783"/>
          </a:xfrm>
        </p:spPr>
        <p:txBody>
          <a:bodyPr>
            <a:normAutofit/>
          </a:bodyPr>
          <a:lstStyle/>
          <a:p>
            <a:r>
              <a:rPr lang="en-US">
                <a:latin typeface="Arial"/>
                <a:cs typeface="Arial"/>
              </a:rPr>
              <a:t>GLOBAL FORCE INFORMATION MANAGEMENT (GFIM)</a:t>
            </a:r>
            <a:endParaRPr lang="en-US"/>
          </a:p>
        </p:txBody>
      </p:sp>
      <p:pic>
        <p:nvPicPr>
          <p:cNvPr id="3" name="Picture 2">
            <a:extLst>
              <a:ext uri="{FF2B5EF4-FFF2-40B4-BE49-F238E27FC236}">
                <a16:creationId xmlns:a16="http://schemas.microsoft.com/office/drawing/2014/main" id="{C50ED86F-12C6-FA82-2715-BE0258373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440" y="1984715"/>
            <a:ext cx="7350783" cy="41427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7914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77691-BB50-F216-CEEC-6748E90EFF2B}"/>
              </a:ext>
            </a:extLst>
          </p:cNvPr>
          <p:cNvSpPr>
            <a:spLocks noGrp="1"/>
          </p:cNvSpPr>
          <p:nvPr>
            <p:ph type="ctrTitle" idx="4294967295"/>
          </p:nvPr>
        </p:nvSpPr>
        <p:spPr>
          <a:xfrm>
            <a:off x="852860" y="1210243"/>
            <a:ext cx="7423631" cy="644525"/>
          </a:xfrm>
        </p:spPr>
        <p:txBody>
          <a:bodyPr>
            <a:normAutofit/>
          </a:bodyPr>
          <a:lstStyle/>
          <a:p>
            <a:pPr algn="l"/>
            <a:r>
              <a:rPr lang="en-US" sz="3200">
                <a:latin typeface="Arial"/>
                <a:cs typeface="Arial"/>
              </a:rPr>
              <a:t>PEO PILLARS</a:t>
            </a:r>
            <a:endParaRPr lang="en-US" sz="3200" i="1"/>
          </a:p>
        </p:txBody>
      </p:sp>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F84D03-5430-0B9A-6A28-D535295A7D42}"/>
              </a:ext>
            </a:extLst>
          </p:cNvPr>
          <p:cNvSpPr txBox="1"/>
          <p:nvPr/>
        </p:nvSpPr>
        <p:spPr>
          <a:xfrm>
            <a:off x="1244432" y="4684841"/>
            <a:ext cx="2850068" cy="830997"/>
          </a:xfrm>
          <a:prstGeom prst="rect">
            <a:avLst/>
          </a:prstGeom>
          <a:noFill/>
        </p:spPr>
        <p:txBody>
          <a:bodyPr wrap="square" lIns="91440" tIns="45720" rIns="91440" bIns="45720" anchor="t">
            <a:spAutoFit/>
          </a:bodyPr>
          <a:lstStyle/>
          <a:p>
            <a:pPr algn="ctr"/>
            <a:r>
              <a:rPr lang="en-US" sz="1600" dirty="0">
                <a:latin typeface=" Arial"/>
              </a:rPr>
              <a:t>Become Agile Practitioners to </a:t>
            </a:r>
            <a:r>
              <a:rPr lang="en-US" sz="1600" i="1" dirty="0">
                <a:latin typeface=" Arial"/>
              </a:rPr>
              <a:t>deliver </a:t>
            </a:r>
            <a:r>
              <a:rPr lang="en-US" sz="1600" dirty="0">
                <a:latin typeface=" Arial"/>
              </a:rPr>
              <a:t>earlier, faster and more </a:t>
            </a:r>
            <a:r>
              <a:rPr lang="en-US" sz="1600" u="sng" dirty="0">
                <a:latin typeface=" Arial"/>
              </a:rPr>
              <a:t>frequently</a:t>
            </a:r>
          </a:p>
        </p:txBody>
      </p:sp>
      <p:sp>
        <p:nvSpPr>
          <p:cNvPr id="29" name="TextBox 28">
            <a:extLst>
              <a:ext uri="{FF2B5EF4-FFF2-40B4-BE49-F238E27FC236}">
                <a16:creationId xmlns:a16="http://schemas.microsoft.com/office/drawing/2014/main" id="{2B5B9589-0A7A-D83E-97B1-C030525517DB}"/>
              </a:ext>
            </a:extLst>
          </p:cNvPr>
          <p:cNvSpPr txBox="1"/>
          <p:nvPr/>
        </p:nvSpPr>
        <p:spPr>
          <a:xfrm>
            <a:off x="4531470" y="3960564"/>
            <a:ext cx="2850068" cy="338554"/>
          </a:xfrm>
          <a:prstGeom prst="rect">
            <a:avLst/>
          </a:prstGeom>
          <a:noFill/>
        </p:spPr>
        <p:txBody>
          <a:bodyPr wrap="square">
            <a:spAutoFit/>
          </a:bodyPr>
          <a:lstStyle/>
          <a:p>
            <a:pPr algn="ctr"/>
            <a:r>
              <a:rPr lang="en-US" sz="1600" b="1">
                <a:latin typeface=" Arial"/>
              </a:rPr>
              <a:t>Simplicity</a:t>
            </a:r>
            <a:endParaRPr lang="en-US" sz="1600" b="1">
              <a:solidFill>
                <a:srgbClr val="F4C80C"/>
              </a:solidFill>
              <a:latin typeface=" Arial"/>
            </a:endParaRPr>
          </a:p>
        </p:txBody>
      </p:sp>
      <p:sp>
        <p:nvSpPr>
          <p:cNvPr id="30" name="TextBox 29">
            <a:extLst>
              <a:ext uri="{FF2B5EF4-FFF2-40B4-BE49-F238E27FC236}">
                <a16:creationId xmlns:a16="http://schemas.microsoft.com/office/drawing/2014/main" id="{253634CE-1316-1543-169A-F80F4FEFD88E}"/>
              </a:ext>
            </a:extLst>
          </p:cNvPr>
          <p:cNvSpPr txBox="1"/>
          <p:nvPr/>
        </p:nvSpPr>
        <p:spPr>
          <a:xfrm>
            <a:off x="7783262" y="3960564"/>
            <a:ext cx="2850068" cy="338554"/>
          </a:xfrm>
          <a:prstGeom prst="rect">
            <a:avLst/>
          </a:prstGeom>
          <a:noFill/>
        </p:spPr>
        <p:txBody>
          <a:bodyPr wrap="square" lIns="91440" tIns="45720" rIns="91440" bIns="45720" anchor="t">
            <a:spAutoFit/>
          </a:bodyPr>
          <a:lstStyle/>
          <a:p>
            <a:pPr algn="ctr"/>
            <a:r>
              <a:rPr lang="en-US" sz="1600" b="1">
                <a:latin typeface=" Arial"/>
              </a:rPr>
              <a:t>Excellence </a:t>
            </a:r>
          </a:p>
        </p:txBody>
      </p:sp>
      <p:sp>
        <p:nvSpPr>
          <p:cNvPr id="33" name="Oval 32">
            <a:extLst>
              <a:ext uri="{FF2B5EF4-FFF2-40B4-BE49-F238E27FC236}">
                <a16:creationId xmlns:a16="http://schemas.microsoft.com/office/drawing/2014/main" id="{638E100D-D912-6F21-C1F0-6A9760CE5AC3}"/>
              </a:ext>
            </a:extLst>
          </p:cNvPr>
          <p:cNvSpPr/>
          <p:nvPr/>
        </p:nvSpPr>
        <p:spPr>
          <a:xfrm>
            <a:off x="8479715"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1F65D3E-7D9E-903C-4EA7-92B5D39A351B}"/>
              </a:ext>
            </a:extLst>
          </p:cNvPr>
          <p:cNvSpPr/>
          <p:nvPr/>
        </p:nvSpPr>
        <p:spPr>
          <a:xfrm>
            <a:off x="5277712"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C553C75-2744-99AE-32E9-A14A4CFAD1C3}"/>
              </a:ext>
            </a:extLst>
          </p:cNvPr>
          <p:cNvSpPr/>
          <p:nvPr/>
        </p:nvSpPr>
        <p:spPr>
          <a:xfrm>
            <a:off x="2063454"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D9882F-4DFD-6EEB-A0EB-52FB20DD4632}"/>
              </a:ext>
            </a:extLst>
          </p:cNvPr>
          <p:cNvPicPr>
            <a:picLocks noChangeAspect="1"/>
          </p:cNvPicPr>
          <p:nvPr/>
        </p:nvPicPr>
        <p:blipFill>
          <a:blip r:embed="rId3"/>
          <a:stretch>
            <a:fillRect/>
          </a:stretch>
        </p:blipFill>
        <p:spPr>
          <a:xfrm>
            <a:off x="8605837" y="2631273"/>
            <a:ext cx="1100139" cy="1092294"/>
          </a:xfrm>
          <a:prstGeom prst="rect">
            <a:avLst/>
          </a:prstGeom>
        </p:spPr>
      </p:pic>
      <p:pic>
        <p:nvPicPr>
          <p:cNvPr id="7" name="Picture 6">
            <a:extLst>
              <a:ext uri="{FF2B5EF4-FFF2-40B4-BE49-F238E27FC236}">
                <a16:creationId xmlns:a16="http://schemas.microsoft.com/office/drawing/2014/main" id="{2E93C456-5490-ED19-DF55-BF3DE91CCFF1}"/>
              </a:ext>
            </a:extLst>
          </p:cNvPr>
          <p:cNvPicPr>
            <a:picLocks noChangeAspect="1"/>
          </p:cNvPicPr>
          <p:nvPr/>
        </p:nvPicPr>
        <p:blipFill>
          <a:blip r:embed="rId4"/>
          <a:stretch>
            <a:fillRect/>
          </a:stretch>
        </p:blipFill>
        <p:spPr>
          <a:xfrm>
            <a:off x="2140140" y="2560551"/>
            <a:ext cx="1171539" cy="1115848"/>
          </a:xfrm>
          <a:prstGeom prst="rect">
            <a:avLst/>
          </a:prstGeom>
        </p:spPr>
      </p:pic>
      <p:pic>
        <p:nvPicPr>
          <p:cNvPr id="9" name="Picture 8">
            <a:extLst>
              <a:ext uri="{FF2B5EF4-FFF2-40B4-BE49-F238E27FC236}">
                <a16:creationId xmlns:a16="http://schemas.microsoft.com/office/drawing/2014/main" id="{1CD3E31D-8B73-B880-9F6B-177D6BA92C49}"/>
              </a:ext>
            </a:extLst>
          </p:cNvPr>
          <p:cNvPicPr>
            <a:picLocks noChangeAspect="1"/>
          </p:cNvPicPr>
          <p:nvPr/>
        </p:nvPicPr>
        <p:blipFill>
          <a:blip r:embed="rId5"/>
          <a:stretch>
            <a:fillRect/>
          </a:stretch>
        </p:blipFill>
        <p:spPr>
          <a:xfrm>
            <a:off x="5548245" y="2720433"/>
            <a:ext cx="797339" cy="808382"/>
          </a:xfrm>
          <a:prstGeom prst="rect">
            <a:avLst/>
          </a:prstGeom>
        </p:spPr>
      </p:pic>
      <p:sp>
        <p:nvSpPr>
          <p:cNvPr id="10" name="TextBox 9">
            <a:extLst>
              <a:ext uri="{FF2B5EF4-FFF2-40B4-BE49-F238E27FC236}">
                <a16:creationId xmlns:a16="http://schemas.microsoft.com/office/drawing/2014/main" id="{5324EE41-97CB-C492-786C-AAC941F139DE}"/>
              </a:ext>
            </a:extLst>
          </p:cNvPr>
          <p:cNvSpPr txBox="1"/>
          <p:nvPr/>
        </p:nvSpPr>
        <p:spPr>
          <a:xfrm>
            <a:off x="1309945" y="4020920"/>
            <a:ext cx="2850068" cy="338554"/>
          </a:xfrm>
          <a:prstGeom prst="rect">
            <a:avLst/>
          </a:prstGeom>
          <a:noFill/>
        </p:spPr>
        <p:txBody>
          <a:bodyPr wrap="square" lIns="91440" tIns="45720" rIns="91440" bIns="45720" anchor="t">
            <a:spAutoFit/>
          </a:bodyPr>
          <a:lstStyle/>
          <a:p>
            <a:pPr algn="ctr"/>
            <a:r>
              <a:rPr lang="en-US" sz="1600" b="1">
                <a:latin typeface=" Arial"/>
              </a:rPr>
              <a:t>Speed</a:t>
            </a:r>
            <a:endParaRPr lang="en-US" sz="1600" b="1">
              <a:solidFill>
                <a:srgbClr val="F4C80C"/>
              </a:solidFill>
              <a:latin typeface=" Arial"/>
            </a:endParaRPr>
          </a:p>
        </p:txBody>
      </p:sp>
      <p:sp>
        <p:nvSpPr>
          <p:cNvPr id="11" name="TextBox 10">
            <a:extLst>
              <a:ext uri="{FF2B5EF4-FFF2-40B4-BE49-F238E27FC236}">
                <a16:creationId xmlns:a16="http://schemas.microsoft.com/office/drawing/2014/main" id="{2DFAD164-1872-527D-2F40-736DCAA434B0}"/>
              </a:ext>
            </a:extLst>
          </p:cNvPr>
          <p:cNvSpPr txBox="1"/>
          <p:nvPr/>
        </p:nvSpPr>
        <p:spPr>
          <a:xfrm>
            <a:off x="4518768" y="4684840"/>
            <a:ext cx="2850068" cy="830997"/>
          </a:xfrm>
          <a:prstGeom prst="rect">
            <a:avLst/>
          </a:prstGeom>
          <a:noFill/>
        </p:spPr>
        <p:txBody>
          <a:bodyPr wrap="square" lIns="91440" tIns="45720" rIns="91440" bIns="45720" anchor="t">
            <a:spAutoFit/>
          </a:bodyPr>
          <a:lstStyle/>
          <a:p>
            <a:pPr algn="ctr"/>
            <a:r>
              <a:rPr lang="en-US" sz="1600">
                <a:latin typeface=" Arial"/>
              </a:rPr>
              <a:t>Decompose, </a:t>
            </a:r>
            <a:r>
              <a:rPr lang="en-US" sz="1600" i="1" u="sng">
                <a:latin typeface=" Arial"/>
              </a:rPr>
              <a:t>streamline</a:t>
            </a:r>
            <a:r>
              <a:rPr lang="en-US" sz="1600">
                <a:latin typeface=" Arial"/>
              </a:rPr>
              <a:t> and simplify. Remove programmatic clutter</a:t>
            </a:r>
            <a:endParaRPr lang="en-US"/>
          </a:p>
        </p:txBody>
      </p:sp>
      <p:sp>
        <p:nvSpPr>
          <p:cNvPr id="12" name="TextBox 11">
            <a:extLst>
              <a:ext uri="{FF2B5EF4-FFF2-40B4-BE49-F238E27FC236}">
                <a16:creationId xmlns:a16="http://schemas.microsoft.com/office/drawing/2014/main" id="{04375626-1BAD-9EB1-B022-23AD3886842A}"/>
              </a:ext>
            </a:extLst>
          </p:cNvPr>
          <p:cNvSpPr txBox="1"/>
          <p:nvPr/>
        </p:nvSpPr>
        <p:spPr>
          <a:xfrm>
            <a:off x="7778015" y="4684839"/>
            <a:ext cx="2850068" cy="1077218"/>
          </a:xfrm>
          <a:prstGeom prst="rect">
            <a:avLst/>
          </a:prstGeom>
          <a:noFill/>
        </p:spPr>
        <p:txBody>
          <a:bodyPr wrap="square" lIns="91440" tIns="45720" rIns="91440" bIns="45720" anchor="t">
            <a:spAutoFit/>
          </a:bodyPr>
          <a:lstStyle/>
          <a:p>
            <a:pPr algn="ctr"/>
            <a:r>
              <a:rPr lang="en-US" sz="1600" i="1" u="sng" dirty="0">
                <a:latin typeface=" Arial"/>
              </a:rPr>
              <a:t>Deliver</a:t>
            </a:r>
            <a:r>
              <a:rPr lang="en-US" sz="1600" dirty="0">
                <a:latin typeface=" Arial"/>
              </a:rPr>
              <a:t> better quality by testing every sprint, engaging customers earlier and using automated testing</a:t>
            </a:r>
          </a:p>
        </p:txBody>
      </p:sp>
    </p:spTree>
    <p:extLst>
      <p:ext uri="{BB962C8B-B14F-4D97-AF65-F5344CB8AC3E}">
        <p14:creationId xmlns:p14="http://schemas.microsoft.com/office/powerpoint/2010/main" val="12841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3" grpId="0" animBg="1"/>
      <p:bldP spid="5" grpId="0" animBg="1"/>
      <p:bldP spid="4"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2103342-EE0E-111C-C50B-50091B8223D4}"/>
              </a:ext>
            </a:extLst>
          </p:cNvPr>
          <p:cNvCxnSpPr>
            <a:cxnSpLocks/>
          </p:cNvCxnSpPr>
          <p:nvPr/>
        </p:nvCxnSpPr>
        <p:spPr>
          <a:xfrm flipV="1">
            <a:off x="8225135" y="3429000"/>
            <a:ext cx="2686175" cy="1"/>
          </a:xfrm>
          <a:prstGeom prst="line">
            <a:avLst/>
          </a:prstGeom>
          <a:ln w="127000">
            <a:solidFill>
              <a:schemeClr val="bg2">
                <a:lumMod val="9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FF304AB-85FF-0185-0E37-A6267B715798}"/>
              </a:ext>
            </a:extLst>
          </p:cNvPr>
          <p:cNvSpPr>
            <a:spLocks noGrp="1"/>
          </p:cNvSpPr>
          <p:nvPr>
            <p:ph type="title"/>
          </p:nvPr>
        </p:nvSpPr>
        <p:spPr/>
        <p:txBody>
          <a:bodyPr/>
          <a:lstStyle/>
          <a:p>
            <a:r>
              <a:rPr lang="en-US"/>
              <a:t>GFIM DEVELOPMENT &amp; BEYOND</a:t>
            </a:r>
          </a:p>
        </p:txBody>
      </p:sp>
      <p:cxnSp>
        <p:nvCxnSpPr>
          <p:cNvPr id="5" name="Straight Connector 4">
            <a:extLst>
              <a:ext uri="{FF2B5EF4-FFF2-40B4-BE49-F238E27FC236}">
                <a16:creationId xmlns:a16="http://schemas.microsoft.com/office/drawing/2014/main" id="{1CEE46C1-82E0-B7C9-7B50-BFD520F9F7F1}"/>
              </a:ext>
            </a:extLst>
          </p:cNvPr>
          <p:cNvCxnSpPr>
            <a:cxnSpLocks/>
            <a:endCxn id="14" idx="2"/>
          </p:cNvCxnSpPr>
          <p:nvPr/>
        </p:nvCxnSpPr>
        <p:spPr>
          <a:xfrm>
            <a:off x="1984571" y="3429001"/>
            <a:ext cx="1345703" cy="0"/>
          </a:xfrm>
          <a:prstGeom prst="line">
            <a:avLst/>
          </a:prstGeom>
          <a:ln w="1270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257E1D6-FAB6-A780-D187-2C42D7102466}"/>
              </a:ext>
            </a:extLst>
          </p:cNvPr>
          <p:cNvSpPr txBox="1"/>
          <p:nvPr/>
        </p:nvSpPr>
        <p:spPr>
          <a:xfrm>
            <a:off x="1328273" y="3720573"/>
            <a:ext cx="1155031" cy="830997"/>
          </a:xfrm>
          <a:prstGeom prst="rect">
            <a:avLst/>
          </a:prstGeom>
          <a:noFill/>
        </p:spPr>
        <p:txBody>
          <a:bodyPr wrap="square" rtlCol="0">
            <a:spAutoFit/>
          </a:bodyPr>
          <a:lstStyle/>
          <a:p>
            <a:pPr algn="ctr"/>
            <a:r>
              <a:rPr lang="en-US" sz="1600">
                <a:solidFill>
                  <a:schemeClr val="bg1"/>
                </a:solidFill>
              </a:rPr>
              <a:t>Design, Architect, Develop</a:t>
            </a:r>
          </a:p>
        </p:txBody>
      </p:sp>
      <p:sp>
        <p:nvSpPr>
          <p:cNvPr id="7" name="TextBox 6">
            <a:extLst>
              <a:ext uri="{FF2B5EF4-FFF2-40B4-BE49-F238E27FC236}">
                <a16:creationId xmlns:a16="http://schemas.microsoft.com/office/drawing/2014/main" id="{D444E1F4-027E-CC55-1E87-2E02BD8A232E}"/>
              </a:ext>
            </a:extLst>
          </p:cNvPr>
          <p:cNvSpPr txBox="1"/>
          <p:nvPr/>
        </p:nvSpPr>
        <p:spPr>
          <a:xfrm>
            <a:off x="2896947" y="3720573"/>
            <a:ext cx="1155031" cy="338554"/>
          </a:xfrm>
          <a:prstGeom prst="rect">
            <a:avLst/>
          </a:prstGeom>
          <a:noFill/>
        </p:spPr>
        <p:txBody>
          <a:bodyPr wrap="square" rtlCol="0">
            <a:spAutoFit/>
          </a:bodyPr>
          <a:lstStyle/>
          <a:p>
            <a:pPr algn="ctr"/>
            <a:r>
              <a:rPr lang="en-US" sz="1600">
                <a:solidFill>
                  <a:schemeClr val="bg1"/>
                </a:solidFill>
              </a:rPr>
              <a:t>Commit</a:t>
            </a:r>
          </a:p>
        </p:txBody>
      </p:sp>
      <p:cxnSp>
        <p:nvCxnSpPr>
          <p:cNvPr id="8" name="Straight Connector 7">
            <a:extLst>
              <a:ext uri="{FF2B5EF4-FFF2-40B4-BE49-F238E27FC236}">
                <a16:creationId xmlns:a16="http://schemas.microsoft.com/office/drawing/2014/main" id="{214EDA00-3007-5A9B-D93E-EFB65DC32095}"/>
              </a:ext>
            </a:extLst>
          </p:cNvPr>
          <p:cNvCxnSpPr>
            <a:cxnSpLocks/>
            <a:stCxn id="14" idx="6"/>
          </p:cNvCxnSpPr>
          <p:nvPr/>
        </p:nvCxnSpPr>
        <p:spPr>
          <a:xfrm>
            <a:off x="3604594" y="3429001"/>
            <a:ext cx="1441763" cy="0"/>
          </a:xfrm>
          <a:prstGeom prst="line">
            <a:avLst/>
          </a:prstGeom>
          <a:ln w="1270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80981D-893F-BB91-95E6-18C1770D8C4D}"/>
              </a:ext>
            </a:extLst>
          </p:cNvPr>
          <p:cNvSpPr txBox="1"/>
          <p:nvPr/>
        </p:nvSpPr>
        <p:spPr>
          <a:xfrm>
            <a:off x="5917923" y="3709368"/>
            <a:ext cx="1300778" cy="830997"/>
          </a:xfrm>
          <a:prstGeom prst="rect">
            <a:avLst/>
          </a:prstGeom>
          <a:noFill/>
        </p:spPr>
        <p:txBody>
          <a:bodyPr wrap="square" rtlCol="0">
            <a:spAutoFit/>
          </a:bodyPr>
          <a:lstStyle/>
          <a:p>
            <a:pPr algn="ctr"/>
            <a:r>
              <a:rPr lang="en-US" sz="1600">
                <a:solidFill>
                  <a:schemeClr val="bg1"/>
                </a:solidFill>
              </a:rPr>
              <a:t>Testing</a:t>
            </a:r>
          </a:p>
          <a:p>
            <a:pPr algn="ctr"/>
            <a:r>
              <a:rPr lang="en-US" sz="1600">
                <a:solidFill>
                  <a:schemeClr val="bg1"/>
                </a:solidFill>
              </a:rPr>
              <a:t>Unit, Load, Penetration</a:t>
            </a:r>
          </a:p>
        </p:txBody>
      </p:sp>
      <p:sp>
        <p:nvSpPr>
          <p:cNvPr id="10" name="TextBox 9">
            <a:extLst>
              <a:ext uri="{FF2B5EF4-FFF2-40B4-BE49-F238E27FC236}">
                <a16:creationId xmlns:a16="http://schemas.microsoft.com/office/drawing/2014/main" id="{B91CADB0-F931-AC76-D35B-AC4134E0A5BC}"/>
              </a:ext>
            </a:extLst>
          </p:cNvPr>
          <p:cNvSpPr txBox="1"/>
          <p:nvPr/>
        </p:nvSpPr>
        <p:spPr>
          <a:xfrm>
            <a:off x="7512289" y="3720573"/>
            <a:ext cx="1280160" cy="584775"/>
          </a:xfrm>
          <a:prstGeom prst="rect">
            <a:avLst/>
          </a:prstGeom>
          <a:noFill/>
        </p:spPr>
        <p:txBody>
          <a:bodyPr wrap="square" rtlCol="0">
            <a:spAutoFit/>
          </a:bodyPr>
          <a:lstStyle/>
          <a:p>
            <a:pPr algn="ctr"/>
            <a:r>
              <a:rPr lang="en-US" sz="1600">
                <a:solidFill>
                  <a:schemeClr val="bg1"/>
                </a:solidFill>
              </a:rPr>
              <a:t>Production Deployment</a:t>
            </a:r>
          </a:p>
        </p:txBody>
      </p:sp>
      <p:cxnSp>
        <p:nvCxnSpPr>
          <p:cNvPr id="11" name="Straight Connector 10">
            <a:extLst>
              <a:ext uri="{FF2B5EF4-FFF2-40B4-BE49-F238E27FC236}">
                <a16:creationId xmlns:a16="http://schemas.microsoft.com/office/drawing/2014/main" id="{64FBFE92-0038-265A-544D-D005EC91713F}"/>
              </a:ext>
            </a:extLst>
          </p:cNvPr>
          <p:cNvCxnSpPr>
            <a:cxnSpLocks/>
          </p:cNvCxnSpPr>
          <p:nvPr/>
        </p:nvCxnSpPr>
        <p:spPr>
          <a:xfrm>
            <a:off x="5046357" y="3429001"/>
            <a:ext cx="1441763" cy="0"/>
          </a:xfrm>
          <a:prstGeom prst="line">
            <a:avLst/>
          </a:prstGeom>
          <a:ln w="1270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9424544-309F-3B2A-2D17-47341F56E907}"/>
              </a:ext>
            </a:extLst>
          </p:cNvPr>
          <p:cNvCxnSpPr>
            <a:cxnSpLocks/>
          </p:cNvCxnSpPr>
          <p:nvPr/>
        </p:nvCxnSpPr>
        <p:spPr>
          <a:xfrm>
            <a:off x="6663490" y="3429001"/>
            <a:ext cx="1441763" cy="0"/>
          </a:xfrm>
          <a:prstGeom prst="line">
            <a:avLst/>
          </a:prstGeom>
          <a:ln w="1270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2B89D2B-A2DA-0C5A-3968-F2E294EAA1AC}"/>
              </a:ext>
            </a:extLst>
          </p:cNvPr>
          <p:cNvSpPr/>
          <p:nvPr/>
        </p:nvSpPr>
        <p:spPr>
          <a:xfrm>
            <a:off x="1768629" y="3291841"/>
            <a:ext cx="274320" cy="274320"/>
          </a:xfrm>
          <a:prstGeom prst="ellipse">
            <a:avLst/>
          </a:prstGeom>
          <a:solidFill>
            <a:schemeClr val="bg1"/>
          </a:solidFill>
          <a:ln w="1270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DCFDA1-29ED-B2C0-D131-18B9733CEB71}"/>
              </a:ext>
            </a:extLst>
          </p:cNvPr>
          <p:cNvSpPr/>
          <p:nvPr/>
        </p:nvSpPr>
        <p:spPr>
          <a:xfrm>
            <a:off x="3330274" y="3291841"/>
            <a:ext cx="274320" cy="274320"/>
          </a:xfrm>
          <a:prstGeom prst="ellipse">
            <a:avLst/>
          </a:prstGeom>
          <a:solidFill>
            <a:schemeClr val="bg1"/>
          </a:solidFill>
          <a:ln w="1270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B65FD5-D619-B0C9-D3E6-14A88407FCD3}"/>
              </a:ext>
            </a:extLst>
          </p:cNvPr>
          <p:cNvSpPr/>
          <p:nvPr/>
        </p:nvSpPr>
        <p:spPr>
          <a:xfrm>
            <a:off x="4891919" y="3291841"/>
            <a:ext cx="274320" cy="274320"/>
          </a:xfrm>
          <a:prstGeom prst="ellipse">
            <a:avLst/>
          </a:prstGeom>
          <a:solidFill>
            <a:schemeClr val="bg1"/>
          </a:solidFill>
          <a:ln w="1270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0D0D4A-04ED-1D97-38E0-5F4BC5EAA4CD}"/>
              </a:ext>
            </a:extLst>
          </p:cNvPr>
          <p:cNvSpPr/>
          <p:nvPr/>
        </p:nvSpPr>
        <p:spPr>
          <a:xfrm>
            <a:off x="6453564" y="3291841"/>
            <a:ext cx="274320" cy="274320"/>
          </a:xfrm>
          <a:prstGeom prst="ellipse">
            <a:avLst/>
          </a:prstGeom>
          <a:solidFill>
            <a:schemeClr val="bg1"/>
          </a:solidFill>
          <a:ln w="1270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572A87-0673-F671-A039-6D2D6ED0F9D1}"/>
              </a:ext>
            </a:extLst>
          </p:cNvPr>
          <p:cNvSpPr/>
          <p:nvPr/>
        </p:nvSpPr>
        <p:spPr>
          <a:xfrm>
            <a:off x="8015209" y="3291841"/>
            <a:ext cx="274320" cy="274320"/>
          </a:xfrm>
          <a:prstGeom prst="ellipse">
            <a:avLst/>
          </a:prstGeom>
          <a:solidFill>
            <a:schemeClr val="bg1"/>
          </a:solidFill>
          <a:ln w="1270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C501BF-6B3B-F3A6-F9D3-05EC6A87BB2E}"/>
              </a:ext>
            </a:extLst>
          </p:cNvPr>
          <p:cNvSpPr txBox="1"/>
          <p:nvPr/>
        </p:nvSpPr>
        <p:spPr>
          <a:xfrm>
            <a:off x="4446655" y="3720573"/>
            <a:ext cx="1155031" cy="1077218"/>
          </a:xfrm>
          <a:prstGeom prst="rect">
            <a:avLst/>
          </a:prstGeom>
          <a:noFill/>
        </p:spPr>
        <p:txBody>
          <a:bodyPr wrap="square" rtlCol="0">
            <a:spAutoFit/>
          </a:bodyPr>
          <a:lstStyle/>
          <a:p>
            <a:pPr algn="ctr"/>
            <a:r>
              <a:rPr lang="en-US" sz="1600">
                <a:solidFill>
                  <a:schemeClr val="bg1"/>
                </a:solidFill>
              </a:rPr>
              <a:t>Harden, Scan, Artifact Creation</a:t>
            </a:r>
          </a:p>
        </p:txBody>
      </p:sp>
      <p:sp>
        <p:nvSpPr>
          <p:cNvPr id="23" name="TextBox 22">
            <a:extLst>
              <a:ext uri="{FF2B5EF4-FFF2-40B4-BE49-F238E27FC236}">
                <a16:creationId xmlns:a16="http://schemas.microsoft.com/office/drawing/2014/main" id="{37EFBB0A-EA49-9598-58E8-CB89DE6C33F8}"/>
              </a:ext>
            </a:extLst>
          </p:cNvPr>
          <p:cNvSpPr txBox="1"/>
          <p:nvPr/>
        </p:nvSpPr>
        <p:spPr>
          <a:xfrm>
            <a:off x="9073037" y="3703321"/>
            <a:ext cx="1494865" cy="1077218"/>
          </a:xfrm>
          <a:prstGeom prst="rect">
            <a:avLst/>
          </a:prstGeom>
          <a:noFill/>
        </p:spPr>
        <p:txBody>
          <a:bodyPr wrap="square" rtlCol="0">
            <a:spAutoFit/>
          </a:bodyPr>
          <a:lstStyle/>
          <a:p>
            <a:pPr algn="ctr"/>
            <a:r>
              <a:rPr lang="en-US" sz="1600">
                <a:solidFill>
                  <a:schemeClr val="bg1"/>
                </a:solidFill>
              </a:rPr>
              <a:t>Continuous Integration / Continuous Development</a:t>
            </a:r>
          </a:p>
        </p:txBody>
      </p:sp>
      <p:pic>
        <p:nvPicPr>
          <p:cNvPr id="25" name="Picture 24">
            <a:extLst>
              <a:ext uri="{FF2B5EF4-FFF2-40B4-BE49-F238E27FC236}">
                <a16:creationId xmlns:a16="http://schemas.microsoft.com/office/drawing/2014/main" id="{8DA49699-9419-2222-4749-CFA946154417}"/>
              </a:ext>
            </a:extLst>
          </p:cNvPr>
          <p:cNvPicPr>
            <a:picLocks noChangeAspect="1"/>
          </p:cNvPicPr>
          <p:nvPr/>
        </p:nvPicPr>
        <p:blipFill>
          <a:blip r:embed="rId3"/>
          <a:stretch>
            <a:fillRect/>
          </a:stretch>
        </p:blipFill>
        <p:spPr>
          <a:xfrm>
            <a:off x="9096131" y="3136389"/>
            <a:ext cx="1235765" cy="619089"/>
          </a:xfrm>
          <a:prstGeom prst="rect">
            <a:avLst/>
          </a:prstGeom>
        </p:spPr>
      </p:pic>
    </p:spTree>
    <p:extLst>
      <p:ext uri="{BB962C8B-B14F-4D97-AF65-F5344CB8AC3E}">
        <p14:creationId xmlns:p14="http://schemas.microsoft.com/office/powerpoint/2010/main" val="273250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981E-37C2-BAAA-8ADA-BDF0234601C1}"/>
              </a:ext>
            </a:extLst>
          </p:cNvPr>
          <p:cNvSpPr>
            <a:spLocks noGrp="1"/>
          </p:cNvSpPr>
          <p:nvPr>
            <p:ph type="title"/>
          </p:nvPr>
        </p:nvSpPr>
        <p:spPr/>
        <p:txBody>
          <a:bodyPr/>
          <a:lstStyle/>
          <a:p>
            <a:r>
              <a:rPr lang="en-US"/>
              <a:t>INCREASING SPEED OF DELIVERY</a:t>
            </a:r>
          </a:p>
        </p:txBody>
      </p:sp>
      <p:cxnSp>
        <p:nvCxnSpPr>
          <p:cNvPr id="12" name="Straight Connector 11">
            <a:extLst>
              <a:ext uri="{FF2B5EF4-FFF2-40B4-BE49-F238E27FC236}">
                <a16:creationId xmlns:a16="http://schemas.microsoft.com/office/drawing/2014/main" id="{F7D9A9E9-5EE5-1BD9-43B7-1ECCB9F58DDA}"/>
              </a:ext>
            </a:extLst>
          </p:cNvPr>
          <p:cNvCxnSpPr>
            <a:cxnSpLocks/>
            <a:endCxn id="17" idx="2"/>
          </p:cNvCxnSpPr>
          <p:nvPr/>
        </p:nvCxnSpPr>
        <p:spPr>
          <a:xfrm>
            <a:off x="4880926" y="2441430"/>
            <a:ext cx="1345703" cy="0"/>
          </a:xfrm>
          <a:prstGeom prst="line">
            <a:avLst/>
          </a:prstGeom>
          <a:ln w="127000">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B4AB27C-5CCE-D2EC-6CB8-B72F87F0336C}"/>
              </a:ext>
            </a:extLst>
          </p:cNvPr>
          <p:cNvSpPr txBox="1"/>
          <p:nvPr/>
        </p:nvSpPr>
        <p:spPr>
          <a:xfrm>
            <a:off x="4224628" y="2733002"/>
            <a:ext cx="1155031" cy="830997"/>
          </a:xfrm>
          <a:prstGeom prst="rect">
            <a:avLst/>
          </a:prstGeom>
          <a:noFill/>
        </p:spPr>
        <p:txBody>
          <a:bodyPr wrap="square" rtlCol="0">
            <a:spAutoFit/>
          </a:bodyPr>
          <a:lstStyle/>
          <a:p>
            <a:pPr algn="ctr"/>
            <a:r>
              <a:rPr lang="en-US" sz="1600">
                <a:solidFill>
                  <a:schemeClr val="bg1"/>
                </a:solidFill>
              </a:rPr>
              <a:t>Design, Architect, Develop</a:t>
            </a:r>
          </a:p>
        </p:txBody>
      </p:sp>
      <p:sp>
        <p:nvSpPr>
          <p:cNvPr id="18" name="TextBox 17">
            <a:extLst>
              <a:ext uri="{FF2B5EF4-FFF2-40B4-BE49-F238E27FC236}">
                <a16:creationId xmlns:a16="http://schemas.microsoft.com/office/drawing/2014/main" id="{C438FA96-4F81-517C-953D-8A4A56969624}"/>
              </a:ext>
            </a:extLst>
          </p:cNvPr>
          <p:cNvSpPr txBox="1"/>
          <p:nvPr/>
        </p:nvSpPr>
        <p:spPr>
          <a:xfrm>
            <a:off x="5793302" y="2733002"/>
            <a:ext cx="1155031" cy="338554"/>
          </a:xfrm>
          <a:prstGeom prst="rect">
            <a:avLst/>
          </a:prstGeom>
          <a:noFill/>
        </p:spPr>
        <p:txBody>
          <a:bodyPr wrap="square" rtlCol="0">
            <a:spAutoFit/>
          </a:bodyPr>
          <a:lstStyle/>
          <a:p>
            <a:pPr algn="ctr"/>
            <a:r>
              <a:rPr lang="en-US" sz="1600">
                <a:solidFill>
                  <a:schemeClr val="bg1"/>
                </a:solidFill>
              </a:rPr>
              <a:t>Commit</a:t>
            </a:r>
          </a:p>
        </p:txBody>
      </p:sp>
      <p:sp>
        <p:nvSpPr>
          <p:cNvPr id="20" name="TextBox 19">
            <a:extLst>
              <a:ext uri="{FF2B5EF4-FFF2-40B4-BE49-F238E27FC236}">
                <a16:creationId xmlns:a16="http://schemas.microsoft.com/office/drawing/2014/main" id="{A0B92DD3-57F3-0DEB-E2E1-9B316D285742}"/>
              </a:ext>
            </a:extLst>
          </p:cNvPr>
          <p:cNvSpPr txBox="1"/>
          <p:nvPr/>
        </p:nvSpPr>
        <p:spPr>
          <a:xfrm>
            <a:off x="7347918" y="2733002"/>
            <a:ext cx="1155031" cy="1077218"/>
          </a:xfrm>
          <a:prstGeom prst="rect">
            <a:avLst/>
          </a:prstGeom>
          <a:noFill/>
        </p:spPr>
        <p:txBody>
          <a:bodyPr wrap="square" rtlCol="0">
            <a:spAutoFit/>
          </a:bodyPr>
          <a:lstStyle/>
          <a:p>
            <a:pPr algn="ctr"/>
            <a:r>
              <a:rPr lang="en-US" sz="1600">
                <a:solidFill>
                  <a:schemeClr val="bg1"/>
                </a:solidFill>
              </a:rPr>
              <a:t>Harden, Scan, Artifact Creation</a:t>
            </a:r>
          </a:p>
        </p:txBody>
      </p:sp>
      <p:cxnSp>
        <p:nvCxnSpPr>
          <p:cNvPr id="21" name="Straight Connector 20">
            <a:extLst>
              <a:ext uri="{FF2B5EF4-FFF2-40B4-BE49-F238E27FC236}">
                <a16:creationId xmlns:a16="http://schemas.microsoft.com/office/drawing/2014/main" id="{3A022602-5370-742B-3A73-EB4004A73265}"/>
              </a:ext>
            </a:extLst>
          </p:cNvPr>
          <p:cNvCxnSpPr>
            <a:cxnSpLocks/>
            <a:stCxn id="17" idx="6"/>
          </p:cNvCxnSpPr>
          <p:nvPr/>
        </p:nvCxnSpPr>
        <p:spPr>
          <a:xfrm>
            <a:off x="6500949" y="2441430"/>
            <a:ext cx="1441763" cy="0"/>
          </a:xfrm>
          <a:prstGeom prst="line">
            <a:avLst/>
          </a:prstGeom>
          <a:ln w="127000">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32BE6F7-741F-D27C-B863-191523818093}"/>
              </a:ext>
            </a:extLst>
          </p:cNvPr>
          <p:cNvSpPr txBox="1"/>
          <p:nvPr/>
        </p:nvSpPr>
        <p:spPr>
          <a:xfrm>
            <a:off x="8892719" y="2733002"/>
            <a:ext cx="1259840" cy="830997"/>
          </a:xfrm>
          <a:prstGeom prst="rect">
            <a:avLst/>
          </a:prstGeom>
          <a:noFill/>
        </p:spPr>
        <p:txBody>
          <a:bodyPr wrap="square" rtlCol="0">
            <a:spAutoFit/>
          </a:bodyPr>
          <a:lstStyle/>
          <a:p>
            <a:pPr algn="ctr"/>
            <a:r>
              <a:rPr lang="en-US" sz="1600">
                <a:solidFill>
                  <a:schemeClr val="bg1"/>
                </a:solidFill>
              </a:rPr>
              <a:t>Testing</a:t>
            </a:r>
          </a:p>
          <a:p>
            <a:pPr algn="ctr"/>
            <a:r>
              <a:rPr lang="en-US" sz="1600">
                <a:solidFill>
                  <a:schemeClr val="bg1"/>
                </a:solidFill>
              </a:rPr>
              <a:t>Unit, Load, Penetration</a:t>
            </a:r>
          </a:p>
        </p:txBody>
      </p:sp>
      <p:sp>
        <p:nvSpPr>
          <p:cNvPr id="25" name="TextBox 24">
            <a:extLst>
              <a:ext uri="{FF2B5EF4-FFF2-40B4-BE49-F238E27FC236}">
                <a16:creationId xmlns:a16="http://schemas.microsoft.com/office/drawing/2014/main" id="{41B65C3E-8724-3D48-6A6F-7470E5E3392A}"/>
              </a:ext>
            </a:extLst>
          </p:cNvPr>
          <p:cNvSpPr txBox="1"/>
          <p:nvPr/>
        </p:nvSpPr>
        <p:spPr>
          <a:xfrm>
            <a:off x="10408644" y="2733002"/>
            <a:ext cx="1280160" cy="584775"/>
          </a:xfrm>
          <a:prstGeom prst="rect">
            <a:avLst/>
          </a:prstGeom>
          <a:noFill/>
        </p:spPr>
        <p:txBody>
          <a:bodyPr wrap="square" rtlCol="0">
            <a:spAutoFit/>
          </a:bodyPr>
          <a:lstStyle/>
          <a:p>
            <a:pPr algn="ctr"/>
            <a:r>
              <a:rPr lang="en-US" sz="1600">
                <a:solidFill>
                  <a:schemeClr val="bg1"/>
                </a:solidFill>
              </a:rPr>
              <a:t>Production Deployment</a:t>
            </a:r>
          </a:p>
        </p:txBody>
      </p:sp>
      <p:cxnSp>
        <p:nvCxnSpPr>
          <p:cNvPr id="28" name="Straight Connector 27">
            <a:extLst>
              <a:ext uri="{FF2B5EF4-FFF2-40B4-BE49-F238E27FC236}">
                <a16:creationId xmlns:a16="http://schemas.microsoft.com/office/drawing/2014/main" id="{C5010826-72D7-EBB2-B596-6C462B7B62F4}"/>
              </a:ext>
            </a:extLst>
          </p:cNvPr>
          <p:cNvCxnSpPr>
            <a:cxnSpLocks/>
          </p:cNvCxnSpPr>
          <p:nvPr/>
        </p:nvCxnSpPr>
        <p:spPr>
          <a:xfrm>
            <a:off x="7942712" y="2441430"/>
            <a:ext cx="1441763" cy="0"/>
          </a:xfrm>
          <a:prstGeom prst="line">
            <a:avLst/>
          </a:prstGeom>
          <a:ln w="1270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CC0929D-3BA6-1057-9237-F58F55CD7364}"/>
              </a:ext>
            </a:extLst>
          </p:cNvPr>
          <p:cNvCxnSpPr>
            <a:cxnSpLocks/>
          </p:cNvCxnSpPr>
          <p:nvPr/>
        </p:nvCxnSpPr>
        <p:spPr>
          <a:xfrm>
            <a:off x="9559845" y="2441430"/>
            <a:ext cx="1441763" cy="0"/>
          </a:xfrm>
          <a:prstGeom prst="line">
            <a:avLst/>
          </a:prstGeom>
          <a:ln w="127000">
            <a:solidFill>
              <a:schemeClr val="accent6">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4BF7445C-78A3-4233-8178-35789C1D85D3}"/>
              </a:ext>
            </a:extLst>
          </p:cNvPr>
          <p:cNvSpPr/>
          <p:nvPr/>
        </p:nvSpPr>
        <p:spPr>
          <a:xfrm>
            <a:off x="4664984" y="2304270"/>
            <a:ext cx="274320" cy="274320"/>
          </a:xfrm>
          <a:prstGeom prst="ellipse">
            <a:avLst/>
          </a:prstGeom>
          <a:solidFill>
            <a:schemeClr val="bg1"/>
          </a:solid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368F2CC-0916-7D26-B00A-08540713E423}"/>
              </a:ext>
            </a:extLst>
          </p:cNvPr>
          <p:cNvSpPr/>
          <p:nvPr/>
        </p:nvSpPr>
        <p:spPr>
          <a:xfrm>
            <a:off x="6226629" y="2304270"/>
            <a:ext cx="274320" cy="274320"/>
          </a:xfrm>
          <a:prstGeom prst="ellipse">
            <a:avLst/>
          </a:prstGeom>
          <a:solidFill>
            <a:schemeClr val="bg1"/>
          </a:solid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10F18C2-DBF0-5BED-B644-6BB78E7AA4FE}"/>
              </a:ext>
            </a:extLst>
          </p:cNvPr>
          <p:cNvSpPr/>
          <p:nvPr/>
        </p:nvSpPr>
        <p:spPr>
          <a:xfrm>
            <a:off x="7788274" y="2304270"/>
            <a:ext cx="274320" cy="274320"/>
          </a:xfrm>
          <a:prstGeom prst="ellipse">
            <a:avLst/>
          </a:prstGeom>
          <a:solidFill>
            <a:schemeClr val="bg1"/>
          </a:solid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905542F-BB06-B58D-12E7-60734C551F10}"/>
              </a:ext>
            </a:extLst>
          </p:cNvPr>
          <p:cNvSpPr/>
          <p:nvPr/>
        </p:nvSpPr>
        <p:spPr>
          <a:xfrm>
            <a:off x="9349919" y="2304270"/>
            <a:ext cx="274320" cy="274320"/>
          </a:xfrm>
          <a:prstGeom prst="ellipse">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001D73-3E83-0403-82CD-460EE0BB71BC}"/>
              </a:ext>
            </a:extLst>
          </p:cNvPr>
          <p:cNvSpPr/>
          <p:nvPr/>
        </p:nvSpPr>
        <p:spPr>
          <a:xfrm>
            <a:off x="10911564" y="2304270"/>
            <a:ext cx="274320" cy="274320"/>
          </a:xfrm>
          <a:prstGeom prst="ellipse">
            <a:avLst/>
          </a:prstGeom>
          <a:solidFill>
            <a:schemeClr val="bg1"/>
          </a:solidFill>
          <a:ln w="1270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85C41F2-47A7-B4FF-0830-C05F7AE3E3B8}"/>
              </a:ext>
            </a:extLst>
          </p:cNvPr>
          <p:cNvCxnSpPr>
            <a:cxnSpLocks/>
            <a:endCxn id="40" idx="2"/>
          </p:cNvCxnSpPr>
          <p:nvPr/>
        </p:nvCxnSpPr>
        <p:spPr>
          <a:xfrm>
            <a:off x="4880926" y="5014441"/>
            <a:ext cx="1345703" cy="0"/>
          </a:xfrm>
          <a:prstGeom prst="line">
            <a:avLst/>
          </a:prstGeom>
          <a:ln w="127000">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C751A3B-EBD6-D24C-2E81-B68DA6E9A59B}"/>
              </a:ext>
            </a:extLst>
          </p:cNvPr>
          <p:cNvSpPr txBox="1"/>
          <p:nvPr/>
        </p:nvSpPr>
        <p:spPr>
          <a:xfrm>
            <a:off x="4224628" y="5306013"/>
            <a:ext cx="1155031" cy="830997"/>
          </a:xfrm>
          <a:prstGeom prst="rect">
            <a:avLst/>
          </a:prstGeom>
          <a:noFill/>
        </p:spPr>
        <p:txBody>
          <a:bodyPr wrap="square" rtlCol="0">
            <a:spAutoFit/>
          </a:bodyPr>
          <a:lstStyle/>
          <a:p>
            <a:pPr algn="ctr"/>
            <a:r>
              <a:rPr lang="en-US" sz="1600">
                <a:solidFill>
                  <a:schemeClr val="bg1"/>
                </a:solidFill>
              </a:rPr>
              <a:t>Design, Architect, Develop</a:t>
            </a:r>
          </a:p>
        </p:txBody>
      </p:sp>
      <p:sp>
        <p:nvSpPr>
          <p:cNvPr id="32" name="TextBox 31">
            <a:extLst>
              <a:ext uri="{FF2B5EF4-FFF2-40B4-BE49-F238E27FC236}">
                <a16:creationId xmlns:a16="http://schemas.microsoft.com/office/drawing/2014/main" id="{FA8477DF-E46B-0211-8E41-92EA431B6EA4}"/>
              </a:ext>
            </a:extLst>
          </p:cNvPr>
          <p:cNvSpPr txBox="1"/>
          <p:nvPr/>
        </p:nvSpPr>
        <p:spPr>
          <a:xfrm>
            <a:off x="5793302" y="5306013"/>
            <a:ext cx="1155031" cy="338554"/>
          </a:xfrm>
          <a:prstGeom prst="rect">
            <a:avLst/>
          </a:prstGeom>
          <a:noFill/>
        </p:spPr>
        <p:txBody>
          <a:bodyPr wrap="square" rtlCol="0">
            <a:spAutoFit/>
          </a:bodyPr>
          <a:lstStyle/>
          <a:p>
            <a:pPr algn="ctr"/>
            <a:r>
              <a:rPr lang="en-US" sz="1600">
                <a:solidFill>
                  <a:schemeClr val="bg1"/>
                </a:solidFill>
              </a:rPr>
              <a:t>Commit</a:t>
            </a:r>
          </a:p>
        </p:txBody>
      </p:sp>
      <p:sp>
        <p:nvSpPr>
          <p:cNvPr id="33" name="TextBox 32">
            <a:extLst>
              <a:ext uri="{FF2B5EF4-FFF2-40B4-BE49-F238E27FC236}">
                <a16:creationId xmlns:a16="http://schemas.microsoft.com/office/drawing/2014/main" id="{3299CFEE-7A27-B095-BF1A-03C2984731D4}"/>
              </a:ext>
            </a:extLst>
          </p:cNvPr>
          <p:cNvSpPr txBox="1"/>
          <p:nvPr/>
        </p:nvSpPr>
        <p:spPr>
          <a:xfrm>
            <a:off x="7347918" y="5306013"/>
            <a:ext cx="1155031" cy="1077218"/>
          </a:xfrm>
          <a:prstGeom prst="rect">
            <a:avLst/>
          </a:prstGeom>
          <a:noFill/>
        </p:spPr>
        <p:txBody>
          <a:bodyPr wrap="square" rtlCol="0">
            <a:spAutoFit/>
          </a:bodyPr>
          <a:lstStyle/>
          <a:p>
            <a:pPr algn="ctr"/>
            <a:r>
              <a:rPr lang="en-US" sz="1600">
                <a:solidFill>
                  <a:schemeClr val="bg1"/>
                </a:solidFill>
              </a:rPr>
              <a:t>Harden, Scan, Artifact Creation</a:t>
            </a:r>
          </a:p>
        </p:txBody>
      </p:sp>
      <p:cxnSp>
        <p:nvCxnSpPr>
          <p:cNvPr id="34" name="Straight Connector 33">
            <a:extLst>
              <a:ext uri="{FF2B5EF4-FFF2-40B4-BE49-F238E27FC236}">
                <a16:creationId xmlns:a16="http://schemas.microsoft.com/office/drawing/2014/main" id="{7064C319-CFC9-A1F1-14F8-D90A726D1B42}"/>
              </a:ext>
            </a:extLst>
          </p:cNvPr>
          <p:cNvCxnSpPr>
            <a:cxnSpLocks/>
            <a:stCxn id="40" idx="6"/>
          </p:cNvCxnSpPr>
          <p:nvPr/>
        </p:nvCxnSpPr>
        <p:spPr>
          <a:xfrm>
            <a:off x="6500949" y="5014441"/>
            <a:ext cx="1441763" cy="0"/>
          </a:xfrm>
          <a:prstGeom prst="line">
            <a:avLst/>
          </a:prstGeom>
          <a:ln w="1270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30F5FE2-8C72-405C-7AB4-C38CCF9C2771}"/>
              </a:ext>
            </a:extLst>
          </p:cNvPr>
          <p:cNvSpPr txBox="1"/>
          <p:nvPr/>
        </p:nvSpPr>
        <p:spPr>
          <a:xfrm>
            <a:off x="8892719" y="5306013"/>
            <a:ext cx="1270000" cy="851317"/>
          </a:xfrm>
          <a:prstGeom prst="rect">
            <a:avLst/>
          </a:prstGeom>
          <a:noFill/>
        </p:spPr>
        <p:txBody>
          <a:bodyPr wrap="square" rtlCol="0">
            <a:spAutoFit/>
          </a:bodyPr>
          <a:lstStyle/>
          <a:p>
            <a:pPr algn="ctr"/>
            <a:r>
              <a:rPr lang="en-US" sz="1600">
                <a:solidFill>
                  <a:schemeClr val="bg1"/>
                </a:solidFill>
              </a:rPr>
              <a:t>Testing</a:t>
            </a:r>
          </a:p>
          <a:p>
            <a:pPr algn="ctr"/>
            <a:r>
              <a:rPr lang="en-US" sz="1600">
                <a:solidFill>
                  <a:schemeClr val="bg1"/>
                </a:solidFill>
              </a:rPr>
              <a:t>Unit, Load, Penetration</a:t>
            </a:r>
          </a:p>
        </p:txBody>
      </p:sp>
      <p:sp>
        <p:nvSpPr>
          <p:cNvPr id="36" name="TextBox 35">
            <a:extLst>
              <a:ext uri="{FF2B5EF4-FFF2-40B4-BE49-F238E27FC236}">
                <a16:creationId xmlns:a16="http://schemas.microsoft.com/office/drawing/2014/main" id="{A75D7186-70F0-0270-8293-019EC176FADE}"/>
              </a:ext>
            </a:extLst>
          </p:cNvPr>
          <p:cNvSpPr txBox="1"/>
          <p:nvPr/>
        </p:nvSpPr>
        <p:spPr>
          <a:xfrm>
            <a:off x="10408644" y="5306013"/>
            <a:ext cx="1280160" cy="584775"/>
          </a:xfrm>
          <a:prstGeom prst="rect">
            <a:avLst/>
          </a:prstGeom>
          <a:noFill/>
        </p:spPr>
        <p:txBody>
          <a:bodyPr wrap="square" rtlCol="0">
            <a:spAutoFit/>
          </a:bodyPr>
          <a:lstStyle/>
          <a:p>
            <a:pPr algn="ctr"/>
            <a:r>
              <a:rPr lang="en-US" sz="1600">
                <a:solidFill>
                  <a:schemeClr val="bg1"/>
                </a:solidFill>
              </a:rPr>
              <a:t>Production Deployment</a:t>
            </a:r>
          </a:p>
        </p:txBody>
      </p:sp>
      <p:cxnSp>
        <p:nvCxnSpPr>
          <p:cNvPr id="37" name="Straight Connector 36">
            <a:extLst>
              <a:ext uri="{FF2B5EF4-FFF2-40B4-BE49-F238E27FC236}">
                <a16:creationId xmlns:a16="http://schemas.microsoft.com/office/drawing/2014/main" id="{8AD9859B-E519-D5F3-358B-CE78538AEBCA}"/>
              </a:ext>
            </a:extLst>
          </p:cNvPr>
          <p:cNvCxnSpPr>
            <a:cxnSpLocks/>
          </p:cNvCxnSpPr>
          <p:nvPr/>
        </p:nvCxnSpPr>
        <p:spPr>
          <a:xfrm>
            <a:off x="7942712" y="5014441"/>
            <a:ext cx="1441763" cy="0"/>
          </a:xfrm>
          <a:prstGeom prst="line">
            <a:avLst/>
          </a:prstGeom>
          <a:ln w="1270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0FAF264-5667-030C-B019-594A46204335}"/>
              </a:ext>
            </a:extLst>
          </p:cNvPr>
          <p:cNvCxnSpPr>
            <a:cxnSpLocks/>
          </p:cNvCxnSpPr>
          <p:nvPr/>
        </p:nvCxnSpPr>
        <p:spPr>
          <a:xfrm>
            <a:off x="9559845" y="5014441"/>
            <a:ext cx="1441763" cy="0"/>
          </a:xfrm>
          <a:prstGeom prst="line">
            <a:avLst/>
          </a:prstGeom>
          <a:ln w="1270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475BC851-2882-CC07-E01A-4D9AE3D2F478}"/>
              </a:ext>
            </a:extLst>
          </p:cNvPr>
          <p:cNvSpPr/>
          <p:nvPr/>
        </p:nvSpPr>
        <p:spPr>
          <a:xfrm>
            <a:off x="4664984" y="4877281"/>
            <a:ext cx="274320" cy="274320"/>
          </a:xfrm>
          <a:prstGeom prst="ellipse">
            <a:avLst/>
          </a:prstGeom>
          <a:solidFill>
            <a:schemeClr val="bg1"/>
          </a:solid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75C8BC2-D745-9301-F651-07A60C815D3E}"/>
              </a:ext>
            </a:extLst>
          </p:cNvPr>
          <p:cNvSpPr/>
          <p:nvPr/>
        </p:nvSpPr>
        <p:spPr>
          <a:xfrm>
            <a:off x="6226629" y="4877281"/>
            <a:ext cx="274320" cy="274320"/>
          </a:xfrm>
          <a:prstGeom prst="ellipse">
            <a:avLst/>
          </a:prstGeom>
          <a:solidFill>
            <a:schemeClr val="bg1"/>
          </a:solid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1BA9E41-95D3-9ABD-8A94-F73CDA38C040}"/>
              </a:ext>
            </a:extLst>
          </p:cNvPr>
          <p:cNvSpPr/>
          <p:nvPr/>
        </p:nvSpPr>
        <p:spPr>
          <a:xfrm>
            <a:off x="7788274" y="4877281"/>
            <a:ext cx="274320" cy="274320"/>
          </a:xfrm>
          <a:prstGeom prst="ellipse">
            <a:avLst/>
          </a:prstGeom>
          <a:solidFill>
            <a:schemeClr val="bg1"/>
          </a:solid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F3BBA8D-4E5D-6E32-90D6-85B95B20093A}"/>
              </a:ext>
            </a:extLst>
          </p:cNvPr>
          <p:cNvSpPr/>
          <p:nvPr/>
        </p:nvSpPr>
        <p:spPr>
          <a:xfrm>
            <a:off x="9349919" y="4877281"/>
            <a:ext cx="274320" cy="274320"/>
          </a:xfrm>
          <a:prstGeom prst="ellipse">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F773631-ECE9-A7E0-5922-B4784FDBBE13}"/>
              </a:ext>
            </a:extLst>
          </p:cNvPr>
          <p:cNvSpPr/>
          <p:nvPr/>
        </p:nvSpPr>
        <p:spPr>
          <a:xfrm>
            <a:off x="10911564" y="4877281"/>
            <a:ext cx="274320" cy="274320"/>
          </a:xfrm>
          <a:prstGeom prst="ellipse">
            <a:avLst/>
          </a:prstGeom>
          <a:solidFill>
            <a:schemeClr val="bg1"/>
          </a:solidFill>
          <a:ln w="1270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59C4F3DF-84B6-9EEA-7E10-AF92247EEB64}"/>
              </a:ext>
            </a:extLst>
          </p:cNvPr>
          <p:cNvSpPr/>
          <p:nvPr/>
        </p:nvSpPr>
        <p:spPr>
          <a:xfrm flipV="1">
            <a:off x="4224628" y="3862710"/>
            <a:ext cx="7464176" cy="722101"/>
          </a:xfrm>
          <a:prstGeom prst="triangle">
            <a:avLst/>
          </a:prstGeom>
          <a:noFill/>
          <a:ln w="38100">
            <a:solidFill>
              <a:srgbClr val="F4C8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46" name="TextBox 45">
            <a:extLst>
              <a:ext uri="{FF2B5EF4-FFF2-40B4-BE49-F238E27FC236}">
                <a16:creationId xmlns:a16="http://schemas.microsoft.com/office/drawing/2014/main" id="{62BC0DF4-DFE4-C995-AAA5-D1A2C49C789A}"/>
              </a:ext>
            </a:extLst>
          </p:cNvPr>
          <p:cNvSpPr txBox="1"/>
          <p:nvPr/>
        </p:nvSpPr>
        <p:spPr>
          <a:xfrm>
            <a:off x="706642" y="4726313"/>
            <a:ext cx="2850068" cy="830997"/>
          </a:xfrm>
          <a:prstGeom prst="rect">
            <a:avLst/>
          </a:prstGeom>
          <a:noFill/>
        </p:spPr>
        <p:txBody>
          <a:bodyPr wrap="square" lIns="91440" tIns="45720" rIns="91440" bIns="45720" anchor="t">
            <a:spAutoFit/>
          </a:bodyPr>
          <a:lstStyle/>
          <a:p>
            <a:pPr algn="ctr"/>
            <a:r>
              <a:rPr lang="en-US" sz="1600">
                <a:solidFill>
                  <a:schemeClr val="bg1"/>
                </a:solidFill>
                <a:latin typeface=" Arial"/>
              </a:rPr>
              <a:t>Become Agile Practitioners to </a:t>
            </a:r>
            <a:r>
              <a:rPr lang="en-US" sz="1600" u="sng">
                <a:solidFill>
                  <a:schemeClr val="bg1"/>
                </a:solidFill>
                <a:latin typeface=" Arial"/>
              </a:rPr>
              <a:t>deliver</a:t>
            </a:r>
            <a:r>
              <a:rPr lang="en-US" sz="1600">
                <a:solidFill>
                  <a:schemeClr val="bg1"/>
                </a:solidFill>
                <a:latin typeface=" Arial"/>
              </a:rPr>
              <a:t> earlier, faster and more frequently</a:t>
            </a:r>
          </a:p>
        </p:txBody>
      </p:sp>
      <p:sp>
        <p:nvSpPr>
          <p:cNvPr id="47" name="Oval 46">
            <a:extLst>
              <a:ext uri="{FF2B5EF4-FFF2-40B4-BE49-F238E27FC236}">
                <a16:creationId xmlns:a16="http://schemas.microsoft.com/office/drawing/2014/main" id="{6EF096DC-A834-6BDC-EC5C-9F00E035BFDD}"/>
              </a:ext>
            </a:extLst>
          </p:cNvPr>
          <p:cNvSpPr/>
          <p:nvPr/>
        </p:nvSpPr>
        <p:spPr>
          <a:xfrm>
            <a:off x="1525664" y="2523600"/>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8" name="Picture 47">
            <a:extLst>
              <a:ext uri="{FF2B5EF4-FFF2-40B4-BE49-F238E27FC236}">
                <a16:creationId xmlns:a16="http://schemas.microsoft.com/office/drawing/2014/main" id="{B0070404-EA9B-9402-8103-414A2185B6D1}"/>
              </a:ext>
            </a:extLst>
          </p:cNvPr>
          <p:cNvPicPr>
            <a:picLocks noChangeAspect="1"/>
          </p:cNvPicPr>
          <p:nvPr/>
        </p:nvPicPr>
        <p:blipFill>
          <a:blip r:embed="rId3"/>
          <a:stretch>
            <a:fillRect/>
          </a:stretch>
        </p:blipFill>
        <p:spPr>
          <a:xfrm>
            <a:off x="1603398" y="2603083"/>
            <a:ext cx="1171539" cy="1115848"/>
          </a:xfrm>
          <a:prstGeom prst="rect">
            <a:avLst/>
          </a:prstGeom>
        </p:spPr>
      </p:pic>
      <p:sp>
        <p:nvSpPr>
          <p:cNvPr id="49" name="TextBox 48">
            <a:extLst>
              <a:ext uri="{FF2B5EF4-FFF2-40B4-BE49-F238E27FC236}">
                <a16:creationId xmlns:a16="http://schemas.microsoft.com/office/drawing/2014/main" id="{A25F6311-3418-DEC5-9D98-6403D082C6A9}"/>
              </a:ext>
            </a:extLst>
          </p:cNvPr>
          <p:cNvSpPr txBox="1"/>
          <p:nvPr/>
        </p:nvSpPr>
        <p:spPr>
          <a:xfrm>
            <a:off x="772155" y="4062392"/>
            <a:ext cx="2850068" cy="338554"/>
          </a:xfrm>
          <a:prstGeom prst="rect">
            <a:avLst/>
          </a:prstGeom>
          <a:noFill/>
        </p:spPr>
        <p:txBody>
          <a:bodyPr wrap="square" lIns="91440" tIns="45720" rIns="91440" bIns="45720" anchor="t">
            <a:spAutoFit/>
          </a:bodyPr>
          <a:lstStyle/>
          <a:p>
            <a:pPr algn="ctr"/>
            <a:r>
              <a:rPr lang="en-US" sz="1600" b="1">
                <a:solidFill>
                  <a:schemeClr val="bg1"/>
                </a:solidFill>
                <a:latin typeface=" Arial"/>
              </a:rPr>
              <a:t>Speed</a:t>
            </a:r>
          </a:p>
        </p:txBody>
      </p:sp>
    </p:spTree>
    <p:extLst>
      <p:ext uri="{BB962C8B-B14F-4D97-AF65-F5344CB8AC3E}">
        <p14:creationId xmlns:p14="http://schemas.microsoft.com/office/powerpoint/2010/main" val="3014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3FB-4301-BECF-AEBB-8C5495A79A35}"/>
              </a:ext>
            </a:extLst>
          </p:cNvPr>
          <p:cNvSpPr>
            <a:spLocks noGrp="1"/>
          </p:cNvSpPr>
          <p:nvPr>
            <p:ph type="title"/>
          </p:nvPr>
        </p:nvSpPr>
        <p:spPr/>
        <p:txBody>
          <a:bodyPr/>
          <a:lstStyle/>
          <a:p>
            <a:r>
              <a:rPr lang="en-US"/>
              <a:t>CUSTOMER ENGAGEMENT THROUGH AGILE</a:t>
            </a:r>
          </a:p>
        </p:txBody>
      </p:sp>
      <p:grpSp>
        <p:nvGrpSpPr>
          <p:cNvPr id="40" name="Group 39">
            <a:extLst>
              <a:ext uri="{FF2B5EF4-FFF2-40B4-BE49-F238E27FC236}">
                <a16:creationId xmlns:a16="http://schemas.microsoft.com/office/drawing/2014/main" id="{3C789CD7-743F-B19A-787E-AB15E765A326}"/>
              </a:ext>
            </a:extLst>
          </p:cNvPr>
          <p:cNvGrpSpPr/>
          <p:nvPr/>
        </p:nvGrpSpPr>
        <p:grpSpPr>
          <a:xfrm>
            <a:off x="5704173" y="1934211"/>
            <a:ext cx="5922065" cy="4721008"/>
            <a:chOff x="233294" y="1907615"/>
            <a:chExt cx="6483902" cy="5168899"/>
          </a:xfrm>
          <a:blipFill dpi="0" rotWithShape="1">
            <a:blip r:embed="rId3">
              <a:extLst>
                <a:ext uri="{28A0092B-C50C-407E-A947-70E740481C1C}">
                  <a14:useLocalDpi xmlns:a14="http://schemas.microsoft.com/office/drawing/2010/main" val="0"/>
                </a:ext>
              </a:extLst>
            </a:blip>
            <a:srcRect/>
            <a:stretch>
              <a:fillRect/>
            </a:stretch>
          </a:blipFill>
        </p:grpSpPr>
        <p:sp>
          <p:nvSpPr>
            <p:cNvPr id="3" name="Hexagon 2">
              <a:extLst>
                <a:ext uri="{FF2B5EF4-FFF2-40B4-BE49-F238E27FC236}">
                  <a16:creationId xmlns:a16="http://schemas.microsoft.com/office/drawing/2014/main" id="{6F64C05F-C907-6FC4-A64E-B0F11C7D6F7A}"/>
                </a:ext>
              </a:extLst>
            </p:cNvPr>
            <p:cNvSpPr/>
            <p:nvPr/>
          </p:nvSpPr>
          <p:spPr>
            <a:xfrm>
              <a:off x="233294" y="1934211"/>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DDC96AA8-D8B7-70BF-7A6E-4A6C93B57A60}"/>
                </a:ext>
              </a:extLst>
            </p:cNvPr>
            <p:cNvSpPr/>
            <p:nvPr/>
          </p:nvSpPr>
          <p:spPr>
            <a:xfrm>
              <a:off x="233294" y="3094291"/>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B544123A-C00D-07F8-F7FA-103D8C969969}"/>
                </a:ext>
              </a:extLst>
            </p:cNvPr>
            <p:cNvSpPr/>
            <p:nvPr/>
          </p:nvSpPr>
          <p:spPr>
            <a:xfrm>
              <a:off x="233294" y="4254371"/>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F6B709CA-7A33-F852-4217-2106D563E7F0}"/>
                </a:ext>
              </a:extLst>
            </p:cNvPr>
            <p:cNvSpPr/>
            <p:nvPr/>
          </p:nvSpPr>
          <p:spPr>
            <a:xfrm>
              <a:off x="233294" y="5414451"/>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F2967842-56C3-255B-8D75-CCF205EA2A66}"/>
                </a:ext>
              </a:extLst>
            </p:cNvPr>
            <p:cNvSpPr/>
            <p:nvPr/>
          </p:nvSpPr>
          <p:spPr>
            <a:xfrm>
              <a:off x="1280216" y="2508110"/>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1C33864D-CDB1-337F-B566-185873EB48A6}"/>
                </a:ext>
              </a:extLst>
            </p:cNvPr>
            <p:cNvSpPr/>
            <p:nvPr/>
          </p:nvSpPr>
          <p:spPr>
            <a:xfrm>
              <a:off x="1280216" y="3668190"/>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66E84ABE-F4DC-753A-33A6-216F774C0BA2}"/>
                </a:ext>
              </a:extLst>
            </p:cNvPr>
            <p:cNvSpPr/>
            <p:nvPr/>
          </p:nvSpPr>
          <p:spPr>
            <a:xfrm>
              <a:off x="1280216" y="4828270"/>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A08DF6EB-4210-D8C9-4E4C-E46C70F365F9}"/>
                </a:ext>
              </a:extLst>
            </p:cNvPr>
            <p:cNvSpPr/>
            <p:nvPr/>
          </p:nvSpPr>
          <p:spPr>
            <a:xfrm>
              <a:off x="1280216" y="5988350"/>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5F178307-2B69-1760-C324-8D87D7BEF58C}"/>
                </a:ext>
              </a:extLst>
            </p:cNvPr>
            <p:cNvSpPr/>
            <p:nvPr/>
          </p:nvSpPr>
          <p:spPr>
            <a:xfrm>
              <a:off x="2321477" y="191755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FD9A36AC-D428-8BEB-6493-E02A0E96A3CC}"/>
                </a:ext>
              </a:extLst>
            </p:cNvPr>
            <p:cNvSpPr/>
            <p:nvPr/>
          </p:nvSpPr>
          <p:spPr>
            <a:xfrm>
              <a:off x="2321477" y="307763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09404CE3-88EF-1E50-5A92-09F238DDE08D}"/>
                </a:ext>
              </a:extLst>
            </p:cNvPr>
            <p:cNvSpPr/>
            <p:nvPr/>
          </p:nvSpPr>
          <p:spPr>
            <a:xfrm>
              <a:off x="2321477" y="423771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A1CEE139-9573-E7A6-E5DC-3069B0CB0F6C}"/>
                </a:ext>
              </a:extLst>
            </p:cNvPr>
            <p:cNvSpPr/>
            <p:nvPr/>
          </p:nvSpPr>
          <p:spPr>
            <a:xfrm>
              <a:off x="2321477" y="539779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B7931B91-7DDE-0381-89CB-96343EE42C0A}"/>
                </a:ext>
              </a:extLst>
            </p:cNvPr>
            <p:cNvSpPr/>
            <p:nvPr/>
          </p:nvSpPr>
          <p:spPr>
            <a:xfrm>
              <a:off x="3368399" y="2491453"/>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0A491BE-D32F-343C-7790-87E33920FD2E}"/>
                </a:ext>
              </a:extLst>
            </p:cNvPr>
            <p:cNvSpPr/>
            <p:nvPr/>
          </p:nvSpPr>
          <p:spPr>
            <a:xfrm>
              <a:off x="3368399" y="3651533"/>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02479823-F184-10AF-20D4-8C6E48085AD2}"/>
                </a:ext>
              </a:extLst>
            </p:cNvPr>
            <p:cNvSpPr/>
            <p:nvPr/>
          </p:nvSpPr>
          <p:spPr>
            <a:xfrm>
              <a:off x="3368399" y="4811613"/>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073CCCFC-30AC-DDBB-50DE-C170E2493A04}"/>
                </a:ext>
              </a:extLst>
            </p:cNvPr>
            <p:cNvSpPr/>
            <p:nvPr/>
          </p:nvSpPr>
          <p:spPr>
            <a:xfrm>
              <a:off x="3368399" y="5971693"/>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id="{D2EB5740-01E2-E9AF-EA30-3616C336E856}"/>
                </a:ext>
              </a:extLst>
            </p:cNvPr>
            <p:cNvSpPr/>
            <p:nvPr/>
          </p:nvSpPr>
          <p:spPr>
            <a:xfrm>
              <a:off x="4408004" y="1907615"/>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14C8E409-7179-7CFA-BDE5-00665FDD3268}"/>
                </a:ext>
              </a:extLst>
            </p:cNvPr>
            <p:cNvSpPr/>
            <p:nvPr/>
          </p:nvSpPr>
          <p:spPr>
            <a:xfrm>
              <a:off x="4408004" y="3067695"/>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F229FAE9-44AE-E18A-57A0-89CE4752F6E2}"/>
                </a:ext>
              </a:extLst>
            </p:cNvPr>
            <p:cNvSpPr/>
            <p:nvPr/>
          </p:nvSpPr>
          <p:spPr>
            <a:xfrm>
              <a:off x="4408004" y="4227775"/>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1931C722-567B-B699-7DF5-5CCA36CE2784}"/>
                </a:ext>
              </a:extLst>
            </p:cNvPr>
            <p:cNvSpPr/>
            <p:nvPr/>
          </p:nvSpPr>
          <p:spPr>
            <a:xfrm>
              <a:off x="4408004" y="5387855"/>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907FCDB8-5AA2-D88E-5323-A9D35A55C27E}"/>
                </a:ext>
              </a:extLst>
            </p:cNvPr>
            <p:cNvSpPr/>
            <p:nvPr/>
          </p:nvSpPr>
          <p:spPr>
            <a:xfrm>
              <a:off x="5454926" y="248151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95F7E306-3B89-6CBE-4FA6-041397E7AEE8}"/>
                </a:ext>
              </a:extLst>
            </p:cNvPr>
            <p:cNvSpPr/>
            <p:nvPr/>
          </p:nvSpPr>
          <p:spPr>
            <a:xfrm>
              <a:off x="5454926" y="364159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99E6055D-F2D4-0692-8024-D30815A0B655}"/>
                </a:ext>
              </a:extLst>
            </p:cNvPr>
            <p:cNvSpPr/>
            <p:nvPr/>
          </p:nvSpPr>
          <p:spPr>
            <a:xfrm>
              <a:off x="5454926" y="480167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CF2F5DAB-C735-876D-79C0-D396FD82DAC3}"/>
                </a:ext>
              </a:extLst>
            </p:cNvPr>
            <p:cNvSpPr/>
            <p:nvPr/>
          </p:nvSpPr>
          <p:spPr>
            <a:xfrm>
              <a:off x="5454926" y="5961754"/>
              <a:ext cx="1262270" cy="108816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a:extLst>
              <a:ext uri="{FF2B5EF4-FFF2-40B4-BE49-F238E27FC236}">
                <a16:creationId xmlns:a16="http://schemas.microsoft.com/office/drawing/2014/main" id="{581E6296-B628-7F5D-B018-877D984F919A}"/>
              </a:ext>
            </a:extLst>
          </p:cNvPr>
          <p:cNvPicPr>
            <a:picLocks noChangeAspect="1"/>
          </p:cNvPicPr>
          <p:nvPr/>
        </p:nvPicPr>
        <p:blipFill>
          <a:blip r:embed="rId4">
            <a:alphaModFix amt="5000"/>
          </a:blip>
          <a:stretch>
            <a:fillRect/>
          </a:stretch>
        </p:blipFill>
        <p:spPr>
          <a:xfrm>
            <a:off x="13866" y="1820043"/>
            <a:ext cx="5744922" cy="5486400"/>
          </a:xfrm>
          <a:prstGeom prst="rect">
            <a:avLst/>
          </a:prstGeom>
        </p:spPr>
      </p:pic>
      <p:pic>
        <p:nvPicPr>
          <p:cNvPr id="46" name="Picture 45">
            <a:extLst>
              <a:ext uri="{FF2B5EF4-FFF2-40B4-BE49-F238E27FC236}">
                <a16:creationId xmlns:a16="http://schemas.microsoft.com/office/drawing/2014/main" id="{7FFA2EF7-1D4B-233E-FEDB-0368471F0871}"/>
              </a:ext>
            </a:extLst>
          </p:cNvPr>
          <p:cNvPicPr>
            <a:picLocks noChangeAspect="1"/>
          </p:cNvPicPr>
          <p:nvPr/>
        </p:nvPicPr>
        <p:blipFill>
          <a:blip r:embed="rId4">
            <a:alphaModFix amt="35000"/>
          </a:blip>
          <a:stretch>
            <a:fillRect/>
          </a:stretch>
        </p:blipFill>
        <p:spPr>
          <a:xfrm>
            <a:off x="492610" y="2277243"/>
            <a:ext cx="4787434" cy="4572000"/>
          </a:xfrm>
          <a:prstGeom prst="rect">
            <a:avLst/>
          </a:prstGeom>
        </p:spPr>
      </p:pic>
      <p:pic>
        <p:nvPicPr>
          <p:cNvPr id="47" name="Picture 46">
            <a:extLst>
              <a:ext uri="{FF2B5EF4-FFF2-40B4-BE49-F238E27FC236}">
                <a16:creationId xmlns:a16="http://schemas.microsoft.com/office/drawing/2014/main" id="{3D5B3047-4A16-1DD0-DC17-DAC0305160E2}"/>
              </a:ext>
            </a:extLst>
          </p:cNvPr>
          <p:cNvPicPr>
            <a:picLocks noChangeAspect="1"/>
          </p:cNvPicPr>
          <p:nvPr/>
        </p:nvPicPr>
        <p:blipFill>
          <a:blip r:embed="rId4">
            <a:alphaModFix/>
          </a:blip>
          <a:stretch>
            <a:fillRect/>
          </a:stretch>
        </p:blipFill>
        <p:spPr>
          <a:xfrm>
            <a:off x="1450100" y="3191643"/>
            <a:ext cx="2872455" cy="2743200"/>
          </a:xfrm>
          <a:prstGeom prst="rect">
            <a:avLst/>
          </a:prstGeom>
        </p:spPr>
      </p:pic>
    </p:spTree>
    <p:extLst>
      <p:ext uri="{BB962C8B-B14F-4D97-AF65-F5344CB8AC3E}">
        <p14:creationId xmlns:p14="http://schemas.microsoft.com/office/powerpoint/2010/main" val="91011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1B46-40DA-34CD-A524-1FA1FC24617B}"/>
              </a:ext>
            </a:extLst>
          </p:cNvPr>
          <p:cNvSpPr>
            <a:spLocks noGrp="1"/>
          </p:cNvSpPr>
          <p:nvPr>
            <p:ph type="title"/>
          </p:nvPr>
        </p:nvSpPr>
        <p:spPr/>
        <p:txBody>
          <a:bodyPr/>
          <a:lstStyle/>
          <a:p>
            <a:r>
              <a:rPr lang="en-US">
                <a:latin typeface="Arial"/>
                <a:cs typeface="Arial"/>
              </a:rPr>
              <a:t>GAINING EFFICIENCIES THROUGHOUT AGILE</a:t>
            </a:r>
          </a:p>
        </p:txBody>
      </p:sp>
      <p:sp>
        <p:nvSpPr>
          <p:cNvPr id="3" name="TextBox 2">
            <a:extLst>
              <a:ext uri="{FF2B5EF4-FFF2-40B4-BE49-F238E27FC236}">
                <a16:creationId xmlns:a16="http://schemas.microsoft.com/office/drawing/2014/main" id="{94410704-77EB-933D-9F73-6BFFC9397C81}"/>
              </a:ext>
            </a:extLst>
          </p:cNvPr>
          <p:cNvSpPr txBox="1"/>
          <p:nvPr/>
        </p:nvSpPr>
        <p:spPr>
          <a:xfrm>
            <a:off x="780888" y="4001172"/>
            <a:ext cx="2850068" cy="338554"/>
          </a:xfrm>
          <a:prstGeom prst="rect">
            <a:avLst/>
          </a:prstGeom>
          <a:noFill/>
        </p:spPr>
        <p:txBody>
          <a:bodyPr wrap="square">
            <a:spAutoFit/>
          </a:bodyPr>
          <a:lstStyle/>
          <a:p>
            <a:pPr algn="ctr"/>
            <a:r>
              <a:rPr lang="en-US" sz="1600" b="1">
                <a:solidFill>
                  <a:schemeClr val="bg1"/>
                </a:solidFill>
                <a:latin typeface=" Arial"/>
              </a:rPr>
              <a:t>Simplicity</a:t>
            </a:r>
          </a:p>
        </p:txBody>
      </p:sp>
      <p:sp>
        <p:nvSpPr>
          <p:cNvPr id="4" name="Oval 3">
            <a:extLst>
              <a:ext uri="{FF2B5EF4-FFF2-40B4-BE49-F238E27FC236}">
                <a16:creationId xmlns:a16="http://schemas.microsoft.com/office/drawing/2014/main" id="{4402E5BF-B9D6-B5E1-EB51-95822D53EFA3}"/>
              </a:ext>
            </a:extLst>
          </p:cNvPr>
          <p:cNvSpPr/>
          <p:nvPr/>
        </p:nvSpPr>
        <p:spPr>
          <a:xfrm>
            <a:off x="1527130" y="2522736"/>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34157046-63A7-37CD-FEB7-D95C5A89E470}"/>
              </a:ext>
            </a:extLst>
          </p:cNvPr>
          <p:cNvPicPr>
            <a:picLocks noChangeAspect="1"/>
          </p:cNvPicPr>
          <p:nvPr/>
        </p:nvPicPr>
        <p:blipFill>
          <a:blip r:embed="rId3"/>
          <a:stretch>
            <a:fillRect/>
          </a:stretch>
        </p:blipFill>
        <p:spPr>
          <a:xfrm>
            <a:off x="1791964" y="2755952"/>
            <a:ext cx="797339" cy="808382"/>
          </a:xfrm>
          <a:prstGeom prst="rect">
            <a:avLst/>
          </a:prstGeom>
        </p:spPr>
      </p:pic>
      <p:sp>
        <p:nvSpPr>
          <p:cNvPr id="6" name="TextBox 5">
            <a:extLst>
              <a:ext uri="{FF2B5EF4-FFF2-40B4-BE49-F238E27FC236}">
                <a16:creationId xmlns:a16="http://schemas.microsoft.com/office/drawing/2014/main" id="{8A09FB92-7F54-4CB9-A284-7C1B29EAE6A7}"/>
              </a:ext>
            </a:extLst>
          </p:cNvPr>
          <p:cNvSpPr txBox="1"/>
          <p:nvPr/>
        </p:nvSpPr>
        <p:spPr>
          <a:xfrm>
            <a:off x="768186" y="4725448"/>
            <a:ext cx="2850068" cy="830997"/>
          </a:xfrm>
          <a:prstGeom prst="rect">
            <a:avLst/>
          </a:prstGeom>
          <a:noFill/>
        </p:spPr>
        <p:txBody>
          <a:bodyPr wrap="square" lIns="91440" tIns="45720" rIns="91440" bIns="45720" anchor="t">
            <a:spAutoFit/>
          </a:bodyPr>
          <a:lstStyle/>
          <a:p>
            <a:pPr algn="ctr"/>
            <a:r>
              <a:rPr lang="en-US" sz="1600">
                <a:solidFill>
                  <a:schemeClr val="bg1"/>
                </a:solidFill>
                <a:latin typeface=" Arial"/>
              </a:rPr>
              <a:t>Decompose, </a:t>
            </a:r>
            <a:r>
              <a:rPr lang="en-US" sz="1600" u="sng">
                <a:solidFill>
                  <a:schemeClr val="bg1"/>
                </a:solidFill>
                <a:latin typeface=" Arial"/>
              </a:rPr>
              <a:t>streamline</a:t>
            </a:r>
            <a:r>
              <a:rPr lang="en-US" sz="1600">
                <a:solidFill>
                  <a:schemeClr val="bg1"/>
                </a:solidFill>
                <a:latin typeface=" Arial"/>
              </a:rPr>
              <a:t> and simplify. Remove programmatic clutter</a:t>
            </a:r>
            <a:endParaRPr lang="en-US">
              <a:solidFill>
                <a:schemeClr val="bg1"/>
              </a:solidFill>
            </a:endParaRPr>
          </a:p>
        </p:txBody>
      </p:sp>
      <p:sp>
        <p:nvSpPr>
          <p:cNvPr id="10" name="TextBox 9">
            <a:extLst>
              <a:ext uri="{FF2B5EF4-FFF2-40B4-BE49-F238E27FC236}">
                <a16:creationId xmlns:a16="http://schemas.microsoft.com/office/drawing/2014/main" id="{2ABD077C-5EF7-4C74-7374-672C23B962CA}"/>
              </a:ext>
            </a:extLst>
          </p:cNvPr>
          <p:cNvSpPr txBox="1"/>
          <p:nvPr/>
        </p:nvSpPr>
        <p:spPr>
          <a:xfrm>
            <a:off x="4273900" y="4292722"/>
            <a:ext cx="6957849" cy="1564531"/>
          </a:xfrm>
          <a:prstGeom prst="rect">
            <a:avLst/>
          </a:prstGeom>
          <a:noFill/>
        </p:spPr>
        <p:txBody>
          <a:bodyPr wrap="square" lIns="91440" tIns="45720" rIns="91440" bIns="45720" anchor="t">
            <a:spAutoFit/>
          </a:bodyPr>
          <a:lstStyle/>
          <a:p>
            <a:pPr>
              <a:lnSpc>
                <a:spcPct val="150000"/>
              </a:lnSpc>
            </a:pPr>
            <a:r>
              <a:rPr lang="en-US" sz="1600" i="1">
                <a:solidFill>
                  <a:schemeClr val="bg1"/>
                </a:solidFill>
                <a:latin typeface=" Arial"/>
              </a:rPr>
              <a:t>“Modern software development practices include, but are not limited to, continuous integration/continuous delivery (Cl/CD), agile, lean, and development, security, and operations (</a:t>
            </a:r>
            <a:r>
              <a:rPr lang="en-US" sz="1600" i="1" err="1">
                <a:solidFill>
                  <a:schemeClr val="bg1"/>
                </a:solidFill>
                <a:latin typeface=" Arial"/>
              </a:rPr>
              <a:t>DevSecOps</a:t>
            </a:r>
            <a:r>
              <a:rPr lang="en-US" sz="1600" i="1">
                <a:solidFill>
                  <a:schemeClr val="bg1"/>
                </a:solidFill>
                <a:latin typeface=" Arial"/>
              </a:rPr>
              <a:t>).”</a:t>
            </a:r>
          </a:p>
          <a:p>
            <a:pPr algn="r">
              <a:lnSpc>
                <a:spcPct val="150000"/>
              </a:lnSpc>
            </a:pPr>
            <a:r>
              <a:rPr lang="en-US" sz="1600" i="1">
                <a:solidFill>
                  <a:schemeClr val="bg1"/>
                </a:solidFill>
                <a:latin typeface=" Arial"/>
              </a:rPr>
              <a:t>- Hon. Christine E. Wormuth, SECARMY</a:t>
            </a:r>
          </a:p>
        </p:txBody>
      </p:sp>
      <p:sp>
        <p:nvSpPr>
          <p:cNvPr id="12" name="TextBox 11">
            <a:extLst>
              <a:ext uri="{FF2B5EF4-FFF2-40B4-BE49-F238E27FC236}">
                <a16:creationId xmlns:a16="http://schemas.microsoft.com/office/drawing/2014/main" id="{2A9422EC-5A20-392B-EC24-279FEE0BCFA0}"/>
              </a:ext>
            </a:extLst>
          </p:cNvPr>
          <p:cNvSpPr txBox="1"/>
          <p:nvPr/>
        </p:nvSpPr>
        <p:spPr>
          <a:xfrm>
            <a:off x="4286602" y="2122367"/>
            <a:ext cx="7032352" cy="1933863"/>
          </a:xfrm>
          <a:prstGeom prst="rect">
            <a:avLst/>
          </a:prstGeom>
          <a:noFill/>
        </p:spPr>
        <p:txBody>
          <a:bodyPr wrap="square" lIns="91440" tIns="45720" rIns="91440" bIns="45720" anchor="t">
            <a:spAutoFit/>
          </a:bodyPr>
          <a:lstStyle/>
          <a:p>
            <a:pPr>
              <a:lnSpc>
                <a:spcPct val="150000"/>
              </a:lnSpc>
            </a:pPr>
            <a:r>
              <a:rPr lang="en-US" sz="1600" i="1">
                <a:solidFill>
                  <a:schemeClr val="bg1"/>
                </a:solidFill>
                <a:latin typeface=" Arial"/>
              </a:rPr>
              <a:t>“Modern software development requires adoption of a Continuous Integration/Continuous Delivery (Cl/CD) model where software is continuously and iteratively developed and upgraded throughout the acquisition lifecycle.”</a:t>
            </a:r>
          </a:p>
          <a:p>
            <a:pPr algn="r">
              <a:lnSpc>
                <a:spcPct val="150000"/>
              </a:lnSpc>
            </a:pPr>
            <a:r>
              <a:rPr lang="en-US" sz="1600" i="1">
                <a:solidFill>
                  <a:schemeClr val="bg1"/>
                </a:solidFill>
                <a:latin typeface=" Arial"/>
              </a:rPr>
              <a:t>- Hon. Douglas R. Bush, ASA ALT</a:t>
            </a:r>
          </a:p>
        </p:txBody>
      </p:sp>
    </p:spTree>
    <p:extLst>
      <p:ext uri="{BB962C8B-B14F-4D97-AF65-F5344CB8AC3E}">
        <p14:creationId xmlns:p14="http://schemas.microsoft.com/office/powerpoint/2010/main" val="29891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3E1FEB-A034-5E83-F748-257D51500438}"/>
              </a:ext>
            </a:extLst>
          </p:cNvPr>
          <p:cNvSpPr/>
          <p:nvPr/>
        </p:nvSpPr>
        <p:spPr>
          <a:xfrm>
            <a:off x="3688590" y="1828287"/>
            <a:ext cx="8375255" cy="4842677"/>
          </a:xfrm>
          <a:prstGeom prst="roundRect">
            <a:avLst>
              <a:gd name="adj" fmla="val 250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945B9-6C81-96A5-8502-EB4B1A8E9D27}"/>
              </a:ext>
            </a:extLst>
          </p:cNvPr>
          <p:cNvSpPr>
            <a:spLocks noGrp="1"/>
          </p:cNvSpPr>
          <p:nvPr>
            <p:ph type="title"/>
          </p:nvPr>
        </p:nvSpPr>
        <p:spPr>
          <a:xfrm>
            <a:off x="904954" y="1177588"/>
            <a:ext cx="10515600" cy="756623"/>
          </a:xfrm>
        </p:spPr>
        <p:txBody>
          <a:bodyPr/>
          <a:lstStyle/>
          <a:p>
            <a:r>
              <a:rPr lang="en-US"/>
              <a:t>EXCELLENCE FROM INDUSTRY ENGAGEMENT</a:t>
            </a:r>
          </a:p>
        </p:txBody>
      </p:sp>
      <p:sp>
        <p:nvSpPr>
          <p:cNvPr id="3" name="TextBox 2">
            <a:extLst>
              <a:ext uri="{FF2B5EF4-FFF2-40B4-BE49-F238E27FC236}">
                <a16:creationId xmlns:a16="http://schemas.microsoft.com/office/drawing/2014/main" id="{A210367E-B71B-1651-C7D4-A2208AEA9DBD}"/>
              </a:ext>
            </a:extLst>
          </p:cNvPr>
          <p:cNvSpPr txBox="1"/>
          <p:nvPr/>
        </p:nvSpPr>
        <p:spPr>
          <a:xfrm>
            <a:off x="843769" y="4004526"/>
            <a:ext cx="2850068" cy="338554"/>
          </a:xfrm>
          <a:prstGeom prst="rect">
            <a:avLst/>
          </a:prstGeom>
          <a:noFill/>
        </p:spPr>
        <p:txBody>
          <a:bodyPr wrap="square" lIns="91440" tIns="45720" rIns="91440" bIns="45720" anchor="t">
            <a:spAutoFit/>
          </a:bodyPr>
          <a:lstStyle/>
          <a:p>
            <a:pPr algn="ctr"/>
            <a:r>
              <a:rPr lang="en-US" sz="1600" b="1">
                <a:solidFill>
                  <a:schemeClr val="bg1"/>
                </a:solidFill>
                <a:latin typeface=" Arial"/>
              </a:rPr>
              <a:t>Excellence </a:t>
            </a:r>
          </a:p>
        </p:txBody>
      </p:sp>
      <p:sp>
        <p:nvSpPr>
          <p:cNvPr id="4" name="Oval 3">
            <a:extLst>
              <a:ext uri="{FF2B5EF4-FFF2-40B4-BE49-F238E27FC236}">
                <a16:creationId xmlns:a16="http://schemas.microsoft.com/office/drawing/2014/main" id="{893D8F10-A305-6499-C8F0-B5CF5F644CCA}"/>
              </a:ext>
            </a:extLst>
          </p:cNvPr>
          <p:cNvSpPr/>
          <p:nvPr/>
        </p:nvSpPr>
        <p:spPr>
          <a:xfrm>
            <a:off x="1540222" y="2526090"/>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0EE7C8C1-F8C6-7DE6-4974-D32AF2E5932A}"/>
              </a:ext>
            </a:extLst>
          </p:cNvPr>
          <p:cNvPicPr>
            <a:picLocks noChangeAspect="1"/>
          </p:cNvPicPr>
          <p:nvPr/>
        </p:nvPicPr>
        <p:blipFill>
          <a:blip r:embed="rId3"/>
          <a:stretch>
            <a:fillRect/>
          </a:stretch>
        </p:blipFill>
        <p:spPr>
          <a:xfrm>
            <a:off x="1653656" y="2617350"/>
            <a:ext cx="1100139" cy="1092294"/>
          </a:xfrm>
          <a:prstGeom prst="rect">
            <a:avLst/>
          </a:prstGeom>
        </p:spPr>
      </p:pic>
      <p:sp>
        <p:nvSpPr>
          <p:cNvPr id="6" name="TextBox 5">
            <a:extLst>
              <a:ext uri="{FF2B5EF4-FFF2-40B4-BE49-F238E27FC236}">
                <a16:creationId xmlns:a16="http://schemas.microsoft.com/office/drawing/2014/main" id="{A0826DCC-9E20-EA87-9FB7-55051BB3FCCC}"/>
              </a:ext>
            </a:extLst>
          </p:cNvPr>
          <p:cNvSpPr txBox="1"/>
          <p:nvPr/>
        </p:nvSpPr>
        <p:spPr>
          <a:xfrm>
            <a:off x="838522" y="4728801"/>
            <a:ext cx="2850068" cy="1077218"/>
          </a:xfrm>
          <a:prstGeom prst="rect">
            <a:avLst/>
          </a:prstGeom>
          <a:noFill/>
        </p:spPr>
        <p:txBody>
          <a:bodyPr wrap="square" lIns="91440" tIns="45720" rIns="91440" bIns="45720" anchor="t">
            <a:spAutoFit/>
          </a:bodyPr>
          <a:lstStyle/>
          <a:p>
            <a:pPr algn="ctr"/>
            <a:r>
              <a:rPr lang="en-US" sz="1600" u="sng">
                <a:solidFill>
                  <a:schemeClr val="bg1"/>
                </a:solidFill>
                <a:latin typeface=" Arial"/>
              </a:rPr>
              <a:t>Deliver</a:t>
            </a:r>
            <a:r>
              <a:rPr lang="en-US" sz="1600">
                <a:solidFill>
                  <a:schemeClr val="bg1"/>
                </a:solidFill>
                <a:latin typeface=" Arial"/>
              </a:rPr>
              <a:t> better quality by testing every sprint, engaging customers earlier and using automated testing</a:t>
            </a:r>
          </a:p>
        </p:txBody>
      </p:sp>
      <p:grpSp>
        <p:nvGrpSpPr>
          <p:cNvPr id="12" name="Group 11">
            <a:extLst>
              <a:ext uri="{FF2B5EF4-FFF2-40B4-BE49-F238E27FC236}">
                <a16:creationId xmlns:a16="http://schemas.microsoft.com/office/drawing/2014/main" id="{0FC2646B-577E-0D1D-1031-304D5CC01554}"/>
              </a:ext>
            </a:extLst>
          </p:cNvPr>
          <p:cNvGrpSpPr/>
          <p:nvPr/>
        </p:nvGrpSpPr>
        <p:grpSpPr>
          <a:xfrm>
            <a:off x="10581047" y="2035226"/>
            <a:ext cx="1371600" cy="4431187"/>
            <a:chOff x="10581047" y="1969485"/>
            <a:chExt cx="1371600" cy="4431187"/>
          </a:xfrm>
        </p:grpSpPr>
        <p:pic>
          <p:nvPicPr>
            <p:cNvPr id="2058" name="Picture 10" descr="Enterprise Services Logo">
              <a:extLst>
                <a:ext uri="{FF2B5EF4-FFF2-40B4-BE49-F238E27FC236}">
                  <a16:creationId xmlns:a16="http://schemas.microsoft.com/office/drawing/2014/main" id="{E9FA6288-AA96-5CF0-DCF6-B52679966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5347" y="4391493"/>
              <a:ext cx="1143000" cy="65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0" name="Picture 12" descr="HR Solutions logo">
              <a:extLst>
                <a:ext uri="{FF2B5EF4-FFF2-40B4-BE49-F238E27FC236}">
                  <a16:creationId xmlns:a16="http://schemas.microsoft.com/office/drawing/2014/main" id="{DD9CDB52-E5DA-4131-3F9B-C26993D7B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9647" y="5521441"/>
              <a:ext cx="914400" cy="879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2" name="Picture 14" descr="MilTech logo">
              <a:extLst>
                <a:ext uri="{FF2B5EF4-FFF2-40B4-BE49-F238E27FC236}">
                  <a16:creationId xmlns:a16="http://schemas.microsoft.com/office/drawing/2014/main" id="{62385419-0BCF-D27B-20C7-600061254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9647" y="1969485"/>
              <a:ext cx="914400" cy="1002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8" name="Picture 20" descr="DIBS Logo">
              <a:extLst>
                <a:ext uri="{FF2B5EF4-FFF2-40B4-BE49-F238E27FC236}">
                  <a16:creationId xmlns:a16="http://schemas.microsoft.com/office/drawing/2014/main" id="{61B4FE4C-5F1A-27CF-4BB4-A07222768B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81047" y="3446673"/>
              <a:ext cx="1371600" cy="470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1" name="Group 10">
            <a:extLst>
              <a:ext uri="{FF2B5EF4-FFF2-40B4-BE49-F238E27FC236}">
                <a16:creationId xmlns:a16="http://schemas.microsoft.com/office/drawing/2014/main" id="{78677B28-8C8C-494B-241C-AE96FCC9DCD1}"/>
              </a:ext>
            </a:extLst>
          </p:cNvPr>
          <p:cNvGrpSpPr/>
          <p:nvPr/>
        </p:nvGrpSpPr>
        <p:grpSpPr>
          <a:xfrm>
            <a:off x="3924736" y="2101554"/>
            <a:ext cx="1371600" cy="4298530"/>
            <a:chOff x="3924736" y="1934211"/>
            <a:chExt cx="1371600" cy="4298530"/>
          </a:xfrm>
        </p:grpSpPr>
        <p:pic>
          <p:nvPicPr>
            <p:cNvPr id="2052" name="Picture 4" descr="AESMS logo">
              <a:extLst>
                <a:ext uri="{FF2B5EF4-FFF2-40B4-BE49-F238E27FC236}">
                  <a16:creationId xmlns:a16="http://schemas.microsoft.com/office/drawing/2014/main" id="{A4A5D4D4-D536-7119-98C2-E9788285E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736" y="3957849"/>
              <a:ext cx="9144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CHESS logo">
              <a:extLst>
                <a:ext uri="{FF2B5EF4-FFF2-40B4-BE49-F238E27FC236}">
                  <a16:creationId xmlns:a16="http://schemas.microsoft.com/office/drawing/2014/main" id="{95BBAF9B-6F26-24A1-6A4D-3C5C77903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736" y="1934211"/>
              <a:ext cx="1371600" cy="379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EC logo">
              <a:extLst>
                <a:ext uri="{FF2B5EF4-FFF2-40B4-BE49-F238E27FC236}">
                  <a16:creationId xmlns:a16="http://schemas.microsoft.com/office/drawing/2014/main" id="{67125AAE-EBDB-4AF6-782F-9AA2251D94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736" y="2759783"/>
              <a:ext cx="914400" cy="751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8" name="Picture 40" descr="AHRS logo">
              <a:extLst>
                <a:ext uri="{FF2B5EF4-FFF2-40B4-BE49-F238E27FC236}">
                  <a16:creationId xmlns:a16="http://schemas.microsoft.com/office/drawing/2014/main" id="{811E510A-8DA9-1DE9-4C39-F17EDA8783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4736" y="5318341"/>
              <a:ext cx="9144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9" name="Group 8">
            <a:extLst>
              <a:ext uri="{FF2B5EF4-FFF2-40B4-BE49-F238E27FC236}">
                <a16:creationId xmlns:a16="http://schemas.microsoft.com/office/drawing/2014/main" id="{32A01E7A-6143-CBF1-0899-6A7427C6BC43}"/>
              </a:ext>
            </a:extLst>
          </p:cNvPr>
          <p:cNvGrpSpPr/>
          <p:nvPr/>
        </p:nvGrpSpPr>
        <p:grpSpPr>
          <a:xfrm>
            <a:off x="7252892" y="2128203"/>
            <a:ext cx="1371600" cy="4245233"/>
            <a:chOff x="7125405" y="1986542"/>
            <a:chExt cx="1371600" cy="4245233"/>
          </a:xfrm>
        </p:grpSpPr>
        <p:pic>
          <p:nvPicPr>
            <p:cNvPr id="2072" name="Picture 24" descr="GFEBS logo">
              <a:extLst>
                <a:ext uri="{FF2B5EF4-FFF2-40B4-BE49-F238E27FC236}">
                  <a16:creationId xmlns:a16="http://schemas.microsoft.com/office/drawing/2014/main" id="{51E44F51-D607-AADA-0361-5C8662B2D8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4005" y="387002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RCAS/FMS logo">
              <a:extLst>
                <a:ext uri="{FF2B5EF4-FFF2-40B4-BE49-F238E27FC236}">
                  <a16:creationId xmlns:a16="http://schemas.microsoft.com/office/drawing/2014/main" id="{ACBCC2F3-C6FF-EBFA-8343-B47DF33204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4005" y="2845417"/>
              <a:ext cx="914400" cy="714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0" name="Picture 32" descr="GCSS-Army logo">
              <a:extLst>
                <a:ext uri="{FF2B5EF4-FFF2-40B4-BE49-F238E27FC236}">
                  <a16:creationId xmlns:a16="http://schemas.microsoft.com/office/drawing/2014/main" id="{85330CAC-8FF0-036E-1524-CE36019EE4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5405" y="1986542"/>
              <a:ext cx="137160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4" name="Picture 36" descr="ARDAP Logo">
              <a:extLst>
                <a:ext uri="{FF2B5EF4-FFF2-40B4-BE49-F238E27FC236}">
                  <a16:creationId xmlns:a16="http://schemas.microsoft.com/office/drawing/2014/main" id="{E8F0B7BC-7FA0-C5C6-1EC1-D8612724460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5405" y="5094662"/>
              <a:ext cx="1371600" cy="372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92" name="Picture 44" descr="EBS-C Logo">
              <a:extLst>
                <a:ext uri="{FF2B5EF4-FFF2-40B4-BE49-F238E27FC236}">
                  <a16:creationId xmlns:a16="http://schemas.microsoft.com/office/drawing/2014/main" id="{3E9EC5F5-6FB3-B179-646E-40433555A6D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25405" y="5777188"/>
              <a:ext cx="1371600" cy="45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 name="Group 7">
            <a:extLst>
              <a:ext uri="{FF2B5EF4-FFF2-40B4-BE49-F238E27FC236}">
                <a16:creationId xmlns:a16="http://schemas.microsoft.com/office/drawing/2014/main" id="{703CDA6F-A1CE-9258-8657-9D106811F288}"/>
              </a:ext>
            </a:extLst>
          </p:cNvPr>
          <p:cNvGrpSpPr/>
          <p:nvPr/>
        </p:nvGrpSpPr>
        <p:grpSpPr>
          <a:xfrm>
            <a:off x="8916970" y="2036703"/>
            <a:ext cx="1371600" cy="4428233"/>
            <a:chOff x="8700460" y="1989528"/>
            <a:chExt cx="1371600" cy="4428233"/>
          </a:xfrm>
        </p:grpSpPr>
        <p:pic>
          <p:nvPicPr>
            <p:cNvPr id="2050" name="Picture 2" descr="ALTESS logo">
              <a:extLst>
                <a:ext uri="{FF2B5EF4-FFF2-40B4-BE49-F238E27FC236}">
                  <a16:creationId xmlns:a16="http://schemas.microsoft.com/office/drawing/2014/main" id="{E4610353-1977-8C69-1F4B-EE981E0F884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00460" y="1989528"/>
              <a:ext cx="1371600" cy="313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78" name="Picture 30" descr="MC4 logo">
              <a:extLst>
                <a:ext uri="{FF2B5EF4-FFF2-40B4-BE49-F238E27FC236}">
                  <a16:creationId xmlns:a16="http://schemas.microsoft.com/office/drawing/2014/main" id="{92571826-1ED9-D1CA-A4FB-B0B6D0CCAB6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14760" y="2576191"/>
              <a:ext cx="1143000" cy="640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2" name="Picture 34" descr="LMP logo">
              <a:extLst>
                <a:ext uri="{FF2B5EF4-FFF2-40B4-BE49-F238E27FC236}">
                  <a16:creationId xmlns:a16="http://schemas.microsoft.com/office/drawing/2014/main" id="{02DC14F6-22C5-2ECF-49FC-0812FE4385E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14760" y="3490040"/>
              <a:ext cx="1143000" cy="759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90" name="Picture 42" descr="ATIS Logo">
              <a:extLst>
                <a:ext uri="{FF2B5EF4-FFF2-40B4-BE49-F238E27FC236}">
                  <a16:creationId xmlns:a16="http://schemas.microsoft.com/office/drawing/2014/main" id="{4E2484B7-A50F-38B0-BE98-D632084419B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29060" y="4523167"/>
              <a:ext cx="914400" cy="879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94" name="Picture 46" descr="GFIM Logo">
              <a:extLst>
                <a:ext uri="{FF2B5EF4-FFF2-40B4-BE49-F238E27FC236}">
                  <a16:creationId xmlns:a16="http://schemas.microsoft.com/office/drawing/2014/main" id="{9582F5A3-FD1A-C6D7-6EB9-3676DD88D49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29060" y="5675553"/>
              <a:ext cx="914400" cy="74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0" name="Group 9">
            <a:extLst>
              <a:ext uri="{FF2B5EF4-FFF2-40B4-BE49-F238E27FC236}">
                <a16:creationId xmlns:a16="http://schemas.microsoft.com/office/drawing/2014/main" id="{7F8442AD-1595-956C-7BD9-EC1602D2574F}"/>
              </a:ext>
            </a:extLst>
          </p:cNvPr>
          <p:cNvGrpSpPr/>
          <p:nvPr/>
        </p:nvGrpSpPr>
        <p:grpSpPr>
          <a:xfrm>
            <a:off x="5588814" y="1995385"/>
            <a:ext cx="1371600" cy="4510869"/>
            <a:chOff x="5542839" y="2056559"/>
            <a:chExt cx="1371600" cy="4510869"/>
          </a:xfrm>
        </p:grpSpPr>
        <p:pic>
          <p:nvPicPr>
            <p:cNvPr id="2064" name="Picture 16" descr="ACWS Logo">
              <a:extLst>
                <a:ext uri="{FF2B5EF4-FFF2-40B4-BE49-F238E27FC236}">
                  <a16:creationId xmlns:a16="http://schemas.microsoft.com/office/drawing/2014/main" id="{62E0E97B-47A1-3021-DFD9-7A16CA5605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57139" y="3811240"/>
              <a:ext cx="11430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6" name="Picture 18" descr="ArmyIgnitED Logo">
              <a:extLst>
                <a:ext uri="{FF2B5EF4-FFF2-40B4-BE49-F238E27FC236}">
                  <a16:creationId xmlns:a16="http://schemas.microsoft.com/office/drawing/2014/main" id="{C4274C95-1295-A657-F288-E9568965FB5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42839" y="4795456"/>
              <a:ext cx="1371600" cy="22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70" name="Picture 22" descr="FMS-ACES logo">
              <a:extLst>
                <a:ext uri="{FF2B5EF4-FFF2-40B4-BE49-F238E27FC236}">
                  <a16:creationId xmlns:a16="http://schemas.microsoft.com/office/drawing/2014/main" id="{F0D8E8F4-7B7C-9B5E-9480-17234C213B0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42839" y="6046303"/>
              <a:ext cx="1371600" cy="52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74" name="Picture 26" descr="IPPS-A logo">
              <a:extLst>
                <a:ext uri="{FF2B5EF4-FFF2-40B4-BE49-F238E27FC236}">
                  <a16:creationId xmlns:a16="http://schemas.microsoft.com/office/drawing/2014/main" id="{1F5C83FA-D550-048F-4506-C2F649030EC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42839" y="2056559"/>
              <a:ext cx="1371600" cy="414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6" name="Picture 38" descr="ADP Logo">
              <a:extLst>
                <a:ext uri="{FF2B5EF4-FFF2-40B4-BE49-F238E27FC236}">
                  <a16:creationId xmlns:a16="http://schemas.microsoft.com/office/drawing/2014/main" id="{00B88096-1D8A-D454-24D8-C7B829E7187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542839" y="5393447"/>
              <a:ext cx="1371600" cy="278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96" name="Picture 48" descr="LIS Logo">
              <a:extLst>
                <a:ext uri="{FF2B5EF4-FFF2-40B4-BE49-F238E27FC236}">
                  <a16:creationId xmlns:a16="http://schemas.microsoft.com/office/drawing/2014/main" id="{305F420C-A370-A3CE-D60D-FB951B6EF84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2839" y="2845417"/>
              <a:ext cx="1371600" cy="591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78731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C62333-FCD4-AE98-1EBE-D2BD7546DE4A}"/>
              </a:ext>
            </a:extLst>
          </p:cNvPr>
          <p:cNvSpPr>
            <a:spLocks noGrp="1"/>
          </p:cNvSpPr>
          <p:nvPr>
            <p:ph type="title"/>
          </p:nvPr>
        </p:nvSpPr>
        <p:spPr>
          <a:xfrm>
            <a:off x="536350" y="1867883"/>
            <a:ext cx="10167018" cy="691280"/>
          </a:xfrm>
        </p:spPr>
        <p:txBody>
          <a:bodyPr>
            <a:normAutofit fontScale="90000"/>
          </a:bodyPr>
          <a:lstStyle/>
          <a:p>
            <a:pPr>
              <a:lnSpc>
                <a:spcPct val="100000"/>
              </a:lnSpc>
            </a:pPr>
            <a:r>
              <a:rPr lang="en-US">
                <a:solidFill>
                  <a:schemeClr val="tx1"/>
                </a:solidFill>
                <a:latin typeface="Arial"/>
                <a:cs typeface="Arial"/>
              </a:rPr>
              <a:t>THE ARMY RELIES </a:t>
            </a:r>
            <a:r>
              <a:rPr lang="en-US">
                <a:latin typeface="Arial"/>
                <a:cs typeface="Arial"/>
              </a:rPr>
              <a:t>ON PEO EIS</a:t>
            </a:r>
            <a:endParaRPr lang="en-US"/>
          </a:p>
        </p:txBody>
      </p:sp>
      <p:pic>
        <p:nvPicPr>
          <p:cNvPr id="21" name="Picture 5">
            <a:extLst>
              <a:ext uri="{FF2B5EF4-FFF2-40B4-BE49-F238E27FC236}">
                <a16:creationId xmlns:a16="http://schemas.microsoft.com/office/drawing/2014/main" id="{6C0CDB98-88BA-8851-8988-7C80CB997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535" y="5073865"/>
            <a:ext cx="268604" cy="258942"/>
          </a:xfrm>
          <a:prstGeom prst="rect">
            <a:avLst/>
          </a:prstGeom>
        </p:spPr>
      </p:pic>
      <p:pic>
        <p:nvPicPr>
          <p:cNvPr id="22" name="Picture 7" descr="A picture containing transport&#10;&#10;Description generated with very high confidence">
            <a:extLst>
              <a:ext uri="{FF2B5EF4-FFF2-40B4-BE49-F238E27FC236}">
                <a16:creationId xmlns:a16="http://schemas.microsoft.com/office/drawing/2014/main" id="{17673A0D-DDE6-A567-D6AE-B6609A1C1F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31" y="5740116"/>
            <a:ext cx="243578" cy="249519"/>
          </a:xfrm>
          <a:prstGeom prst="rect">
            <a:avLst/>
          </a:prstGeom>
        </p:spPr>
      </p:pic>
      <p:pic>
        <p:nvPicPr>
          <p:cNvPr id="23" name="Picture 9" descr="A close up of a logo&#10;&#10;Description generated with high confidence">
            <a:extLst>
              <a:ext uri="{FF2B5EF4-FFF2-40B4-BE49-F238E27FC236}">
                <a16:creationId xmlns:a16="http://schemas.microsoft.com/office/drawing/2014/main" id="{95AB9828-E4CF-6E8D-92A2-5C699BCDC5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688" y="5398754"/>
            <a:ext cx="302987" cy="291105"/>
          </a:xfrm>
          <a:prstGeom prst="rect">
            <a:avLst/>
          </a:prstGeom>
        </p:spPr>
      </p:pic>
      <p:sp>
        <p:nvSpPr>
          <p:cNvPr id="24" name="TextBox 23">
            <a:extLst>
              <a:ext uri="{FF2B5EF4-FFF2-40B4-BE49-F238E27FC236}">
                <a16:creationId xmlns:a16="http://schemas.microsoft.com/office/drawing/2014/main" id="{60BC926F-2000-3EE9-6F5C-24DF4AF89FCF}"/>
              </a:ext>
            </a:extLst>
          </p:cNvPr>
          <p:cNvSpPr txBox="1"/>
          <p:nvPr/>
        </p:nvSpPr>
        <p:spPr>
          <a:xfrm>
            <a:off x="911109" y="5718327"/>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WWW.EIS.ARMY.MIL</a:t>
            </a:r>
          </a:p>
        </p:txBody>
      </p:sp>
      <p:sp>
        <p:nvSpPr>
          <p:cNvPr id="25" name="TextBox 24">
            <a:extLst>
              <a:ext uri="{FF2B5EF4-FFF2-40B4-BE49-F238E27FC236}">
                <a16:creationId xmlns:a16="http://schemas.microsoft.com/office/drawing/2014/main" id="{985DBD6C-BE8F-1016-F3FA-AD0FB2D95E4C}"/>
              </a:ext>
            </a:extLst>
          </p:cNvPr>
          <p:cNvSpPr txBox="1"/>
          <p:nvPr/>
        </p:nvSpPr>
        <p:spPr>
          <a:xfrm>
            <a:off x="899830" y="5398754"/>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@PEOEISPAOFFICE</a:t>
            </a:r>
          </a:p>
        </p:txBody>
      </p:sp>
      <p:sp>
        <p:nvSpPr>
          <p:cNvPr id="26" name="TextBox 25">
            <a:extLst>
              <a:ext uri="{FF2B5EF4-FFF2-40B4-BE49-F238E27FC236}">
                <a16:creationId xmlns:a16="http://schemas.microsoft.com/office/drawing/2014/main" id="{9F6A4041-32E1-4166-0524-3C99B28E595F}"/>
              </a:ext>
            </a:extLst>
          </p:cNvPr>
          <p:cNvSpPr txBox="1"/>
          <p:nvPr/>
        </p:nvSpPr>
        <p:spPr>
          <a:xfrm>
            <a:off x="899830" y="5037194"/>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err="1">
                <a:latin typeface="Arial"/>
                <a:cs typeface="Arial"/>
              </a:rPr>
              <a:t>PEO.EIS</a:t>
            </a:r>
            <a:endParaRPr lang="en-US" sz="1200" b="1">
              <a:latin typeface="Arial"/>
              <a:cs typeface="Arial"/>
            </a:endParaRPr>
          </a:p>
        </p:txBody>
      </p:sp>
      <p:sp>
        <p:nvSpPr>
          <p:cNvPr id="27" name="Oval 26">
            <a:extLst>
              <a:ext uri="{FF2B5EF4-FFF2-40B4-BE49-F238E27FC236}">
                <a16:creationId xmlns:a16="http://schemas.microsoft.com/office/drawing/2014/main" id="{90DA643B-FFE0-B9AA-CF3F-F47526E31C63}"/>
              </a:ext>
            </a:extLst>
          </p:cNvPr>
          <p:cNvSpPr/>
          <p:nvPr/>
        </p:nvSpPr>
        <p:spPr>
          <a:xfrm>
            <a:off x="648170" y="4715700"/>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7">
            <a:extLst>
              <a:ext uri="{FF2B5EF4-FFF2-40B4-BE49-F238E27FC236}">
                <a16:creationId xmlns:a16="http://schemas.microsoft.com/office/drawing/2014/main" id="{0A390DEC-139C-6E51-7D08-A5C95FBE7A7E}"/>
              </a:ext>
            </a:extLst>
          </p:cNvPr>
          <p:cNvSpPr txBox="1"/>
          <p:nvPr/>
        </p:nvSpPr>
        <p:spPr>
          <a:xfrm>
            <a:off x="908548" y="4715700"/>
            <a:ext cx="3277829"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latin typeface="Arial"/>
                <a:cs typeface="Arial"/>
              </a:rPr>
              <a:t>COMPANY/</a:t>
            </a:r>
            <a:r>
              <a:rPr lang="en-US" sz="1200" b="1" err="1">
                <a:latin typeface="Arial"/>
                <a:cs typeface="Arial"/>
              </a:rPr>
              <a:t>USARMYPEOEIS</a:t>
            </a:r>
            <a:endParaRPr lang="en-US" sz="1200" b="1">
              <a:latin typeface="Arial"/>
              <a:cs typeface="Arial"/>
            </a:endParaRPr>
          </a:p>
        </p:txBody>
      </p:sp>
      <p:pic>
        <p:nvPicPr>
          <p:cNvPr id="29" name="Picture 28">
            <a:extLst>
              <a:ext uri="{FF2B5EF4-FFF2-40B4-BE49-F238E27FC236}">
                <a16:creationId xmlns:a16="http://schemas.microsoft.com/office/drawing/2014/main" id="{B4965032-C4C5-2453-83CD-4662682828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385" y="4752583"/>
            <a:ext cx="195027" cy="195027"/>
          </a:xfrm>
          <a:prstGeom prst="rect">
            <a:avLst/>
          </a:prstGeom>
        </p:spPr>
      </p:pic>
      <p:sp>
        <p:nvSpPr>
          <p:cNvPr id="30" name="Oval 29">
            <a:extLst>
              <a:ext uri="{FF2B5EF4-FFF2-40B4-BE49-F238E27FC236}">
                <a16:creationId xmlns:a16="http://schemas.microsoft.com/office/drawing/2014/main" id="{B33EF98E-FCE4-8459-4503-FBE9019BDA5F}"/>
              </a:ext>
            </a:extLst>
          </p:cNvPr>
          <p:cNvSpPr/>
          <p:nvPr/>
        </p:nvSpPr>
        <p:spPr>
          <a:xfrm>
            <a:off x="644427" y="6062810"/>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TextBox 30">
            <a:extLst>
              <a:ext uri="{FF2B5EF4-FFF2-40B4-BE49-F238E27FC236}">
                <a16:creationId xmlns:a16="http://schemas.microsoft.com/office/drawing/2014/main" id="{1C67F4B4-B85D-0B34-B470-76C4118FFD59}"/>
              </a:ext>
            </a:extLst>
          </p:cNvPr>
          <p:cNvSpPr txBox="1"/>
          <p:nvPr/>
        </p:nvSpPr>
        <p:spPr>
          <a:xfrm>
            <a:off x="926675" y="6058435"/>
            <a:ext cx="1734101"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@USARMY.PEOEIS</a:t>
            </a:r>
          </a:p>
        </p:txBody>
      </p:sp>
      <p:pic>
        <p:nvPicPr>
          <p:cNvPr id="32" name="Picture 31">
            <a:extLst>
              <a:ext uri="{FF2B5EF4-FFF2-40B4-BE49-F238E27FC236}">
                <a16:creationId xmlns:a16="http://schemas.microsoft.com/office/drawing/2014/main" id="{9F984818-3A43-4A35-B751-BD11F67CC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328" y="6113181"/>
            <a:ext cx="179347" cy="179347"/>
          </a:xfrm>
          <a:prstGeom prst="rect">
            <a:avLst/>
          </a:prstGeom>
        </p:spPr>
      </p:pic>
      <p:sp>
        <p:nvSpPr>
          <p:cNvPr id="7" name="Rectangle 6">
            <a:extLst>
              <a:ext uri="{FF2B5EF4-FFF2-40B4-BE49-F238E27FC236}">
                <a16:creationId xmlns:a16="http://schemas.microsoft.com/office/drawing/2014/main" id="{2FF7EB46-12AC-67D5-544C-00F4054BE504}"/>
              </a:ext>
            </a:extLst>
          </p:cNvPr>
          <p:cNvSpPr/>
          <p:nvPr/>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39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6f34f1-9bd9-4bb2-b3ed-394c5111c8db" xsi:nil="true"/>
    <lcf76f155ced4ddcb4097134ff3c332f xmlns="f9b6dcdc-2ee2-4d0e-a940-ecdb13a55c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A61BDAD604C4C8829B4E9EEAA2996" ma:contentTypeVersion="14" ma:contentTypeDescription="Create a new document." ma:contentTypeScope="" ma:versionID="4fe85b2377d746e4fe0e8ba4b93cff24">
  <xsd:schema xmlns:xsd="http://www.w3.org/2001/XMLSchema" xmlns:xs="http://www.w3.org/2001/XMLSchema" xmlns:p="http://schemas.microsoft.com/office/2006/metadata/properties" xmlns:ns2="f9b6dcdc-2ee2-4d0e-a940-ecdb13a55c98" xmlns:ns3="316f34f1-9bd9-4bb2-b3ed-394c5111c8db" targetNamespace="http://schemas.microsoft.com/office/2006/metadata/properties" ma:root="true" ma:fieldsID="a1e97297333ec718b06eabd66999fb04" ns2:_="" ns3:_="">
    <xsd:import namespace="f9b6dcdc-2ee2-4d0e-a940-ecdb13a55c98"/>
    <xsd:import namespace="316f34f1-9bd9-4bb2-b3ed-394c5111c8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6dcdc-2ee2-4d0e-a940-ecdb13a55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f34f1-9bd9-4bb2-b3ed-394c5111c8d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12732e-9819-4b45-af55-f3b9377aa2f5}" ma:internalName="TaxCatchAll" ma:showField="CatchAllData" ma:web="316f34f1-9bd9-4bb2-b3ed-394c5111c8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D2398-C459-47B4-AD91-91F5F3D85E4D}">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f9b6dcdc-2ee2-4d0e-a940-ecdb13a55c98"/>
    <ds:schemaRef ds:uri="http://www.w3.org/XML/1998/namespace"/>
    <ds:schemaRef ds:uri="316f34f1-9bd9-4bb2-b3ed-394c5111c8db"/>
    <ds:schemaRef ds:uri="http://purl.org/dc/elements/1.1/"/>
  </ds:schemaRefs>
</ds:datastoreItem>
</file>

<file path=customXml/itemProps2.xml><?xml version="1.0" encoding="utf-8"?>
<ds:datastoreItem xmlns:ds="http://schemas.openxmlformats.org/officeDocument/2006/customXml" ds:itemID="{8FDF10DC-9639-4039-AF54-D6CFB8AE5221}">
  <ds:schemaRefs>
    <ds:schemaRef ds:uri="http://schemas.microsoft.com/sharepoint/v3/contenttype/forms"/>
  </ds:schemaRefs>
</ds:datastoreItem>
</file>

<file path=customXml/itemProps3.xml><?xml version="1.0" encoding="utf-8"?>
<ds:datastoreItem xmlns:ds="http://schemas.openxmlformats.org/officeDocument/2006/customXml" ds:itemID="{522A8CE0-1F79-4FEB-9CC2-3A011778078C}">
  <ds:schemaRefs>
    <ds:schemaRef ds:uri="316f34f1-9bd9-4bb2-b3ed-394c5111c8db"/>
    <ds:schemaRef ds:uri="f9b6dcdc-2ee2-4d0e-a940-ecdb13a55c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1845</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 Arial</vt:lpstr>
      <vt:lpstr>Aptos</vt:lpstr>
      <vt:lpstr>Aptos Display</vt:lpstr>
      <vt:lpstr>Arial</vt:lpstr>
      <vt:lpstr>Calibri</vt:lpstr>
      <vt:lpstr>office theme</vt:lpstr>
      <vt:lpstr>GLOBAL FORCE INFORMATION MANAGEMENT (GFIM)  OUR DIGITAL MODERNIZATION JOURNEY</vt:lpstr>
      <vt:lpstr>GLOBAL FORCE INFORMATION MANAGEMENT (GFIM)</vt:lpstr>
      <vt:lpstr>PEO PILLARS</vt:lpstr>
      <vt:lpstr>GFIM DEVELOPMENT &amp; BEYOND</vt:lpstr>
      <vt:lpstr>INCREASING SPEED OF DELIVERY</vt:lpstr>
      <vt:lpstr>CUSTOMER ENGAGEMENT THROUGH AGILE</vt:lpstr>
      <vt:lpstr>GAINING EFFICIENCIES THROUGHOUT AGILE</vt:lpstr>
      <vt:lpstr>EXCELLENCE FROM INDUSTRY ENGAGEMENT</vt:lpstr>
      <vt:lpstr>THE ARMY RELIES ON PEO EIS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 Caroline</dc:creator>
  <cp:lastModifiedBy>Diaz, Caroline E CTR USARMY PEO EIS (USA)</cp:lastModifiedBy>
  <cp:revision>2</cp:revision>
  <dcterms:created xsi:type="dcterms:W3CDTF">2024-02-13T20:22:46Z</dcterms:created>
  <dcterms:modified xsi:type="dcterms:W3CDTF">2024-05-09T20:51:19Z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0x010100B4EA61BDAD604C4C8829B4E9EEAA2996</vt:lpwstr>
  </property>
  <property fmtid="{D5CDD505-2E9C-101B-9397-08002B2CF9AE}" pid="3" name="MediaServiceImageTags">
    <vt:lpwstr/>
  </property>
</Properties>
</file>